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91" r:id="rId4"/>
    <p:sldId id="293" r:id="rId5"/>
    <p:sldId id="268" r:id="rId6"/>
    <p:sldId id="270" r:id="rId7"/>
    <p:sldId id="294" r:id="rId8"/>
    <p:sldId id="290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4"/>
    <p:restoredTop sz="95332" autoAdjust="0"/>
  </p:normalViewPr>
  <p:slideViewPr>
    <p:cSldViewPr snapToGrid="0" snapToObjects="1" showGuides="1">
      <p:cViewPr varScale="1">
        <p:scale>
          <a:sx n="84" d="100"/>
          <a:sy n="84" d="100"/>
        </p:scale>
        <p:origin x="446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5A591-32B8-9B42-B98D-67B49A052A26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83725-84CD-1C47-8EB6-BDC4FC292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76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83725-84CD-1C47-8EB6-BDC4FC2922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41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Re; second bullet: engagement and revision will include fine-tuning options for formative assessment to complement the end of term evaluation instrument; will work with department chairs on how to use the new data and how to use it well, etc.147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83725-84CD-1C47-8EB6-BDC4FC2922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7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Re: 3</a:t>
            </a:r>
            <a:r>
              <a:rPr lang="en-US" baseline="30000" dirty="0"/>
              <a:t>rd</a:t>
            </a:r>
            <a:r>
              <a:rPr lang="en-US" dirty="0"/>
              <a:t> bullet point: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(e.g., we built it on three factors, does a factor analysis of the data support a three factor structure; what is the internal reliability ((Cronbach's alpha)) of each of the three subscales)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83725-84CD-1C47-8EB6-BDC4FC2922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52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883725-84CD-1C47-8EB6-BDC4FC2922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3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F120-65AC-5B4F-9BE8-EDFD07125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78A7C7-6D4F-8242-A6DF-430C5DD5C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22034-A419-724B-BFA4-4B338CA3E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83DE2-CE81-7A47-B204-5F4EE04B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B00E2-22CA-3549-89EC-02A6E43E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FC5B6-B610-A547-AB10-7531D8263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1A65FA-0BFC-D342-8955-120DB98A7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B7636-F6A7-E94B-9796-F17FE22F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BADBA-C7B3-0A45-80B7-CADB72DF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EE16F-0754-7A4A-B860-62831BA27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5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A52D38-F4E6-8E40-8EDD-D9D92FD44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5F1EE-B82F-E744-8B6C-0841A273F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65CC5-764B-9E40-A9EA-BBCAA482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5AEC7-24E4-A641-8B10-6CA2FEEE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25805-CA30-A64D-AB97-19C39BA5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3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04A7-911C-4348-90F7-37CF474A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D2623-3632-3544-8EA1-F74072C3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930FB-18F1-474A-9D8F-632A889D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B5A7F-3243-0240-8072-92AB02AAE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BDF8B-8D67-2A40-9146-17EC27962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0534-FDCF-5842-A3EE-CFB73CFF0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C577C-84EC-BF46-88AC-EF5D3C264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E575E-6CDB-E14B-BB3E-CC5EA2B9A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2B8E0-E819-324F-BC42-8F011110E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66EDA-2F01-AB46-B01A-C8E224599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0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41F30-356B-4C4E-96F1-0680FBBB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9256F-F6D3-AE44-BB51-47FC6CBD5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C8886-AA4F-4441-BFFF-7604806E8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47674-469D-264F-8241-1744038A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6C5BF-399A-DB4E-9689-90F87B161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3FDAF-56E7-9D44-907B-1636CF10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1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9CD5-0195-C142-BCE3-319DCD207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285F9-AFC4-254D-A8C7-284FDCB1F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90B77-D2AA-EE4B-9E8C-D8A4E99CF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99DF2-C5A5-174C-8AD1-1CF54CDE9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02FD5-3827-1842-A30E-81304E9A2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0C39F8-E31A-744D-B077-7D75CA79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139F8-E336-844B-8A40-E7152BC2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AF4F5D-9E78-4941-AA07-E1E4A5651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7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A5881-F3B1-5545-B4DD-6F9A20495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838BF-E886-E743-B5E1-B8F324D4C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3154C9-93FD-3A48-BC33-1D1FF2AE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3FB238-73AC-4740-955D-27C014224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4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696126-F22A-3B49-B150-A5122722F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66AFF-F3FF-484E-B82C-FB35BB969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6C98B-D7A5-8140-A37F-E9804F1B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0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6D60C-F8D8-4F4D-AAE1-85E24533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D976F-10A4-574B-945C-66A255A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D1687-013D-684A-8DD0-8B7227749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5AF3E-B8DA-C940-BBCA-45129AE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8413B-C995-D746-8DDF-5DB31AD53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F38C4-8D53-F341-92FA-1DB7E294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7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3DDDA-64C9-424B-AE6E-7A16B7157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D13AF-6426-724E-84FC-9AB93268B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B80CD-BAC3-CD45-96EB-10F740CAE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4808C-EF53-9447-8DF2-E2C0EAD5F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EA73D-33C8-7C44-9F16-08BD6139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59945-B39A-A247-9255-F358CBF52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7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448BD4-97BE-EF40-A483-F20D54651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7A6E3-0DBC-3A4C-A6A3-2E42C215A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EC7E0-2109-EF4A-AB94-74CF3019B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6373F-77EC-374D-8EE8-49D80F3CD832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76D18-ED99-2F4B-A13D-D15FAA23B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64A2B-EB49-5A44-A9D5-EC8909F3C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A7C77-9036-1748-92A3-B6D75C00C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7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Robin.pappas@oregonstate.edu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CD4E-D6DF-4C4F-B067-9AC9E35F9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82094"/>
          </a:xfrm>
        </p:spPr>
        <p:txBody>
          <a:bodyPr>
            <a:normAutofit/>
          </a:bodyPr>
          <a:lstStyle/>
          <a:p>
            <a:r>
              <a:rPr lang="en-US" dirty="0"/>
              <a:t>Student Learning Experience (SLE)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E156F-AB67-EA46-A732-50E3C2073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en-US" dirty="0"/>
              <a:t>Robin Pappas, Chair</a:t>
            </a:r>
          </a:p>
          <a:p>
            <a:r>
              <a:rPr lang="en-US" dirty="0"/>
              <a:t>Advancement of Teaching Committee</a:t>
            </a:r>
          </a:p>
          <a:p>
            <a:endParaRPr lang="en-US" dirty="0"/>
          </a:p>
          <a:p>
            <a:r>
              <a:rPr lang="en-US" dirty="0"/>
              <a:t>June 10, 2021 Faculty Senate Meeting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" y="137160"/>
            <a:ext cx="1202436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" y="155448"/>
            <a:ext cx="12024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latin typeface="Constantia" panose="02030602050306030303" pitchFamily="18" charset="0"/>
              </a:rPr>
              <a:t>Materials linked from the June 10, 2021 Faculty Senate meeting.</a:t>
            </a:r>
            <a:endParaRPr lang="en-US" sz="1000" b="1" i="1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32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945D5-2017-C042-8173-8ABA8A73D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C7AE3-BE2B-0542-9C18-01F539DFF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1527"/>
          </a:xfrm>
        </p:spPr>
        <p:txBody>
          <a:bodyPr>
            <a:normAutofit/>
          </a:bodyPr>
          <a:lstStyle/>
          <a:p>
            <a:r>
              <a:rPr lang="en-US" dirty="0"/>
              <a:t>SLE Pilot Resources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AOT Recommendations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Motion to replace </a:t>
            </a:r>
            <a:r>
              <a:rPr lang="en-US" dirty="0" err="1"/>
              <a:t>eSET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6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E903-00B1-B643-9DB1-661A83D4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 Pilot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5133A-ADF0-B24D-828A-AF50E9EC5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46ACD1-4FC8-8747-9B9B-BCC7511AC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054" y="1690688"/>
            <a:ext cx="7628744" cy="515746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04C96FE-0F62-2949-AEA3-B3768F46D34C}"/>
              </a:ext>
            </a:extLst>
          </p:cNvPr>
          <p:cNvSpPr/>
          <p:nvPr/>
        </p:nvSpPr>
        <p:spPr>
          <a:xfrm>
            <a:off x="4694830" y="3016155"/>
            <a:ext cx="2565779" cy="696036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6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E903-00B1-B643-9DB1-661A83D43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 Pilot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5133A-ADF0-B24D-828A-AF50E9EC5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46ACD1-4FC8-8747-9B9B-BCC7511AC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054" y="1690688"/>
            <a:ext cx="7628744" cy="515746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04C96FE-0F62-2949-AEA3-B3768F46D34C}"/>
              </a:ext>
            </a:extLst>
          </p:cNvPr>
          <p:cNvSpPr/>
          <p:nvPr/>
        </p:nvSpPr>
        <p:spPr>
          <a:xfrm>
            <a:off x="4694830" y="3016155"/>
            <a:ext cx="2565779" cy="696036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88517B9-F51A-864A-BA08-332457EDA975}"/>
              </a:ext>
            </a:extLst>
          </p:cNvPr>
          <p:cNvSpPr/>
          <p:nvPr/>
        </p:nvSpPr>
        <p:spPr>
          <a:xfrm>
            <a:off x="2143054" y="5527343"/>
            <a:ext cx="7628744" cy="1320806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2D964-2BED-2145-A010-C1F40811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Implementation: Initial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CD305-342E-D643-B5BA-EA2121913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21622"/>
          </a:xfrm>
        </p:spPr>
        <p:txBody>
          <a:bodyPr>
            <a:noAutofit/>
          </a:bodyPr>
          <a:lstStyle/>
          <a:p>
            <a:r>
              <a:rPr lang="en-US" dirty="0"/>
              <a:t>QT SLE to be implemented for all teaching faculty beginning AY2022/Summer 2021 </a:t>
            </a:r>
          </a:p>
          <a:p>
            <a:endParaRPr lang="en-US" dirty="0"/>
          </a:p>
          <a:p>
            <a:r>
              <a:rPr lang="en-US" dirty="0"/>
              <a:t>Focus on engaging faculty/students, report findings Spring 2022, release revised SLE AY2023</a:t>
            </a:r>
          </a:p>
          <a:p>
            <a:endParaRPr lang="en-US" dirty="0"/>
          </a:p>
          <a:p>
            <a:r>
              <a:rPr lang="en-US" dirty="0"/>
              <a:t>Q1/Q2 included during AY2022 (and transition period, as determined by P&amp;T)</a:t>
            </a:r>
          </a:p>
          <a:p>
            <a:endParaRPr lang="en-US" dirty="0"/>
          </a:p>
          <a:p>
            <a:r>
              <a:rPr lang="en-US" dirty="0"/>
              <a:t>Faculty Senate P&amp;T to determine specific implementation policies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2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86202-026B-BD4B-BE5D-42A800F0A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Teaching: Addressing Remaining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88772-F581-CC45-8685-F357BFA7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Response rates</a:t>
            </a:r>
            <a:r>
              <a:rPr lang="en-US" dirty="0"/>
              <a:t>: Communicate and encourage practices that increase response rates</a:t>
            </a:r>
          </a:p>
          <a:p>
            <a:endParaRPr lang="en-US" dirty="0"/>
          </a:p>
          <a:p>
            <a:r>
              <a:rPr lang="en-US" u="sng"/>
              <a:t>Persistent bias</a:t>
            </a:r>
            <a:r>
              <a:rPr lang="en-US" dirty="0"/>
              <a:t>: Create formal mechanisms for addressing bias in feedback instruments (UO example)</a:t>
            </a:r>
          </a:p>
          <a:p>
            <a:endParaRPr lang="en-US" dirty="0"/>
          </a:p>
          <a:p>
            <a:r>
              <a:rPr lang="en-US" u="sng" dirty="0"/>
              <a:t>Holistic, balanced data for teaching evaluation</a:t>
            </a:r>
            <a:r>
              <a:rPr lang="en-US" dirty="0"/>
              <a:t>: (OTER recommendation) Include portfolio of data (e.g., teaching portfolios, self-reflection, peer review, etc.) in periodic review and P&amp;T evaluations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9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51150-C7BF-7D40-8125-78556E88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the SLE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F570D-DEDA-4D4B-8738-4C24120AF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Listening sessions, </a:t>
            </a:r>
            <a:r>
              <a:rPr lang="en-US"/>
              <a:t>focus groups </a:t>
            </a:r>
            <a:r>
              <a:rPr lang="en-US" dirty="0"/>
              <a:t>with students and faculty (AY </a:t>
            </a:r>
            <a:r>
              <a:rPr lang="en-US"/>
              <a:t>2022)</a:t>
            </a:r>
          </a:p>
          <a:p>
            <a:endParaRPr lang="en-US" dirty="0"/>
          </a:p>
          <a:p>
            <a:r>
              <a:rPr lang="en-US" dirty="0"/>
              <a:t>Survey of faculty re: interpretation/utility of data (Winter 2022)</a:t>
            </a:r>
          </a:p>
          <a:p>
            <a:endParaRPr lang="en-US" dirty="0"/>
          </a:p>
          <a:p>
            <a:r>
              <a:rPr lang="en-US" dirty="0"/>
              <a:t>Analysis of quantitative properties of survey (Winter 2022)</a:t>
            </a:r>
          </a:p>
          <a:p>
            <a:pPr lvl="1"/>
            <a:r>
              <a:rPr lang="en-US" dirty="0"/>
              <a:t>(spring data too late for report to Faculty Senate)</a:t>
            </a:r>
          </a:p>
          <a:p>
            <a:endParaRPr lang="en-US" dirty="0"/>
          </a:p>
          <a:p>
            <a:r>
              <a:rPr lang="en-US" dirty="0"/>
              <a:t>Monitor response rates</a:t>
            </a:r>
          </a:p>
          <a:p>
            <a:endParaRPr lang="en-US" dirty="0"/>
          </a:p>
          <a:p>
            <a:r>
              <a:rPr lang="en-US" b="1" i="1" dirty="0"/>
              <a:t>Next evaluation cycle 2024-2025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1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1B51-3B83-EE4C-9592-5DC227443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Motion to Replace </a:t>
            </a:r>
            <a:r>
              <a:rPr lang="en-US" dirty="0" err="1"/>
              <a:t>eSET</a:t>
            </a:r>
            <a:r>
              <a:rPr lang="en-US" dirty="0"/>
              <a:t> with QT SLE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314BC-BD2C-134B-A72C-9390DE837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OSU Faculty Senate moves to replace the electronic Student Evaluation of Teaching (</a:t>
            </a:r>
            <a:r>
              <a:rPr lang="en-US" dirty="0" err="1"/>
              <a:t>eSET</a:t>
            </a:r>
            <a:r>
              <a:rPr lang="en-US" dirty="0"/>
              <a:t>) with the Quality Teaching Student Learning Experience (QT SLE) instrument for student feedback on courses, starting in academic year 2022. Questions 1 and 2 from </a:t>
            </a:r>
            <a:r>
              <a:rPr lang="en-US" dirty="0" err="1"/>
              <a:t>eSET</a:t>
            </a:r>
            <a:r>
              <a:rPr lang="en-US" dirty="0"/>
              <a:t> will also be included in the student feedback tool throughout AY2022.</a:t>
            </a:r>
          </a:p>
        </p:txBody>
      </p:sp>
    </p:spTree>
    <p:extLst>
      <p:ext uri="{BB962C8B-B14F-4D97-AF65-F5344CB8AC3E}">
        <p14:creationId xmlns:p14="http://schemas.microsoft.com/office/powerpoint/2010/main" val="343293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2C9028-D879-6449-9E92-221943B45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956" y="1793175"/>
            <a:ext cx="3808087" cy="27615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7E7F404-EE82-8F49-BC5F-3CBC6C3D55A3}"/>
              </a:ext>
            </a:extLst>
          </p:cNvPr>
          <p:cNvSpPr txBox="1"/>
          <p:nvPr/>
        </p:nvSpPr>
        <p:spPr>
          <a:xfrm>
            <a:off x="1422400" y="5753100"/>
            <a:ext cx="4362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Questions? </a:t>
            </a:r>
            <a:r>
              <a:rPr lang="en-US" dirty="0">
                <a:hlinkClick r:id="rId3"/>
              </a:rPr>
              <a:t>Robin.pappas@oregonstate.edu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3592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7536</TotalTime>
  <Words>387</Words>
  <Application>Microsoft Office PowerPoint</Application>
  <PresentationFormat>Widescreen</PresentationFormat>
  <Paragraphs>53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Constantia</vt:lpstr>
      <vt:lpstr>Office Theme</vt:lpstr>
      <vt:lpstr>Student Learning Experience (SLE)</vt:lpstr>
      <vt:lpstr>Overview</vt:lpstr>
      <vt:lpstr>SLE Pilot Resources</vt:lpstr>
      <vt:lpstr>SLE Pilot Resources</vt:lpstr>
      <vt:lpstr>Implementation: Initial Recommendations</vt:lpstr>
      <vt:lpstr>Evaluating Teaching: Addressing Remaining Concerns</vt:lpstr>
      <vt:lpstr>Evaluating the SLE</vt:lpstr>
      <vt:lpstr>Motion to Replace eSET with QT SLE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 Pilot Updates</dc:title>
  <dc:creator>Pappas, Robin</dc:creator>
  <cp:lastModifiedBy>Calascibetta, Caitlin</cp:lastModifiedBy>
  <cp:revision>45</cp:revision>
  <dcterms:created xsi:type="dcterms:W3CDTF">2021-04-22T22:01:14Z</dcterms:created>
  <dcterms:modified xsi:type="dcterms:W3CDTF">2021-06-07T16:19:38Z</dcterms:modified>
</cp:coreProperties>
</file>