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9"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48B630-8B70-EA50-0DE3-80D1081EB343}" name="Henri Jansen" initials="HJ" userId="YYBTXX4SYypEgQhIM6zqpiXeMnGlxRvIfOeTbfj4mac=" providerId="None"/>
  <p188:author id="{2298A38D-643E-8E21-FA04-390304B04338}" name="Robert Mason" initials="RM" userId="jfvn3VdpM6YLPl8dxiRlpESkIJnBJDLjH9McYVKQem0=" providerId="None"/>
  <p188:author id="{7BAD8CC7-382C-FB66-53B9-AF4D9C562FDF}" name="Kate MacTavish" initials="KM" userId="7057f538058d08e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B9E4E-0225-4FB7-B792-38D08F6539B9}" v="95" dt="2021-04-24T02:07:20.018"/>
    <p1510:client id="{0C4B514A-CF04-44C5-B63E-1B7B8C64F186}" v="8" dt="2021-05-11T18:39:05.988"/>
    <p1510:client id="{22EE016A-0DA8-4FB2-AF15-EA09C86DBFED}" v="716" dt="2021-04-24T19:42:13.665"/>
    <p1510:client id="{35F04C5D-B910-4BD0-BE07-958211D44E00}" v="12" dt="2021-05-11T16:51:24.268"/>
    <p1510:client id="{422636FA-DC51-47EF-8C20-82B5BD4C60E2}" v="486" dt="2021-05-11T23:00:57.806"/>
    <p1510:client id="{4D6C3162-9C30-428C-A430-C2AF40E9F0D8}" v="315" dt="2021-04-26T16:26:31.723"/>
    <p1510:client id="{51746A6E-64D2-4D5A-8D01-C6F0336C4788}" v="152" dt="2021-05-11T16:36:26.380"/>
    <p1510:client id="{57904E0E-9540-4BEB-A69D-0CC8680586C3}" v="2" dt="2021-06-09T03:23:43.661"/>
    <p1510:client id="{660F5DA2-6752-4362-B0AA-E4EEBE6ACD94}" v="125" dt="2021-05-10T16:54:52.058"/>
    <p1510:client id="{C62ABF2E-42C9-417C-BBAF-F976A0902B7C}" v="4" dt="2021-04-26T23:29:01.308"/>
    <p1510:client id="{CC76774C-B234-441B-B812-8DF004D26117}" v="244" dt="2021-04-26T23:14:08.549"/>
    <p1510:client id="{D321085F-52E8-41CF-BDB7-F7B286EFE00B}" v="193" dt="2021-05-10T16:26:48.056"/>
    <p1510:client id="{DED02F71-596D-4273-972A-C95190083F84}" v="5" dt="2021-04-26T20:03:16.9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196" autoAdjust="0"/>
    <p:restoredTop sz="94660"/>
  </p:normalViewPr>
  <p:slideViewPr>
    <p:cSldViewPr snapToGrid="0">
      <p:cViewPr varScale="1">
        <p:scale>
          <a:sx n="82" d="100"/>
          <a:sy n="82" d="100"/>
        </p:scale>
        <p:origin x="4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ri Jansen" clId="Web-{57904E0E-9540-4BEB-A69D-0CC8680586C3}"/>
    <pc:docChg chg="">
      <pc:chgData name="Henri Jansen" userId="" providerId="" clId="Web-{57904E0E-9540-4BEB-A69D-0CC8680586C3}" dt="2021-06-09T03:23:43.661" v="1"/>
      <pc:docMkLst>
        <pc:docMk/>
      </pc:docMkLst>
      <pc:sldChg chg="delCm">
        <pc:chgData name="Henri Jansen" userId="" providerId="" clId="Web-{57904E0E-9540-4BEB-A69D-0CC8680586C3}" dt="2021-06-09T03:23:43.661" v="1"/>
        <pc:sldMkLst>
          <pc:docMk/>
          <pc:sldMk cId="2934359558" sldId="259"/>
        </pc:sldMkLst>
      </pc:sldChg>
      <pc:sldChg chg="delCm">
        <pc:chgData name="Henri Jansen" userId="" providerId="" clId="Web-{57904E0E-9540-4BEB-A69D-0CC8680586C3}" dt="2021-06-09T03:23:40.083" v="0"/>
        <pc:sldMkLst>
          <pc:docMk/>
          <pc:sldMk cId="801481655" sldId="26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112548-953D-450D-B1C0-85DBF30D79CC}"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1964661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112548-953D-450D-B1C0-85DBF30D79CC}"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2924839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112548-953D-450D-B1C0-85DBF30D79CC}"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4098157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112548-953D-450D-B1C0-85DBF30D79CC}"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4289926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A112548-953D-450D-B1C0-85DBF30D79CC}"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2518584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112548-953D-450D-B1C0-85DBF30D79CC}"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255990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112548-953D-450D-B1C0-85DBF30D79CC}" type="datetimeFigureOut">
              <a:rPr lang="en-US" smtClean="0"/>
              <a:t>6/9/2021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2000698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112548-953D-450D-B1C0-85DBF30D79CC}" type="datetimeFigureOut">
              <a:rPr lang="en-US" smtClean="0"/>
              <a:t>6/9/2021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3519189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12548-953D-450D-B1C0-85DBF30D79CC}" type="datetimeFigureOut">
              <a:rPr lang="en-US" smtClean="0"/>
              <a:t>6/9/2021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186574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112548-953D-450D-B1C0-85DBF30D79CC}"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79043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112548-953D-450D-B1C0-85DBF30D79CC}"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EC542-2295-480E-82D8-8F092DF3D4B4}" type="slidenum">
              <a:rPr lang="en-US" smtClean="0"/>
              <a:t>‹#›</a:t>
            </a:fld>
            <a:endParaRPr lang="en-US"/>
          </a:p>
        </p:txBody>
      </p:sp>
    </p:spTree>
    <p:extLst>
      <p:ext uri="{BB962C8B-B14F-4D97-AF65-F5344CB8AC3E}">
        <p14:creationId xmlns:p14="http://schemas.microsoft.com/office/powerpoint/2010/main" val="2108499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112548-953D-450D-B1C0-85DBF30D79CC}" type="datetimeFigureOut">
              <a:rPr lang="en-US" smtClean="0"/>
              <a:t>6/9/2021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EC542-2295-480E-82D8-8F092DF3D4B4}" type="slidenum">
              <a:rPr lang="en-US" smtClean="0"/>
              <a:t>‹#›</a:t>
            </a:fld>
            <a:endParaRPr lang="en-US"/>
          </a:p>
        </p:txBody>
      </p:sp>
    </p:spTree>
    <p:extLst>
      <p:ext uri="{BB962C8B-B14F-4D97-AF65-F5344CB8AC3E}">
        <p14:creationId xmlns:p14="http://schemas.microsoft.com/office/powerpoint/2010/main" val="3748068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nam04.safelinks.protection.outlook.com/?url=https%3A%2F%2Foregonstate.qualtrics.com%2FWRQualtricsSurveyEngine%2FFile.php%3FF%3DF_eSc7QTVJxeGLJK6%26download%3D1&amp;data=04%7C01%7C%7C00ed2d88d7824ec6551b08d90abf95ae%7Cce6d05e13c5e4d6287a84c4a2713c113%7C0%7C0%7C637552641251356626%7CUnknown%7CTWFpbGZsb3d8eyJWIjoiMC4wLjAwMDAiLCJQIjoiV2luMzIiLCJBTiI6Ik1haWwiLCJXVCI6Mn0%3D%7C1000&amp;sdata=9VswdJYkJINitnwJLw39NlMyeOnZKGhpt45yILNv9Ak%3D&amp;reserved=0"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6292" y="1133165"/>
            <a:ext cx="9144000" cy="2387600"/>
          </a:xfrm>
        </p:spPr>
        <p:txBody>
          <a:bodyPr>
            <a:normAutofit fontScale="90000"/>
          </a:bodyPr>
          <a:lstStyle/>
          <a:p>
            <a:r>
              <a:rPr lang="en-US" dirty="0"/>
              <a:t>A motion for Faculty Senate Executive Committee to advance work on a proposed</a:t>
            </a:r>
            <a:br>
              <a:rPr lang="en-US" dirty="0"/>
            </a:br>
            <a:r>
              <a:rPr lang="en-US" u="sng" dirty="0"/>
              <a:t>Professor of Teaching</a:t>
            </a:r>
            <a:r>
              <a:rPr lang="en-US" dirty="0"/>
              <a:t> rank</a:t>
            </a:r>
          </a:p>
        </p:txBody>
      </p:sp>
      <p:sp>
        <p:nvSpPr>
          <p:cNvPr id="3" name="Subtitle 2"/>
          <p:cNvSpPr>
            <a:spLocks noGrp="1"/>
          </p:cNvSpPr>
          <p:nvPr>
            <p:ph type="subTitle" idx="1"/>
          </p:nvPr>
        </p:nvSpPr>
        <p:spPr>
          <a:xfrm>
            <a:off x="1326292" y="3925773"/>
            <a:ext cx="9144000" cy="1200621"/>
          </a:xfrm>
        </p:spPr>
        <p:txBody>
          <a:bodyPr>
            <a:normAutofit fontScale="92500" lnSpcReduction="10000"/>
          </a:bodyPr>
          <a:lstStyle/>
          <a:p>
            <a:r>
              <a:rPr lang="en-US" dirty="0"/>
              <a:t>Faculty </a:t>
            </a:r>
            <a:r>
              <a:rPr lang="en-US"/>
              <a:t>Senate Meeting     Thursday</a:t>
            </a:r>
            <a:r>
              <a:rPr lang="en-US" dirty="0"/>
              <a:t>, June 10, 2021</a:t>
            </a:r>
          </a:p>
          <a:p>
            <a:r>
              <a:rPr lang="en-US" dirty="0"/>
              <a:t>Bob Mason, Henri Jansen</a:t>
            </a:r>
          </a:p>
          <a:p>
            <a:r>
              <a:rPr lang="en-US" dirty="0"/>
              <a:t>Co-chairs, Professor of Teaching Task Force</a:t>
            </a:r>
          </a:p>
        </p:txBody>
      </p:sp>
      <p:sp>
        <p:nvSpPr>
          <p:cNvPr id="4" name="TextBox 3"/>
          <p:cNvSpPr txBox="1"/>
          <p:nvPr/>
        </p:nvSpPr>
        <p:spPr>
          <a:xfrm>
            <a:off x="3337355" y="5531402"/>
            <a:ext cx="4875277" cy="461665"/>
          </a:xfrm>
          <a:prstGeom prst="rect">
            <a:avLst/>
          </a:prstGeom>
          <a:noFill/>
        </p:spPr>
        <p:txBody>
          <a:bodyPr wrap="square" lIns="91440" tIns="45720" rIns="91440" bIns="45720" rtlCol="0" anchor="t">
            <a:spAutoFit/>
          </a:bodyPr>
          <a:lstStyle/>
          <a:p>
            <a:r>
              <a:rPr lang="en-US" sz="2400" dirty="0"/>
              <a:t> See </a:t>
            </a:r>
            <a:r>
              <a:rPr lang="en-US" sz="2400" dirty="0">
                <a:ea typeface="+mn-lt"/>
                <a:cs typeface="+mn-lt"/>
                <a:hlinkClick r:id="rId2"/>
              </a:rPr>
              <a:t>Framework document</a:t>
            </a:r>
            <a:r>
              <a:rPr lang="en-US" sz="2400" dirty="0"/>
              <a:t> for details</a:t>
            </a:r>
          </a:p>
        </p:txBody>
      </p:sp>
      <p:sp>
        <p:nvSpPr>
          <p:cNvPr id="5" name="Rectangle 4"/>
          <p:cNvSpPr/>
          <p:nvPr/>
        </p:nvSpPr>
        <p:spPr>
          <a:xfrm>
            <a:off x="64655" y="64656"/>
            <a:ext cx="12044218" cy="258618"/>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64655"/>
            <a:ext cx="12099636" cy="246221"/>
          </a:xfrm>
          <a:prstGeom prst="rect">
            <a:avLst/>
          </a:prstGeom>
          <a:noFill/>
        </p:spPr>
        <p:txBody>
          <a:bodyPr wrap="square" rtlCol="0">
            <a:spAutoFit/>
          </a:bodyPr>
          <a:lstStyle/>
          <a:p>
            <a:r>
              <a:rPr lang="en-US" sz="1000" b="1" i="1" dirty="0">
                <a:latin typeface="Constantia" panose="02030602050306030303" pitchFamily="18" charset="0"/>
              </a:rPr>
              <a:t>Materials linked from the June 10, 2021 Faculty </a:t>
            </a:r>
            <a:r>
              <a:rPr lang="en-US" sz="1000" b="1" i="1">
                <a:latin typeface="Constantia" panose="02030602050306030303" pitchFamily="18" charset="0"/>
              </a:rPr>
              <a:t>Senate agenda.</a:t>
            </a:r>
          </a:p>
        </p:txBody>
      </p:sp>
    </p:spTree>
    <p:extLst>
      <p:ext uri="{BB962C8B-B14F-4D97-AF65-F5344CB8AC3E}">
        <p14:creationId xmlns:p14="http://schemas.microsoft.com/office/powerpoint/2010/main" val="1082721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DB0B3B-BD6B-604B-AE75-44B1ECDCCBA9}"/>
              </a:ext>
            </a:extLst>
          </p:cNvPr>
          <p:cNvSpPr/>
          <p:nvPr/>
        </p:nvSpPr>
        <p:spPr>
          <a:xfrm>
            <a:off x="1254150" y="2022514"/>
            <a:ext cx="9409595" cy="4154984"/>
          </a:xfrm>
          <a:prstGeom prst="rect">
            <a:avLst/>
          </a:prstGeom>
        </p:spPr>
        <p:txBody>
          <a:bodyPr wrap="square" lIns="91440" tIns="45720" rIns="91440" bIns="45720" anchor="t">
            <a:spAutoFit/>
          </a:bodyPr>
          <a:lstStyle/>
          <a:p>
            <a:r>
              <a:rPr lang="en-US" sz="2400" u="sng" dirty="0">
                <a:latin typeface="Calibri"/>
                <a:ea typeface="Calibri" panose="020F0502020204030204" pitchFamily="34" charset="0"/>
                <a:cs typeface="Times New Roman"/>
              </a:rPr>
              <a:t>Key Provisions from Listening Sessions</a:t>
            </a:r>
            <a:r>
              <a:rPr lang="en-US" sz="2400" dirty="0">
                <a:latin typeface="Calibri"/>
                <a:ea typeface="Calibri" panose="020F0502020204030204" pitchFamily="34" charset="0"/>
                <a:cs typeface="Times New Roman"/>
              </a:rPr>
              <a:t>:</a:t>
            </a:r>
            <a:endParaRPr lang="en-US" sz="2400" dirty="0">
              <a:latin typeface="Calibri"/>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2400" dirty="0">
                <a:latin typeface="Calibri"/>
                <a:ea typeface="Calibri" panose="020F0502020204030204" pitchFamily="34" charset="0"/>
                <a:cs typeface="Times New Roman"/>
              </a:rPr>
              <a:t>Use of new rank to address inequity between current ranks</a:t>
            </a:r>
          </a:p>
          <a:p>
            <a:pPr marL="342900" marR="0" lvl="0" indent="-342900">
              <a:spcBef>
                <a:spcPts val="0"/>
              </a:spcBef>
              <a:spcAft>
                <a:spcPts val="0"/>
              </a:spcAft>
              <a:buFont typeface="Arial" panose="020B0604020202020204" pitchFamily="34" charset="0"/>
              <a:buChar char="•"/>
              <a:tabLst>
                <a:tab pos="457200" algn="l"/>
              </a:tabLst>
            </a:pPr>
            <a:r>
              <a:rPr lang="en-US" sz="2400" dirty="0">
                <a:latin typeface="Calibri"/>
                <a:ea typeface="Calibri" panose="020F0502020204030204" pitchFamily="34" charset="0"/>
                <a:cs typeface="Times New Roman"/>
              </a:rPr>
              <a:t>Job security through longer contracts</a:t>
            </a:r>
          </a:p>
          <a:p>
            <a:pPr marL="342900" marR="0" lvl="0" indent="-342900">
              <a:spcBef>
                <a:spcPts val="0"/>
              </a:spcBef>
              <a:spcAft>
                <a:spcPts val="0"/>
              </a:spcAft>
              <a:buFont typeface="Arial" panose="020B0604020202020204" pitchFamily="34" charset="0"/>
              <a:buChar char="•"/>
              <a:tabLst>
                <a:tab pos="457200" algn="l"/>
              </a:tabLst>
            </a:pPr>
            <a:r>
              <a:rPr lang="en-US" sz="2400" dirty="0">
                <a:latin typeface="Calibri"/>
                <a:ea typeface="Calibri" panose="020F0502020204030204" pitchFamily="34" charset="0"/>
                <a:cs typeface="Times New Roman"/>
              </a:rPr>
              <a:t>Transition pathways into </a:t>
            </a:r>
            <a:r>
              <a:rPr lang="en-US" sz="2400" dirty="0" err="1">
                <a:latin typeface="Calibri"/>
                <a:ea typeface="Calibri" panose="020F0502020204030204" pitchFamily="34" charset="0"/>
                <a:cs typeface="Times New Roman"/>
              </a:rPr>
              <a:t>PoT</a:t>
            </a:r>
            <a:r>
              <a:rPr lang="en-US" sz="2400" dirty="0">
                <a:latin typeface="Calibri"/>
                <a:ea typeface="Calibri" panose="020F0502020204030204" pitchFamily="34" charset="0"/>
                <a:cs typeface="Times New Roman"/>
              </a:rPr>
              <a:t> that honor current ranks</a:t>
            </a:r>
          </a:p>
          <a:p>
            <a:pPr marL="342900" marR="0" lvl="0" indent="-342900">
              <a:spcBef>
                <a:spcPts val="0"/>
              </a:spcBef>
              <a:spcAft>
                <a:spcPts val="0"/>
              </a:spcAft>
              <a:buFont typeface="Arial" panose="020B0604020202020204" pitchFamily="34" charset="0"/>
              <a:buChar char="•"/>
              <a:tabLst>
                <a:tab pos="457200" algn="l"/>
              </a:tabLst>
            </a:pPr>
            <a:r>
              <a:rPr lang="en-US" sz="2400" dirty="0">
                <a:latin typeface="Calibri"/>
                <a:ea typeface="Calibri" panose="020F0502020204030204" pitchFamily="34" charset="0"/>
                <a:cs typeface="Times New Roman"/>
              </a:rPr>
              <a:t>Salaries that honor and value teaching</a:t>
            </a:r>
          </a:p>
          <a:p>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400" u="sng" dirty="0">
                <a:latin typeface="Calibri"/>
                <a:ea typeface="Calibri" panose="020F0502020204030204" pitchFamily="34" charset="0"/>
                <a:cs typeface="Times New Roman"/>
              </a:rPr>
              <a:t>Implementation considerations</a:t>
            </a:r>
            <a:r>
              <a:rPr lang="en-US" sz="2400" dirty="0">
                <a:latin typeface="Calibri"/>
                <a:ea typeface="Calibri" panose="020F0502020204030204" pitchFamily="34" charset="0"/>
                <a:cs typeface="Times New Roman"/>
              </a:rPr>
              <a:t>:</a:t>
            </a:r>
          </a:p>
          <a:p>
            <a:pPr marL="342900" indent="-342900">
              <a:buFont typeface="Arial" panose="020B0604020202020204" pitchFamily="34" charset="0"/>
              <a:buChar char="•"/>
              <a:tabLst>
                <a:tab pos="457200" algn="l"/>
              </a:tabLst>
            </a:pPr>
            <a:r>
              <a:rPr lang="en-US" sz="2400" dirty="0">
                <a:latin typeface="Calibri"/>
                <a:ea typeface="Calibri" panose="020F0502020204030204" pitchFamily="34" charset="0"/>
                <a:cs typeface="Times New Roman"/>
              </a:rPr>
              <a:t>Scholarly work (e.g. percentage FTE, focus of work)</a:t>
            </a:r>
          </a:p>
          <a:p>
            <a:pPr marL="342900" indent="-342900">
              <a:buFont typeface="Arial" panose="020B0604020202020204" pitchFamily="34" charset="0"/>
              <a:buChar char="•"/>
              <a:tabLst>
                <a:tab pos="457200" algn="l"/>
              </a:tabLst>
            </a:pPr>
            <a:r>
              <a:rPr lang="en-US" sz="2400" dirty="0">
                <a:latin typeface="Calibri"/>
                <a:ea typeface="Calibri" panose="020F0502020204030204" pitchFamily="34" charset="0"/>
                <a:cs typeface="Times New Roman"/>
              </a:rPr>
              <a:t>Job requirements (e.g. terminal degree)</a:t>
            </a:r>
          </a:p>
          <a:p>
            <a:pPr marL="342900" indent="-342900">
              <a:buFont typeface="Arial" panose="020B0604020202020204" pitchFamily="34" charset="0"/>
              <a:buChar char="•"/>
              <a:tabLst>
                <a:tab pos="457200" algn="l"/>
              </a:tabLst>
            </a:pPr>
            <a:r>
              <a:rPr lang="en-US" sz="2400" dirty="0">
                <a:latin typeface="Calibri"/>
                <a:ea typeface="Calibri" panose="020F0502020204030204" pitchFamily="34" charset="0"/>
                <a:cs typeface="Times New Roman"/>
              </a:rPr>
              <a:t>Promotion (e.g. how to evaluate scholarship, OSU-Cascades process)</a:t>
            </a:r>
          </a:p>
          <a:p>
            <a:pPr marL="342900" indent="-342900">
              <a:buFont typeface="Arial" panose="020B0604020202020204" pitchFamily="34" charset="0"/>
              <a:buChar char="•"/>
            </a:pPr>
            <a:r>
              <a:rPr lang="en-US" sz="2400" dirty="0">
                <a:latin typeface="Calibri"/>
                <a:ea typeface="Calibri" panose="020F0502020204030204" pitchFamily="34" charset="0"/>
                <a:cs typeface="Times New Roman"/>
              </a:rPr>
              <a:t>Usage of rank (e.g. by department, college)</a:t>
            </a:r>
            <a:endParaRPr lang="en-US" sz="2400" dirty="0">
              <a:latin typeface="Calibri"/>
              <a:ea typeface="Calibri" panose="020F0502020204030204" pitchFamily="34" charset="0"/>
              <a:cs typeface="Times New Roman" panose="02020603050405020304" pitchFamily="18" charset="0"/>
            </a:endParaRPr>
          </a:p>
        </p:txBody>
      </p:sp>
      <p:sp>
        <p:nvSpPr>
          <p:cNvPr id="3" name="TextBox 2"/>
          <p:cNvSpPr txBox="1"/>
          <p:nvPr/>
        </p:nvSpPr>
        <p:spPr>
          <a:xfrm>
            <a:off x="1057835" y="600635"/>
            <a:ext cx="9771530" cy="1200329"/>
          </a:xfrm>
          <a:prstGeom prst="rect">
            <a:avLst/>
          </a:prstGeom>
          <a:noFill/>
        </p:spPr>
        <p:txBody>
          <a:bodyPr wrap="square" rtlCol="0">
            <a:spAutoFit/>
          </a:bodyPr>
          <a:lstStyle/>
          <a:p>
            <a:r>
              <a:rPr lang="en-US" sz="2400" dirty="0"/>
              <a:t>We found strong support to continue the development of this new rank. This was expressed by faculty members during the listening sessions and by administrators through their support for SP4.0.</a:t>
            </a:r>
          </a:p>
        </p:txBody>
      </p:sp>
    </p:spTree>
    <p:extLst>
      <p:ext uri="{BB962C8B-B14F-4D97-AF65-F5344CB8AC3E}">
        <p14:creationId xmlns:p14="http://schemas.microsoft.com/office/powerpoint/2010/main" val="801481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7068" y="444043"/>
            <a:ext cx="11717866" cy="6186309"/>
          </a:xfrm>
          <a:prstGeom prst="rect">
            <a:avLst/>
          </a:prstGeom>
          <a:noFill/>
        </p:spPr>
        <p:txBody>
          <a:bodyPr wrap="square" lIns="91440" tIns="45720" rIns="91440" bIns="45720" rtlCol="0" anchor="t">
            <a:spAutoFit/>
          </a:bodyPr>
          <a:lstStyle/>
          <a:p>
            <a:pPr algn="ctr"/>
            <a:r>
              <a:rPr lang="en-US" sz="3600" u="sng" dirty="0"/>
              <a:t>This is a new process</a:t>
            </a:r>
            <a:endParaRPr lang="en-US" sz="3600" u="sng" dirty="0">
              <a:cs typeface="Calibri"/>
            </a:endParaRPr>
          </a:p>
          <a:p>
            <a:pPr algn="ctr"/>
            <a:endParaRPr lang="en-US" sz="2400" dirty="0"/>
          </a:p>
          <a:p>
            <a:r>
              <a:rPr lang="en-US" sz="2400" dirty="0">
                <a:ea typeface="+mn-lt"/>
                <a:cs typeface="+mn-lt"/>
              </a:rPr>
              <a:t>The president has the authority to create a new rank. Therefore, the final goal is to bring a full proposal with all details to the president for approval. </a:t>
            </a:r>
          </a:p>
          <a:p>
            <a:endParaRPr lang="en-US" sz="2400" dirty="0">
              <a:cs typeface="Calibri"/>
            </a:endParaRPr>
          </a:p>
          <a:p>
            <a:r>
              <a:rPr lang="en-US" sz="2400" dirty="0"/>
              <a:t>We ask for a vote from the Faculty Senate to move forward with the process of establishing the Professor of Teaching rank.  </a:t>
            </a:r>
            <a:endParaRPr lang="en-US" dirty="0">
              <a:cs typeface="Calibri"/>
            </a:endParaRPr>
          </a:p>
          <a:p>
            <a:pPr lvl="1"/>
            <a:endParaRPr lang="en-US" sz="2400" dirty="0"/>
          </a:p>
          <a:p>
            <a:r>
              <a:rPr lang="en-US" sz="2400" dirty="0"/>
              <a:t>If the vote is positive, the Executive Committee will be authorized to take next steps:</a:t>
            </a:r>
            <a:endParaRPr lang="en-US" sz="2400" dirty="0">
              <a:cs typeface="Calibri"/>
            </a:endParaRPr>
          </a:p>
          <a:p>
            <a:pPr marL="342900" indent="-342900">
              <a:buFont typeface="Arial" panose="020B0604020202020204" pitchFamily="34" charset="0"/>
              <a:buChar char="•"/>
            </a:pPr>
            <a:r>
              <a:rPr lang="en-US" sz="2400" dirty="0"/>
              <a:t>Work with the Office of Faculty Affairs, UAOSU, Human Resources and others as needed to move forward with establishing the new rank.</a:t>
            </a:r>
          </a:p>
          <a:p>
            <a:pPr marL="342900" indent="-342900">
              <a:buFont typeface="Arial" panose="020B0604020202020204" pitchFamily="34" charset="0"/>
              <a:buChar char="•"/>
            </a:pPr>
            <a:r>
              <a:rPr lang="en-US" sz="2400" dirty="0"/>
              <a:t>Appoint workgroups to help develop guidelines for the rank.</a:t>
            </a:r>
          </a:p>
          <a:p>
            <a:pPr lvl="1"/>
            <a:endParaRPr lang="en-US" sz="2400" dirty="0"/>
          </a:p>
          <a:p>
            <a:r>
              <a:rPr lang="en-US" sz="2400" dirty="0"/>
              <a:t>Creating a final</a:t>
            </a:r>
            <a:r>
              <a:rPr lang="en-US" sz="2400" dirty="0">
                <a:cs typeface="Calibri" panose="020F0502020204030204"/>
              </a:rPr>
              <a:t> proposal requires many details to be worked out. Control over these steps rests with several entities, which will all need to be coordinated. The Executive Committee will be the Faculty Senate voice in this coordination.</a:t>
            </a:r>
            <a:endParaRPr lang="en-US" dirty="0"/>
          </a:p>
        </p:txBody>
      </p:sp>
    </p:spTree>
    <p:extLst>
      <p:ext uri="{BB962C8B-B14F-4D97-AF65-F5344CB8AC3E}">
        <p14:creationId xmlns:p14="http://schemas.microsoft.com/office/powerpoint/2010/main" val="2934359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8B1DB8D-32CA-43E0-80A2-7E95B6CCAD8B}"/>
              </a:ext>
            </a:extLst>
          </p:cNvPr>
          <p:cNvSpPr txBox="1"/>
          <p:nvPr/>
        </p:nvSpPr>
        <p:spPr>
          <a:xfrm>
            <a:off x="439270" y="2786055"/>
            <a:ext cx="12192000"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t>The Faculty Senate authorizes the Executive Committee to initiate the process of working with the appropriate units to develop a proposal to establish the rank of Professor of Teaching.</a:t>
            </a:r>
          </a:p>
          <a:p>
            <a:endParaRPr lang="en-US" sz="3600" dirty="0">
              <a:cs typeface="Calibri"/>
            </a:endParaRPr>
          </a:p>
          <a:p>
            <a:endParaRPr lang="en-US" dirty="0">
              <a:cs typeface="Calibri"/>
            </a:endParaRPr>
          </a:p>
          <a:p>
            <a:endParaRPr lang="en-US" dirty="0">
              <a:cs typeface="Calibri"/>
            </a:endParaRPr>
          </a:p>
        </p:txBody>
      </p:sp>
      <p:sp>
        <p:nvSpPr>
          <p:cNvPr id="3" name="TextBox 2"/>
          <p:cNvSpPr txBox="1"/>
          <p:nvPr/>
        </p:nvSpPr>
        <p:spPr>
          <a:xfrm flipH="1">
            <a:off x="3969986" y="1150693"/>
            <a:ext cx="4826532" cy="646331"/>
          </a:xfrm>
          <a:prstGeom prst="rect">
            <a:avLst/>
          </a:prstGeom>
          <a:noFill/>
        </p:spPr>
        <p:txBody>
          <a:bodyPr wrap="square" rtlCol="0">
            <a:spAutoFit/>
          </a:bodyPr>
          <a:lstStyle/>
          <a:p>
            <a:r>
              <a:rPr lang="en-US" sz="3600" b="1" u="sng" dirty="0"/>
              <a:t>Proposed Motion</a:t>
            </a:r>
          </a:p>
        </p:txBody>
      </p:sp>
    </p:spTree>
    <p:extLst>
      <p:ext uri="{BB962C8B-B14F-4D97-AF65-F5344CB8AC3E}">
        <p14:creationId xmlns:p14="http://schemas.microsoft.com/office/powerpoint/2010/main" val="825909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360</Words>
  <Application>Microsoft Office PowerPoint</Application>
  <PresentationFormat>Widescreen</PresentationFormat>
  <Paragraphs>32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Constantia</vt:lpstr>
      <vt:lpstr>Times New Roman</vt:lpstr>
      <vt:lpstr>Office Theme</vt:lpstr>
      <vt:lpstr>A motion for Faculty Senate Executive Committee to advance work on a proposed Professor of Teaching rank</vt:lpstr>
      <vt:lpstr>PowerPoint Presentation</vt:lpstr>
      <vt:lpstr>PowerPoint Presentation</vt:lpstr>
      <vt:lpstr>PowerPoint Presentation</vt:lpstr>
    </vt:vector>
  </TitlesOfParts>
  <Company>Oregon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Listening Sessions Professor of Teaching</dc:title>
  <dc:creator>Jansen, Henri Johan F</dc:creator>
  <cp:lastModifiedBy>Calascibetta, Caitlin</cp:lastModifiedBy>
  <cp:revision>359</cp:revision>
  <dcterms:created xsi:type="dcterms:W3CDTF">2021-04-23T23:28:23Z</dcterms:created>
  <dcterms:modified xsi:type="dcterms:W3CDTF">2021-06-09T16:47:51Z</dcterms:modified>
</cp:coreProperties>
</file>