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5143500" type="screen16x9"/>
  <p:notesSz cx="6858000" cy="9144000"/>
  <p:embeddedFontLst>
    <p:embeddedFont>
      <p:font typeface="Impact" panose="020B0806030902050204" pitchFamily="34" charset="0"/>
      <p:regular r:id="rId16"/>
    </p:embeddedFont>
    <p:embeddedFont>
      <p:font typeface="Rufina" panose="020B0604020202020204" charset="0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Georgia" panose="02040502050405020303" pitchFamily="18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 Medloc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1-06-07T19:19:01.244" idx="1">
    <p:pos x="396" y="798"/>
    <p:text>Vicki suggested "shall". I think we should keep "should". The report uses "should" on this point and "shall" is a word we haven't used elsewhere. Perhaps changing this to "must" is an alternative (and changing the same spot in the report).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ba600b636_2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dba600b636_2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Must be in Slide Master mode to swap out photos. </a:t>
            </a:r>
            <a:endParaRPr dirty="0"/>
          </a:p>
        </p:txBody>
      </p:sp>
      <p:sp>
        <p:nvSpPr>
          <p:cNvPr id="124" name="Google Shape;124;gdba600b636_2_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dba600b636_2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9" name="Google Shape;189;gdba600b636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dba600b636_2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gdba600b636_2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dba600b636_2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5" name="Google Shape;205;gdba600b636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de9c6709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de9c6709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de9c67094c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de9c67094c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e9c67094c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de9c67094c_1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ba600b636_2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9" name="Google Shape;149;gdba600b636_2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dba600b636_2_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gdba600b636_2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dba600b636_2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" name="Google Shape;165;gdba600b636_2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de718820bd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3" name="Google Shape;173;gde718820bd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dbbff994e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gdbbff994e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Full Image 1">
  <p:cSld name="Title Slide - Full Image 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>
            <a:off x="0" y="0"/>
            <a:ext cx="9144000" cy="419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4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A5A5A5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9" name="Google Shape;59;p14"/>
          <p:cNvSpPr/>
          <p:nvPr/>
        </p:nvSpPr>
        <p:spPr>
          <a:xfrm>
            <a:off x="0" y="4190490"/>
            <a:ext cx="9144000" cy="95301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>
            <a:off x="800101" y="1228319"/>
            <a:ext cx="4031672" cy="261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6000"/>
              <a:buFont typeface="Impact"/>
              <a:buNone/>
              <a:defRPr sz="6000" cap="none">
                <a:solidFill>
                  <a:srgbClr val="DC4405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>
            <a:off x="800101" y="408265"/>
            <a:ext cx="7543800" cy="342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45586" y="4269071"/>
            <a:ext cx="2452828" cy="78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- White - No Crest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Black" type="title">
  <p:cSld name="TITL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6"/>
          <p:cNvSpPr txBox="1">
            <a:spLocks noGrp="1"/>
          </p:cNvSpPr>
          <p:nvPr>
            <p:ph type="ctrTitle"/>
          </p:nvPr>
        </p:nvSpPr>
        <p:spPr>
          <a:xfrm>
            <a:off x="800101" y="1399769"/>
            <a:ext cx="7543800" cy="281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6000"/>
              <a:buFont typeface="Impact"/>
              <a:buNone/>
              <a:defRPr sz="6000" cap="none">
                <a:solidFill>
                  <a:srgbClr val="DC4405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1"/>
          </p:nvPr>
        </p:nvSpPr>
        <p:spPr>
          <a:xfrm>
            <a:off x="800101" y="408265"/>
            <a:ext cx="7543800" cy="342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2" name="Google Shape;72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29363" y="4120371"/>
            <a:ext cx="2486029" cy="7941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Orange - No Crest">
  <p:cSld name="Title Slide - Orange - No Cres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17"/>
          <p:cNvSpPr txBox="1">
            <a:spLocks noGrp="1"/>
          </p:cNvSpPr>
          <p:nvPr>
            <p:ph type="ctrTitle"/>
          </p:nvPr>
        </p:nvSpPr>
        <p:spPr>
          <a:xfrm>
            <a:off x="800101" y="1399769"/>
            <a:ext cx="7543800" cy="281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Impact"/>
              <a:buNone/>
              <a:defRPr sz="6000" cap="none">
                <a:solidFill>
                  <a:schemeClr val="l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subTitle" idx="1"/>
          </p:nvPr>
        </p:nvSpPr>
        <p:spPr>
          <a:xfrm>
            <a:off x="800101" y="408265"/>
            <a:ext cx="7543800" cy="342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42514" y="4120473"/>
            <a:ext cx="2452828" cy="783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White - No Crest">
  <p:cSld name="Title Slide - White - No Cres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1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8"/>
          <p:cNvSpPr txBox="1">
            <a:spLocks noGrp="1"/>
          </p:cNvSpPr>
          <p:nvPr>
            <p:ph type="ctrTitle"/>
          </p:nvPr>
        </p:nvSpPr>
        <p:spPr>
          <a:xfrm>
            <a:off x="800101" y="1399769"/>
            <a:ext cx="7543800" cy="281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6000"/>
              <a:buFont typeface="Impact"/>
              <a:buNone/>
              <a:defRPr sz="6000" cap="none">
                <a:solidFill>
                  <a:srgbClr val="DC4405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ubTitle" idx="1"/>
          </p:nvPr>
        </p:nvSpPr>
        <p:spPr>
          <a:xfrm>
            <a:off x="800101" y="408265"/>
            <a:ext cx="7543800" cy="342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62797" y="4010263"/>
            <a:ext cx="2612262" cy="1075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- White" type="secHead">
  <p:cSld name="SECTION_HEADER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Georgia"/>
              <a:buNone/>
              <a:defRPr sz="50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F7F"/>
              </a:buClr>
              <a:buSzPts val="1800"/>
              <a:buNone/>
              <a:defRPr sz="1800">
                <a:solidFill>
                  <a:srgbClr val="7F7F7F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59188"/>
              </a:buClr>
              <a:buSzPts val="1500"/>
              <a:buNone/>
              <a:defRPr sz="1500">
                <a:solidFill>
                  <a:srgbClr val="E591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59188"/>
              </a:buClr>
              <a:buSzPts val="1400"/>
              <a:buNone/>
              <a:defRPr sz="1400">
                <a:solidFill>
                  <a:srgbClr val="E591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59188"/>
              </a:buClr>
              <a:buSzPts val="1200"/>
              <a:buNone/>
              <a:defRPr sz="1200">
                <a:solidFill>
                  <a:srgbClr val="E591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59188"/>
              </a:buClr>
              <a:buSzPts val="1200"/>
              <a:buNone/>
              <a:defRPr sz="1200">
                <a:solidFill>
                  <a:srgbClr val="E591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59188"/>
              </a:buClr>
              <a:buSzPts val="1200"/>
              <a:buNone/>
              <a:defRPr sz="1200">
                <a:solidFill>
                  <a:srgbClr val="E591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59188"/>
              </a:buClr>
              <a:buSzPts val="1200"/>
              <a:buNone/>
              <a:defRPr sz="1200">
                <a:solidFill>
                  <a:srgbClr val="E591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59188"/>
              </a:buClr>
              <a:buSzPts val="1200"/>
              <a:buNone/>
              <a:defRPr sz="1200">
                <a:solidFill>
                  <a:srgbClr val="E591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E59188"/>
              </a:buClr>
              <a:buSzPts val="1200"/>
              <a:buNone/>
              <a:defRPr sz="1200">
                <a:solidFill>
                  <a:srgbClr val="E59188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19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- White - No Crest" type="twoObj">
  <p:cSld name="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20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- White - No Crest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1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21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e - No Crest" type="titleOnly">
  <p:cSld name="TITLE_ONL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  <a:defRPr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22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White - No Crest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3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8" name="Google Shape;108;p23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 - White - No Crest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Char char="•"/>
              <a:defRPr sz="24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100"/>
              <a:buChar char="•"/>
              <a:defRPr sz="21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800"/>
              <a:buChar char="•"/>
              <a:defRPr sz="18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Char char="•"/>
              <a:defRPr sz="15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2" name="Google Shape;112;p24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24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 - White - No Crest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eorgia"/>
              <a:buNone/>
              <a:defRPr sz="240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18" name="Google Shape;118;p25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0" name="Google Shape;120;p25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lvl="1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lvl="2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lvl="3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lvl="4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lvl="5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lvl="6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lvl="7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lvl="8" indent="0" algn="l">
              <a:spcBef>
                <a:spcPts val="0"/>
              </a:spcBef>
              <a:buNone/>
              <a:defRPr sz="90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171450" y="157163"/>
            <a:ext cx="8793956" cy="48220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Rufina"/>
              <a:buNone/>
              <a:defRPr sz="3300" b="1" i="0" u="none" strike="noStrike" cap="none">
                <a:solidFill>
                  <a:schemeClr val="lt1"/>
                </a:solidFill>
                <a:latin typeface="Rufina"/>
                <a:ea typeface="Rufina"/>
                <a:cs typeface="Rufina"/>
                <a:sym typeface="Rufi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spcBef>
                <a:spcPts val="0"/>
              </a:spcBef>
              <a:buNone/>
              <a:defRPr sz="9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| </a:t>
            </a:r>
            <a:fld id="{00000000-1234-1234-1234-123412341234}" type="slidenum">
              <a:rPr lang="en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enate.oregonstate.edu/sites/senate.oregonstate.edu/files/sgtf_doc_0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eadership.oregonstate.edu/trustees/about-board/board-principles-and-core-value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enate.oregonstate.edu/sites/senate.oregonstate.edu/files/sgtf_doc_0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6"/>
          <p:cNvSpPr txBox="1">
            <a:spLocks noGrp="1"/>
          </p:cNvSpPr>
          <p:nvPr>
            <p:ph type="ctrTitle"/>
          </p:nvPr>
        </p:nvSpPr>
        <p:spPr>
          <a:xfrm>
            <a:off x="800101" y="1228319"/>
            <a:ext cx="8162924" cy="1667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C4405"/>
              </a:buClr>
              <a:buSzPts val="6000"/>
              <a:buFont typeface="Impact"/>
              <a:buNone/>
            </a:pPr>
            <a:r>
              <a:rPr lang="en" sz="3200"/>
              <a:t>GUIDELINES FOR THE HIRING AND APPOINTMENT OF OSU PRESIDENT</a:t>
            </a:r>
            <a:endParaRPr sz="3200" dirty="0"/>
          </a:p>
        </p:txBody>
      </p:sp>
      <p:sp>
        <p:nvSpPr>
          <p:cNvPr id="127" name="Google Shape;127;p26"/>
          <p:cNvSpPr txBox="1"/>
          <p:nvPr/>
        </p:nvSpPr>
        <p:spPr>
          <a:xfrm>
            <a:off x="733426" y="2895600"/>
            <a:ext cx="50007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Presidential Search Ad </a:t>
            </a: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 Committee</a:t>
            </a:r>
            <a:endParaRPr sz="15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Presented to OSU Faculty Senate on June 10, 2021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</a:pPr>
            <a:r>
              <a:rPr lang="en" sz="2400"/>
              <a:t>Candidate Engagement During Site Visits</a:t>
            </a:r>
            <a:endParaRPr sz="2400" dirty="0"/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628650" y="1268016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At least 3 finalists should visit OSU; meet with broad cross-section of community</a:t>
            </a:r>
            <a:endParaRPr sz="1800" dirty="0"/>
          </a:p>
          <a:p>
            <a:pPr marL="1778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Candidates should meet with the broad diversity of representative stakeholder groups (previous slide)</a:t>
            </a:r>
            <a:endParaRPr sz="1800" dirty="0"/>
          </a:p>
          <a:p>
            <a:pPr marL="1778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Forums open to the whole campus community</a:t>
            </a:r>
            <a:endParaRPr sz="1800" dirty="0"/>
          </a:p>
          <a:p>
            <a:pPr marL="1778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•"/>
            </a:pPr>
            <a:r>
              <a:rPr lang="en" sz="1800"/>
              <a:t>Feedback instrument designed to elicit information about criteria the committee is seeking to evaluate</a:t>
            </a:r>
            <a:endParaRPr sz="1800" dirty="0"/>
          </a:p>
          <a:p>
            <a:pPr marL="177800" lvl="0" indent="-1968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Char char="•"/>
            </a:pPr>
            <a:r>
              <a:rPr lang="en" sz="1800"/>
              <a:t>Feedback to be tabulated and analyzed qualitatively by search committee as part of the final report to the BoT</a:t>
            </a:r>
            <a:endParaRPr sz="1800" dirty="0"/>
          </a:p>
        </p:txBody>
      </p:sp>
      <p:sp>
        <p:nvSpPr>
          <p:cNvPr id="193" name="Google Shape;193;p35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OREGON STATE UNIVERSITY</a:t>
            </a:r>
            <a:endParaRPr sz="1100" dirty="0"/>
          </a:p>
        </p:txBody>
      </p:sp>
      <p:sp>
        <p:nvSpPr>
          <p:cNvPr id="194" name="Google Shape;194;p35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10</a:t>
            </a:fld>
            <a:endParaRPr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</a:pPr>
            <a:r>
              <a:rPr lang="en" sz="2300"/>
              <a:t>Reference Checking</a:t>
            </a:r>
            <a:endParaRPr sz="2300" dirty="0"/>
          </a:p>
        </p:txBody>
      </p:sp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 dirty="0"/>
              <a:t>References should be checked by people outside of the search firm: independent firm, FS leadership, the search committee and other stakeholders</a:t>
            </a:r>
            <a:endParaRPr sz="1800" dirty="0"/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 dirty="0"/>
              <a:t>Robust off-list reference checks including people at all levels of each candidate’s current and previous organizations will be conducted</a:t>
            </a:r>
            <a:endParaRPr sz="1800" dirty="0"/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 dirty="0"/>
              <a:t>Search committee must determine an equitable process to mediate biased and conflicting information about candidates</a:t>
            </a:r>
            <a:endParaRPr sz="1800" dirty="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</a:pPr>
            <a:endParaRPr sz="1800" dirty="0"/>
          </a:p>
        </p:txBody>
      </p:sp>
      <p:sp>
        <p:nvSpPr>
          <p:cNvPr id="201" name="Google Shape;201;p36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OREGON STATE UNIVERSITY</a:t>
            </a:r>
            <a:endParaRPr sz="1100" dirty="0"/>
          </a:p>
        </p:txBody>
      </p:sp>
      <p:sp>
        <p:nvSpPr>
          <p:cNvPr id="202" name="Google Shape;202;p36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11</a:t>
            </a:fld>
            <a:endParaRPr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</a:pPr>
            <a:r>
              <a:rPr lang="en" sz="2300"/>
              <a:t>Announcement of the Finalist</a:t>
            </a:r>
            <a:endParaRPr sz="2300" dirty="0"/>
          </a:p>
        </p:txBody>
      </p:sp>
      <p:sp>
        <p:nvSpPr>
          <p:cNvPr id="208" name="Google Shape;208;p3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Thorough rationale addressing search criteria should be shared in writing with the larger OSU community when the hire is announced.</a:t>
            </a:r>
            <a:endParaRPr sz="1800" dirty="0"/>
          </a:p>
          <a:p>
            <a:pPr marL="177800" lvl="0" indent="-152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" sz="1800"/>
              <a:t>A </a:t>
            </a:r>
            <a:r>
              <a:rPr lang="en" sz="1800" b="1"/>
              <a:t>failed search</a:t>
            </a:r>
            <a:r>
              <a:rPr lang="en" sz="1800"/>
              <a:t> must be seen as an </a:t>
            </a:r>
            <a:r>
              <a:rPr lang="en" sz="1800" b="1"/>
              <a:t>acceptable outcome</a:t>
            </a:r>
            <a:r>
              <a:rPr lang="en" sz="1800"/>
              <a:t>.</a:t>
            </a:r>
            <a:endParaRPr sz="1100" dirty="0"/>
          </a:p>
        </p:txBody>
      </p:sp>
      <p:sp>
        <p:nvSpPr>
          <p:cNvPr id="209" name="Google Shape;209;p37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OREGON STATE UNIVERSITY</a:t>
            </a:r>
            <a:endParaRPr sz="1100" dirty="0"/>
          </a:p>
        </p:txBody>
      </p:sp>
      <p:sp>
        <p:nvSpPr>
          <p:cNvPr id="210" name="Google Shape;210;p37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12</a:t>
            </a:fld>
            <a:endParaRPr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Committee Process</a:t>
            </a:r>
            <a:endParaRPr dirty="0"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>
            <a:off x="628650" y="1517125"/>
            <a:ext cx="4259100" cy="306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May 13: Members elected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May 14, May 18, May 26, June 2, June 4: Committee meetings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May 26: Trustees workshop Retrospective Review of the 2019 Presidential Search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June 7: Met with two Trustees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100"/>
              <a:t>We reviewed:</a:t>
            </a:r>
            <a:endParaRPr sz="1100" dirty="0"/>
          </a:p>
          <a:p>
            <a:pPr marL="45720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Verdana"/>
              <a:buChar char="•"/>
            </a:pPr>
            <a:r>
              <a:rPr lang="en" sz="1100"/>
              <a:t>Values, policies, &amp; practices of OSU</a:t>
            </a:r>
            <a:endParaRPr sz="11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Verdana"/>
              <a:buChar char="•"/>
            </a:pPr>
            <a:r>
              <a:rPr lang="en" sz="1100"/>
              <a:t>Values &amp; recommendations of professional organizations e.g. AAUP, Association of Governing Boards of Universities &amp; Colleges</a:t>
            </a:r>
            <a:endParaRPr sz="1100" dirty="0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Verdana"/>
              <a:buChar char="•"/>
            </a:pPr>
            <a:r>
              <a:rPr lang="en" sz="1100"/>
              <a:t>Recommendations from peer institutions</a:t>
            </a:r>
            <a:endParaRPr sz="1100" dirty="0"/>
          </a:p>
        </p:txBody>
      </p:sp>
      <p:sp>
        <p:nvSpPr>
          <p:cNvPr id="134" name="Google Shape;134;p27"/>
          <p:cNvSpPr txBox="1">
            <a:spLocks noGrp="1"/>
          </p:cNvSpPr>
          <p:nvPr>
            <p:ph type="body" idx="1"/>
          </p:nvPr>
        </p:nvSpPr>
        <p:spPr>
          <a:xfrm>
            <a:off x="5185150" y="1517125"/>
            <a:ext cx="3645600" cy="306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Committee Members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Erika McCalpine (Cascades, chair)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Belinda Batten (Engineering)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Bradley Boovy (Liberal Arts)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Allison Davis-White Eyes (Institutional Diversity)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Kevin Gable (Science)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Anne Gillies (Human Resources)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Jan Medlock (Veterinary Medicine)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Scott Vignos (Institutional Diversity)</a:t>
            </a:r>
            <a:endParaRPr sz="110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Luhui Whitebear (Student Affairs)</a:t>
            </a:r>
            <a:endParaRPr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Principles</a:t>
            </a:r>
            <a:endParaRPr dirty="0"/>
          </a:p>
        </p:txBody>
      </p:sp>
      <p:sp>
        <p:nvSpPr>
          <p:cNvPr id="140" name="Google Shape;140;p28"/>
          <p:cNvSpPr txBox="1">
            <a:spLocks noGrp="1"/>
          </p:cNvSpPr>
          <p:nvPr>
            <p:ph type="body" idx="1"/>
          </p:nvPr>
        </p:nvSpPr>
        <p:spPr>
          <a:xfrm>
            <a:off x="628650" y="1517125"/>
            <a:ext cx="7886700" cy="3066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“The purpose of </a:t>
            </a:r>
            <a:r>
              <a:rPr lang="en" sz="1800" b="1"/>
              <a:t>shared governance</a:t>
            </a:r>
            <a:r>
              <a:rPr lang="en" sz="1800"/>
              <a:t> is to create a university community based on </a:t>
            </a:r>
            <a:r>
              <a:rPr lang="en" sz="1800" b="1"/>
              <a:t>open communication</a:t>
            </a:r>
            <a:r>
              <a:rPr lang="en" sz="1800"/>
              <a:t>, </a:t>
            </a:r>
            <a:r>
              <a:rPr lang="en" sz="1800" b="1"/>
              <a:t>accountability</a:t>
            </a:r>
            <a:r>
              <a:rPr lang="en" sz="1800"/>
              <a:t>, and </a:t>
            </a:r>
            <a:r>
              <a:rPr lang="en" sz="1800" b="1"/>
              <a:t>mutual respect</a:t>
            </a:r>
            <a:r>
              <a:rPr lang="en" sz="1800"/>
              <a:t>, for the sake of best advancing the institution's missions.”</a:t>
            </a:r>
            <a:endParaRPr sz="18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OSU Faculty Senate </a:t>
            </a:r>
            <a:r>
              <a:rPr lang="en" sz="14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Principles of Shared Governance</a:t>
            </a: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800"/>
              <a:t>“Through </a:t>
            </a:r>
            <a:r>
              <a:rPr lang="en" sz="1800" b="1"/>
              <a:t>shared governance</a:t>
            </a:r>
            <a:r>
              <a:rPr lang="en" sz="1800"/>
              <a:t>, we realize our commitment to the ideals of higher education.”</a:t>
            </a:r>
            <a:endParaRPr sz="1800" dirty="0"/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OSU Trustees </a:t>
            </a:r>
            <a:r>
              <a:rPr lang="en" sz="14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Principles and Core Values</a:t>
            </a:r>
            <a:endParaRPr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Guiding Principles</a:t>
            </a:r>
            <a:endParaRPr dirty="0"/>
          </a:p>
        </p:txBody>
      </p:sp>
      <p:sp>
        <p:nvSpPr>
          <p:cNvPr id="146" name="Google Shape;146;p29"/>
          <p:cNvSpPr txBox="1">
            <a:spLocks noGrp="1"/>
          </p:cNvSpPr>
          <p:nvPr>
            <p:ph type="body" idx="1"/>
          </p:nvPr>
        </p:nvSpPr>
        <p:spPr>
          <a:xfrm>
            <a:off x="628650" y="1681899"/>
            <a:ext cx="7886700" cy="2950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Full-cycle shared governance:</a:t>
            </a:r>
            <a:endParaRPr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 sz="1800"/>
              <a:t>Trustees </a:t>
            </a:r>
            <a:r>
              <a:rPr lang="en" sz="1800" b="1"/>
              <a:t>solicit faculty input</a:t>
            </a:r>
            <a:endParaRPr sz="1800" b="1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 sz="1800" b="1"/>
              <a:t>Faculty decide process, form, &amp; content</a:t>
            </a:r>
            <a:r>
              <a:rPr lang="en" sz="1800"/>
              <a:t> of their input</a:t>
            </a:r>
            <a:endParaRPr sz="1800" dirty="0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AutoNum type="arabicPeriod"/>
            </a:pPr>
            <a:r>
              <a:rPr lang="en" sz="1800"/>
              <a:t>Trustees </a:t>
            </a:r>
            <a:r>
              <a:rPr lang="en" sz="1800" b="1"/>
              <a:t>weigh faculty input</a:t>
            </a:r>
            <a:r>
              <a:rPr lang="en" sz="1800"/>
              <a:t>, arrive at decision, &amp; </a:t>
            </a:r>
            <a:r>
              <a:rPr lang="en" sz="1800" b="1"/>
              <a:t>report on rationale</a:t>
            </a:r>
            <a:endParaRPr sz="1800" b="1" dirty="0"/>
          </a:p>
          <a:p>
            <a:pPr marL="0" lvl="0" indent="0" algn="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/>
            </a:r>
            <a:br>
              <a:rPr lang="en" sz="1400"/>
            </a:br>
            <a:r>
              <a:rPr lang="en" sz="1400"/>
              <a:t>OSU Faculty Senate </a:t>
            </a:r>
            <a:r>
              <a:rPr lang="en" sz="14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Principles of Shared Governance</a:t>
            </a:r>
            <a:endParaRPr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</a:pPr>
            <a:r>
              <a:rPr lang="en" sz="2600"/>
              <a:t>Search Committee</a:t>
            </a:r>
            <a:endParaRPr sz="2600" dirty="0"/>
          </a:p>
        </p:txBody>
      </p:sp>
      <p:sp>
        <p:nvSpPr>
          <p:cNvPr id="152" name="Google Shape;152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The committee should be representative of the OSU statewide community: faculty (all classes and ranks), extension, classified staff and students</a:t>
            </a:r>
            <a:endParaRPr sz="1800" dirty="0"/>
          </a:p>
          <a:p>
            <a:pPr marL="520700" lvl="1" indent="-222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00"/>
              <a:buChar char="•"/>
            </a:pPr>
            <a:r>
              <a:rPr lang="en"/>
              <a:t>Faculty representation (not including those with senior administrative positions) should at least equal the number of trustees appointed</a:t>
            </a:r>
            <a:endParaRPr dirty="0"/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Engage shared governance to select search committee members </a:t>
            </a:r>
            <a:endParaRPr sz="1800" dirty="0"/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As a land-grant institution, we should include representatives from the tribal communities as stakeholder members of the committee. </a:t>
            </a:r>
            <a:endParaRPr sz="1800" dirty="0"/>
          </a:p>
        </p:txBody>
      </p:sp>
      <p:sp>
        <p:nvSpPr>
          <p:cNvPr id="153" name="Google Shape;153;p30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OREGON STATE UNIVERSITY</a:t>
            </a:r>
            <a:endParaRPr sz="1100" dirty="0"/>
          </a:p>
        </p:txBody>
      </p:sp>
      <p:sp>
        <p:nvSpPr>
          <p:cNvPr id="154" name="Google Shape;154;p30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5</a:t>
            </a:fld>
            <a:endParaRPr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</a:pPr>
            <a:r>
              <a:rPr lang="en" sz="2500"/>
              <a:t>Search Firm </a:t>
            </a:r>
            <a:endParaRPr sz="2500" dirty="0"/>
          </a:p>
        </p:txBody>
      </p:sp>
      <p:sp>
        <p:nvSpPr>
          <p:cNvPr id="160" name="Google Shape;160;p3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The search firm, if used, must </a:t>
            </a:r>
            <a:r>
              <a:rPr lang="en" sz="1800" b="1"/>
              <a:t>facilitate</a:t>
            </a:r>
            <a:r>
              <a:rPr lang="en" sz="1800"/>
              <a:t> the search process </a:t>
            </a:r>
            <a:r>
              <a:rPr lang="en" sz="1800" b="1"/>
              <a:t>not control</a:t>
            </a:r>
            <a:r>
              <a:rPr lang="en" sz="1800"/>
              <a:t> it.</a:t>
            </a:r>
            <a:endParaRPr sz="1800" dirty="0"/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The search firm must have a track record of </a:t>
            </a:r>
            <a:r>
              <a:rPr lang="en" sz="1800" b="1"/>
              <a:t>placing</a:t>
            </a:r>
            <a:r>
              <a:rPr lang="en" sz="1800"/>
              <a:t> finalists and hires holding minoritized social identities. </a:t>
            </a:r>
            <a:endParaRPr sz="1800" dirty="0"/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The search firm must have a record of success with open searches at the executive level. </a:t>
            </a:r>
            <a:endParaRPr sz="1800" dirty="0"/>
          </a:p>
          <a:p>
            <a:pPr marL="177800" lvl="0" indent="-215900" algn="l" rtl="0">
              <a:spcBef>
                <a:spcPts val="800"/>
              </a:spcBef>
              <a:spcAft>
                <a:spcPts val="0"/>
              </a:spcAft>
              <a:buSzPts val="2800"/>
              <a:buChar char="•"/>
            </a:pPr>
            <a:r>
              <a:rPr lang="en" sz="1800"/>
              <a:t>The search firm must share back information and application materials with the university to comply with federal affirmative action regulations. </a:t>
            </a:r>
            <a:endParaRPr sz="1800" dirty="0"/>
          </a:p>
        </p:txBody>
      </p:sp>
      <p:sp>
        <p:nvSpPr>
          <p:cNvPr id="161" name="Google Shape;161;p31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6</a:t>
            </a:fld>
            <a:endParaRPr sz="1100" dirty="0"/>
          </a:p>
        </p:txBody>
      </p:sp>
      <p:sp>
        <p:nvSpPr>
          <p:cNvPr id="162" name="Google Shape;162;p31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OREGON STATE UNIVERSITY</a:t>
            </a:r>
            <a:endParaRPr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</a:pPr>
            <a:r>
              <a:rPr lang="en" sz="2300"/>
              <a:t>Communication and Engagement with the OSU Community</a:t>
            </a:r>
            <a:endParaRPr sz="2300" dirty="0"/>
          </a:p>
        </p:txBody>
      </p:sp>
      <p:sp>
        <p:nvSpPr>
          <p:cNvPr id="168" name="Google Shape;168;p3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A robust communication and engagement strategy designed to build trust and create transparency will be shared with the OSU community before the search begins.</a:t>
            </a:r>
            <a:endParaRPr sz="1800" dirty="0"/>
          </a:p>
          <a:p>
            <a:pPr marL="177800" lvl="0" indent="-215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Char char="•"/>
            </a:pPr>
            <a:r>
              <a:rPr lang="en" sz="1800"/>
              <a:t>Regular special sessions of the Faculty Senate to update the OSU community with information that can be shared</a:t>
            </a:r>
            <a:endParaRPr sz="1800" dirty="0"/>
          </a:p>
          <a:p>
            <a:pPr marL="520700" lvl="1" indent="-222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00"/>
              <a:buChar char="•"/>
            </a:pPr>
            <a:r>
              <a:rPr lang="en"/>
              <a:t>Joint sessions with ASOSU, ASCC, classified staff and other partners</a:t>
            </a:r>
            <a:endParaRPr dirty="0"/>
          </a:p>
          <a:p>
            <a:pPr marL="520700" lvl="1" indent="-222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00"/>
              <a:buChar char="•"/>
            </a:pPr>
            <a:r>
              <a:rPr lang="en"/>
              <a:t>Search committee chair to attend these meetings</a:t>
            </a:r>
            <a:endParaRPr dirty="0"/>
          </a:p>
          <a:p>
            <a:pPr marL="520700" lvl="1" indent="-2222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500"/>
              <a:buChar char="•"/>
            </a:pPr>
            <a:r>
              <a:rPr lang="en"/>
              <a:t>BoT member to attend these meetings</a:t>
            </a:r>
            <a:endParaRPr dirty="0"/>
          </a:p>
        </p:txBody>
      </p:sp>
      <p:sp>
        <p:nvSpPr>
          <p:cNvPr id="169" name="Google Shape;169;p32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1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OREGON STATE UNIVERSITY</a:t>
            </a:r>
            <a:endParaRPr sz="1100" dirty="0"/>
          </a:p>
        </p:txBody>
      </p:sp>
      <p:sp>
        <p:nvSpPr>
          <p:cNvPr id="170" name="Google Shape;170;p32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25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7</a:t>
            </a:fld>
            <a:endParaRPr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</a:pPr>
            <a:r>
              <a:rPr lang="en" sz="2300"/>
              <a:t>Communication and Engagement with the OSU Community</a:t>
            </a:r>
            <a:endParaRPr sz="2300" dirty="0"/>
          </a:p>
        </p:txBody>
      </p:sp>
      <p:sp>
        <p:nvSpPr>
          <p:cNvPr id="176" name="Google Shape;176;p3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77800" lvl="0" indent="-146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Strategy guided by principles of trust-building, transparency, and iterative decision making</a:t>
            </a:r>
            <a:endParaRPr sz="1700" dirty="0"/>
          </a:p>
          <a:p>
            <a:pPr marL="177800" lvl="0" indent="-146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Strategy should include diverse modalities for communication and engagement, not just a website</a:t>
            </a:r>
            <a:endParaRPr sz="1700" dirty="0"/>
          </a:p>
          <a:p>
            <a:pPr marL="177800" lvl="0" indent="-146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Strategy should make clear the “milestones” at which communication and engagement will occur</a:t>
            </a:r>
            <a:endParaRPr sz="1700" dirty="0"/>
          </a:p>
          <a:p>
            <a:pPr marL="177800" lvl="0" indent="-1460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The content of communication should make clear how community input was utilized</a:t>
            </a:r>
            <a:endParaRPr sz="1700" dirty="0"/>
          </a:p>
        </p:txBody>
      </p:sp>
      <p:sp>
        <p:nvSpPr>
          <p:cNvPr id="177" name="Google Shape;177;p33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OREGON STATE UNIVERSITY</a:t>
            </a:r>
            <a:endParaRPr sz="1100" dirty="0"/>
          </a:p>
        </p:txBody>
      </p:sp>
      <p:sp>
        <p:nvSpPr>
          <p:cNvPr id="178" name="Google Shape;178;p33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8</a:t>
            </a:fld>
            <a:endParaRPr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Georgia"/>
              <a:buNone/>
            </a:pPr>
            <a:r>
              <a:rPr lang="en" sz="2300"/>
              <a:t>Communication and Engagement with the OSU Community</a:t>
            </a:r>
            <a:endParaRPr sz="2300" dirty="0"/>
          </a:p>
        </p:txBody>
      </p:sp>
      <p:sp>
        <p:nvSpPr>
          <p:cNvPr id="184" name="Google Shape;184;p3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Necessary to identify key stakeholders including:</a:t>
            </a:r>
            <a:endParaRPr sz="1800" dirty="0"/>
          </a:p>
          <a:p>
            <a:pPr marL="52070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College and Division representatives</a:t>
            </a:r>
            <a:endParaRPr sz="1400" dirty="0"/>
          </a:p>
          <a:p>
            <a:pPr marL="52070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Faculty and Faculty groups (e.g., Faculty Senate, UAOSU, Presidential commissions, employee affinity groups)</a:t>
            </a:r>
            <a:endParaRPr sz="1400" dirty="0"/>
          </a:p>
          <a:p>
            <a:pPr marL="52070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Staff and Staff groups (e.g., OSCU Staff Council, SEIU)</a:t>
            </a:r>
            <a:endParaRPr sz="1400" dirty="0"/>
          </a:p>
          <a:p>
            <a:pPr marL="52070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Students and Student groups (e.g., ASOSU, ASCC, student affinity groups)</a:t>
            </a:r>
            <a:endParaRPr sz="1400" dirty="0"/>
          </a:p>
          <a:p>
            <a:pPr marL="52070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Departments/groups providing student care and support (e.g., CAPS, HSRC, SARC, DCE, SHARP, CWESN)</a:t>
            </a:r>
            <a:endParaRPr sz="1400" dirty="0"/>
          </a:p>
          <a:p>
            <a:pPr marL="52070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Tribal Partners</a:t>
            </a:r>
            <a:endParaRPr sz="1400" dirty="0"/>
          </a:p>
          <a:p>
            <a:pPr marL="520700" lvl="1" indent="-152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External entities (e.g. community partners, volunteers)</a:t>
            </a:r>
            <a:endParaRPr sz="1400" dirty="0"/>
          </a:p>
          <a:p>
            <a:pPr marL="17780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185" name="Google Shape;185;p34"/>
          <p:cNvSpPr txBox="1">
            <a:spLocks noGrp="1"/>
          </p:cNvSpPr>
          <p:nvPr>
            <p:ph type="ftr" idx="11"/>
          </p:nvPr>
        </p:nvSpPr>
        <p:spPr>
          <a:xfrm>
            <a:off x="3028950" y="4669630"/>
            <a:ext cx="50103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OREGON STATE UNIVERSITY</a:t>
            </a:r>
            <a:endParaRPr sz="1100" dirty="0"/>
          </a:p>
        </p:txBody>
      </p:sp>
      <p:sp>
        <p:nvSpPr>
          <p:cNvPr id="186" name="Google Shape;186;p34"/>
          <p:cNvSpPr txBox="1">
            <a:spLocks noGrp="1"/>
          </p:cNvSpPr>
          <p:nvPr>
            <p:ph type="sldNum" idx="12"/>
          </p:nvPr>
        </p:nvSpPr>
        <p:spPr>
          <a:xfrm>
            <a:off x="8039100" y="4669630"/>
            <a:ext cx="476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100"/>
              <a:t>9</a:t>
            </a:fld>
            <a:endParaRPr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SU RGB 2017">
      <a:dk1>
        <a:srgbClr val="DC4405"/>
      </a:dk1>
      <a:lt1>
        <a:srgbClr val="FFFFFF"/>
      </a:lt1>
      <a:dk2>
        <a:srgbClr val="000000"/>
      </a:dk2>
      <a:lt2>
        <a:srgbClr val="B7A99A"/>
      </a:lt2>
      <a:accent1>
        <a:srgbClr val="A7ACA2"/>
      </a:accent1>
      <a:accent2>
        <a:srgbClr val="7A6855"/>
      </a:accent2>
      <a:accent3>
        <a:srgbClr val="8E9089"/>
      </a:accent3>
      <a:accent4>
        <a:srgbClr val="4A773C"/>
      </a:accent4>
      <a:accent5>
        <a:srgbClr val="00859B"/>
      </a:accent5>
      <a:accent6>
        <a:srgbClr val="FFB500"/>
      </a:accent6>
      <a:hlink>
        <a:srgbClr val="006A8E"/>
      </a:hlink>
      <a:folHlink>
        <a:srgbClr val="0D525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858</Words>
  <Application>Microsoft Office PowerPoint</Application>
  <PresentationFormat>On-screen Show (16:9)</PresentationFormat>
  <Paragraphs>96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Impact</vt:lpstr>
      <vt:lpstr>Arial</vt:lpstr>
      <vt:lpstr>Rufina</vt:lpstr>
      <vt:lpstr>Calibri</vt:lpstr>
      <vt:lpstr>Verdana</vt:lpstr>
      <vt:lpstr>Georgia</vt:lpstr>
      <vt:lpstr>Simple Light</vt:lpstr>
      <vt:lpstr>Office Theme</vt:lpstr>
      <vt:lpstr>GUIDELINES FOR THE HIRING AND APPOINTMENT OF OSU PRESIDENT</vt:lpstr>
      <vt:lpstr>Committee Process</vt:lpstr>
      <vt:lpstr>Guiding Principles</vt:lpstr>
      <vt:lpstr>Guiding Principles</vt:lpstr>
      <vt:lpstr>Search Committee</vt:lpstr>
      <vt:lpstr>Search Firm </vt:lpstr>
      <vt:lpstr>Communication and Engagement with the OSU Community</vt:lpstr>
      <vt:lpstr>Communication and Engagement with the OSU Community</vt:lpstr>
      <vt:lpstr>Communication and Engagement with the OSU Community</vt:lpstr>
      <vt:lpstr>Candidate Engagement During Site Visits</vt:lpstr>
      <vt:lpstr>Reference Checking</vt:lpstr>
      <vt:lpstr>Announcement of the Finalist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GUIDELINES FOR THE HIRING AND APPOINTMENT OF OSU PRESIDENT</dc:title>
  <dc:creator>McCalpine, Erika Cristina</dc:creator>
  <cp:lastModifiedBy>Calascibetta, Caitlin</cp:lastModifiedBy>
  <cp:revision>1</cp:revision>
  <dcterms:modified xsi:type="dcterms:W3CDTF">2021-06-09T15:33:57Z</dcterms:modified>
</cp:coreProperties>
</file>