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embeddedFontLst>
    <p:embeddedFont>
      <p:font typeface="Robot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5D84F0-474A-485B-9CB0-E923DFD508BD}">
  <a:tblStyle styleId="{ED5D84F0-474A-485B-9CB0-E923DFD508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30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f7b7abeedb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f7b7abeedb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PRoviding feedback here, no motions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f7b7abeedb_0_3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f7b7abeedb_0_3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f7b7abeedb_0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f7b7abeedb_0_3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f7b7abeedb_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f7b7abeedb_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f8124ffbe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f8124ffbe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f7b7abeedb_0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f7b7abeedb_0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revision was informed by student feedback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Revised by faculty feedback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f7b7abeedb_0_3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f7b7abeedb_0_3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f7b7abeedb_0_3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f7b7abeedb_0_3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f7b7abeedb_0_3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f7b7abeedb_0_3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7b7abeedb_0_3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7b7abeedb_0_3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f7b7abeedb_0_3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f7b7abeedb_0_3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f7b7abeedb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f7b7abeedb_0_3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regan.gurung@oregonstate.edu" TargetMode="External"/><Relationship Id="rId3" Type="http://schemas.openxmlformats.org/officeDocument/2006/relationships/hyperlink" Target="mailto:devon.quick@oregonstate.edu" TargetMode="External"/><Relationship Id="rId7" Type="http://schemas.openxmlformats.org/officeDocument/2006/relationships/hyperlink" Target="mailto:sam.johnson@oregonstate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6" Type="http://schemas.openxmlformats.org/officeDocument/2006/relationships/hyperlink" Target="mailto:amanda.kibler@oregonstate.edu" TargetMode="External"/><Relationship Id="rId5" Type="http://schemas.openxmlformats.org/officeDocument/2006/relationships/hyperlink" Target="mailto:jeewon.cho@bus.oregonstate.edu" TargetMode="External"/><Relationship Id="rId10" Type="http://schemas.openxmlformats.org/officeDocument/2006/relationships/hyperlink" Target="mailto:holzente@oregonstate.edu" TargetMode="External"/><Relationship Id="rId4" Type="http://schemas.openxmlformats.org/officeDocument/2006/relationships/hyperlink" Target="mailto:robin.pappas@oregonstate.edu" TargetMode="External"/><Relationship Id="rId9" Type="http://schemas.openxmlformats.org/officeDocument/2006/relationships/hyperlink" Target="mailto:brooke.howland@oregonstate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Update from</a:t>
            </a:r>
            <a:endParaRPr sz="4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Advancement of Teaching Committee</a:t>
            </a:r>
            <a:endParaRPr sz="4800" dirty="0"/>
          </a:p>
        </p:txBody>
      </p:sp>
      <p:sp>
        <p:nvSpPr>
          <p:cNvPr id="100" name="Google Shape;100;p2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Faculty Senate Meeting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October 14, 2021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Devon </a:t>
            </a:r>
            <a:r>
              <a:rPr lang="en" sz="2400" dirty="0"/>
              <a:t>Quick, AOT chair </a:t>
            </a:r>
            <a:endParaRPr sz="2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Robin Pappas, past AOT chair </a:t>
            </a:r>
            <a:endParaRPr sz="2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what?</a:t>
            </a:r>
            <a:endParaRPr/>
          </a:p>
        </p:txBody>
      </p:sp>
      <p:graphicFrame>
        <p:nvGraphicFramePr>
          <p:cNvPr id="217" name="Google Shape;217;p34"/>
          <p:cNvGraphicFramePr/>
          <p:nvPr/>
        </p:nvGraphicFramePr>
        <p:xfrm>
          <a:off x="830025" y="10177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{ED5D84F0-474A-485B-9CB0-E923DFD508BD}</a:tableStyleId>
              </a:tblPr>
              <a:tblGrid>
                <a:gridCol w="330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Now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Midterm course survey &amp; guidance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By the end of this term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Guidance for how to improve response rates</a:t>
                      </a:r>
                      <a:endParaRPr sz="17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Guidance for faculty &amp; administrators on how to interpret new data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Ongoing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Collect feedback from faculty, students about instrument, data &amp; use; revise instrument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8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By the end of this year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Work with Faculty Senate P&amp;T and Office of Faculty Affairs to develop new policy for how to interpret new data, inform P&amp;T</a:t>
                      </a:r>
                      <a:endParaRPr sz="17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Examine Peer Review &amp; Teaching Portfolios</a:t>
                      </a:r>
                      <a:endParaRPr sz="17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can I see these documents?</a:t>
            </a:r>
            <a:endParaRPr/>
          </a:p>
        </p:txBody>
      </p:sp>
      <p:sp>
        <p:nvSpPr>
          <p:cNvPr id="223" name="Google Shape;223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24" name="Google Shape;224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479" y="1241638"/>
            <a:ext cx="7628744" cy="5157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can I talk to about things?</a:t>
            </a:r>
            <a:endParaRPr/>
          </a:p>
        </p:txBody>
      </p:sp>
      <p:sp>
        <p:nvSpPr>
          <p:cNvPr id="230" name="Google Shape;230;p36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Your AOT Committee: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Devon Quick, </a:t>
            </a:r>
            <a:r>
              <a:rPr lang="en" sz="1500" u="sng">
                <a:solidFill>
                  <a:schemeClr val="hlink"/>
                </a:solidFill>
                <a:hlinkClick r:id="rId3"/>
              </a:rPr>
              <a:t>devon.quick@oregonstate.edu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Robin Pappas, </a:t>
            </a:r>
            <a:r>
              <a:rPr lang="en" sz="1500" u="sng">
                <a:solidFill>
                  <a:schemeClr val="hlink"/>
                </a:solidFill>
                <a:hlinkClick r:id="rId4"/>
              </a:rPr>
              <a:t>robin.pappas@oregonstate.edu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Jeewon Cho, </a:t>
            </a:r>
            <a:r>
              <a:rPr lang="en" sz="1500" u="sng">
                <a:solidFill>
                  <a:schemeClr val="hlink"/>
                </a:solidFill>
                <a:hlinkClick r:id="rId5"/>
              </a:rPr>
              <a:t>jeewon.cho@bus.oregonstate.edu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Amanda Kibler, </a:t>
            </a:r>
            <a:r>
              <a:rPr lang="en" sz="1500" u="sng">
                <a:solidFill>
                  <a:schemeClr val="hlink"/>
                </a:solidFill>
                <a:hlinkClick r:id="rId6"/>
              </a:rPr>
              <a:t>amanda.kibler@oregonstate.edu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Sam Johnson, </a:t>
            </a:r>
            <a:r>
              <a:rPr lang="en" sz="1500" u="sng">
                <a:solidFill>
                  <a:schemeClr val="hlink"/>
                </a:solidFill>
                <a:hlinkClick r:id="rId7"/>
              </a:rPr>
              <a:t>sam.johnson@oregonstate.edu</a:t>
            </a:r>
            <a:r>
              <a:rPr lang="en" sz="1500"/>
              <a:t> 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Regan Gurung, </a:t>
            </a:r>
            <a:r>
              <a:rPr lang="en" sz="1500" u="sng">
                <a:solidFill>
                  <a:schemeClr val="hlink"/>
                </a:solidFill>
                <a:hlinkClick r:id="rId8"/>
              </a:rPr>
              <a:t>regan.gurung@oregonstate.edu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Brooke Howland, </a:t>
            </a:r>
            <a:r>
              <a:rPr lang="en" sz="1500" u="sng">
                <a:solidFill>
                  <a:schemeClr val="hlink"/>
                </a:solidFill>
                <a:hlinkClick r:id="rId9"/>
              </a:rPr>
              <a:t>brooke.howland@oregonstate.edu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500"/>
              <a:t>Elizabeth Holzenthal, </a:t>
            </a:r>
            <a:r>
              <a:rPr lang="en" sz="1500" u="sng">
                <a:solidFill>
                  <a:schemeClr val="hlink"/>
                </a:solidFill>
                <a:hlinkClick r:id="rId10"/>
              </a:rPr>
              <a:t>holzente@oregonstate.edu</a:t>
            </a:r>
            <a:r>
              <a:rPr lang="en" sz="1500"/>
              <a:t> </a:t>
            </a: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Terminology</a:t>
            </a:r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1"/>
                </a:solidFill>
              </a:rPr>
              <a:t>SLE = Student Learning Experience Surveys, replaces eSET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1;p27"/>
          <p:cNvGrpSpPr/>
          <p:nvPr/>
        </p:nvGrpSpPr>
        <p:grpSpPr>
          <a:xfrm>
            <a:off x="48175" y="279646"/>
            <a:ext cx="2067875" cy="2102309"/>
            <a:chOff x="823125" y="1243599"/>
            <a:chExt cx="2067875" cy="1969376"/>
          </a:xfrm>
        </p:grpSpPr>
        <p:sp>
          <p:nvSpPr>
            <p:cNvPr id="112" name="Google Shape;112;p27"/>
            <p:cNvSpPr/>
            <p:nvPr/>
          </p:nvSpPr>
          <p:spPr>
            <a:xfrm>
              <a:off x="932600" y="3079475"/>
              <a:ext cx="1958400" cy="133500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27"/>
            <p:cNvGrpSpPr/>
            <p:nvPr/>
          </p:nvGrpSpPr>
          <p:grpSpPr>
            <a:xfrm>
              <a:off x="823125" y="1243599"/>
              <a:ext cx="2011500" cy="1968291"/>
              <a:chOff x="823125" y="1243599"/>
              <a:chExt cx="2011500" cy="1968291"/>
            </a:xfrm>
          </p:grpSpPr>
          <p:sp>
            <p:nvSpPr>
              <p:cNvPr id="114" name="Google Shape;114;p27"/>
              <p:cNvSpPr txBox="1"/>
              <p:nvPr/>
            </p:nvSpPr>
            <p:spPr>
              <a:xfrm>
                <a:off x="823125" y="2457324"/>
                <a:ext cx="9129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Mar 2019</a:t>
                </a:r>
                <a:endParaRPr sz="1200" b="1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grpSp>
            <p:nvGrpSpPr>
              <p:cNvPr id="115" name="Google Shape;115;p27"/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16" name="Google Shape;116;p27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17" name="Google Shape;117;p27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8" name="Google Shape;118;p27"/>
              <p:cNvSpPr txBox="1"/>
              <p:nvPr/>
            </p:nvSpPr>
            <p:spPr>
              <a:xfrm>
                <a:off x="823125" y="1243599"/>
                <a:ext cx="2011500" cy="15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800">
                    <a:solidFill>
                      <a:schemeClr val="dk1"/>
                    </a:solidFill>
                  </a:rPr>
                  <a:t>Faculty Senate asks for examination of eSET</a:t>
                </a:r>
                <a:endParaRPr sz="800" b="1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119" name="Google Shape;119;p27"/>
          <p:cNvGrpSpPr/>
          <p:nvPr/>
        </p:nvGrpSpPr>
        <p:grpSpPr>
          <a:xfrm>
            <a:off x="65625" y="2237850"/>
            <a:ext cx="2435963" cy="1421250"/>
            <a:chOff x="2241435" y="3068927"/>
            <a:chExt cx="2661673" cy="1421250"/>
          </a:xfrm>
        </p:grpSpPr>
        <p:sp>
          <p:nvSpPr>
            <p:cNvPr id="120" name="Google Shape;120;p27"/>
            <p:cNvSpPr/>
            <p:nvPr/>
          </p:nvSpPr>
          <p:spPr>
            <a:xfrm>
              <a:off x="2890966" y="3068927"/>
              <a:ext cx="1958400" cy="144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" name="Google Shape;121;p27"/>
            <p:cNvGrpSpPr/>
            <p:nvPr/>
          </p:nvGrpSpPr>
          <p:grpSpPr>
            <a:xfrm>
              <a:off x="2241435" y="3079467"/>
              <a:ext cx="2661673" cy="1410709"/>
              <a:chOff x="2241435" y="3079467"/>
              <a:chExt cx="2661673" cy="1410709"/>
            </a:xfrm>
          </p:grpSpPr>
          <p:sp>
            <p:nvSpPr>
              <p:cNvPr id="122" name="Google Shape;122;p27"/>
              <p:cNvSpPr txBox="1"/>
              <p:nvPr/>
            </p:nvSpPr>
            <p:spPr>
              <a:xfrm>
                <a:off x="2241435" y="3447239"/>
                <a:ext cx="12534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latin typeface="Roboto"/>
                    <a:ea typeface="Roboto"/>
                    <a:cs typeface="Roboto"/>
                    <a:sym typeface="Roboto"/>
                  </a:rPr>
                  <a:t>April 2019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grpSp>
            <p:nvGrpSpPr>
              <p:cNvPr id="123" name="Google Shape;123;p27"/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24" name="Google Shape;124;p27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25" name="Google Shape;125;p27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6" name="Google Shape;126;p27"/>
              <p:cNvSpPr txBox="1"/>
              <p:nvPr/>
            </p:nvSpPr>
            <p:spPr>
              <a:xfrm>
                <a:off x="2525608" y="3677176"/>
                <a:ext cx="2377500" cy="813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800"/>
                  <a:t>OTER group meets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sp>
        <p:nvSpPr>
          <p:cNvPr id="127" name="Google Shape;127;p27"/>
          <p:cNvSpPr/>
          <p:nvPr/>
        </p:nvSpPr>
        <p:spPr>
          <a:xfrm>
            <a:off x="2452694" y="2237716"/>
            <a:ext cx="1888200" cy="144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" name="Google Shape;128;p27"/>
          <p:cNvGrpSpPr/>
          <p:nvPr/>
        </p:nvGrpSpPr>
        <p:grpSpPr>
          <a:xfrm>
            <a:off x="1768650" y="27626"/>
            <a:ext cx="2454984" cy="2352979"/>
            <a:chOff x="4139787" y="1031388"/>
            <a:chExt cx="2546400" cy="2180501"/>
          </a:xfrm>
        </p:grpSpPr>
        <p:grpSp>
          <p:nvGrpSpPr>
            <p:cNvPr id="129" name="Google Shape;129;p27"/>
            <p:cNvGrpSpPr/>
            <p:nvPr/>
          </p:nvGrpSpPr>
          <p:grpSpPr>
            <a:xfrm>
              <a:off x="4808316" y="2800065"/>
              <a:ext cx="92400" cy="411825"/>
              <a:chOff x="845575" y="2563700"/>
              <a:chExt cx="92400" cy="411825"/>
            </a:xfrm>
          </p:grpSpPr>
          <p:cxnSp>
            <p:nvCxnSpPr>
              <p:cNvPr id="130" name="Google Shape;130;p27"/>
              <p:cNvCxnSpPr/>
              <p:nvPr/>
            </p:nvCxnSpPr>
            <p:spPr>
              <a:xfrm>
                <a:off x="891775" y="2616125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31" name="Google Shape;131;p27"/>
              <p:cNvSpPr/>
              <p:nvPr/>
            </p:nvSpPr>
            <p:spPr>
              <a:xfrm>
                <a:off x="845575" y="2563700"/>
                <a:ext cx="92400" cy="924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2" name="Google Shape;132;p27"/>
            <p:cNvSpPr txBox="1"/>
            <p:nvPr/>
          </p:nvSpPr>
          <p:spPr>
            <a:xfrm>
              <a:off x="4336402" y="2516080"/>
              <a:ext cx="10362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Oct 2019</a:t>
              </a:r>
              <a:endParaRPr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3" name="Google Shape;133;p27"/>
            <p:cNvSpPr txBox="1"/>
            <p:nvPr/>
          </p:nvSpPr>
          <p:spPr>
            <a:xfrm>
              <a:off x="4139787" y="1031388"/>
              <a:ext cx="2546400" cy="157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800">
                  <a:solidFill>
                    <a:schemeClr val="dk1"/>
                  </a:solidFill>
                </a:rPr>
                <a:t>OTER report issued to Faculty Senate; Faculty Senate asks for new eSET questions</a:t>
              </a:r>
              <a:endParaRPr sz="8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4" name="Google Shape;134;p27"/>
          <p:cNvGrpSpPr/>
          <p:nvPr/>
        </p:nvGrpSpPr>
        <p:grpSpPr>
          <a:xfrm>
            <a:off x="3145295" y="2237735"/>
            <a:ext cx="2708546" cy="1951531"/>
            <a:chOff x="5609410" y="3079467"/>
            <a:chExt cx="3547539" cy="1940857"/>
          </a:xfrm>
        </p:grpSpPr>
        <p:sp>
          <p:nvSpPr>
            <p:cNvPr id="135" name="Google Shape;135;p27"/>
            <p:cNvSpPr/>
            <p:nvPr/>
          </p:nvSpPr>
          <p:spPr>
            <a:xfrm>
              <a:off x="6807648" y="3079484"/>
              <a:ext cx="2349300" cy="1434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6" name="Google Shape;136;p27"/>
            <p:cNvGrpSpPr/>
            <p:nvPr/>
          </p:nvGrpSpPr>
          <p:grpSpPr>
            <a:xfrm>
              <a:off x="5609410" y="3079467"/>
              <a:ext cx="2639400" cy="1940857"/>
              <a:chOff x="5609410" y="3079467"/>
              <a:chExt cx="2639400" cy="1940857"/>
            </a:xfrm>
          </p:grpSpPr>
          <p:grpSp>
            <p:nvGrpSpPr>
              <p:cNvPr id="137" name="Google Shape;137;p27"/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38" name="Google Shape;138;p27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39" name="Google Shape;139;p27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0" name="Google Shape;140;p27"/>
              <p:cNvSpPr txBox="1"/>
              <p:nvPr/>
            </p:nvSpPr>
            <p:spPr>
              <a:xfrm>
                <a:off x="5952944" y="3384724"/>
                <a:ext cx="12378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latin typeface="Roboto"/>
                    <a:ea typeface="Roboto"/>
                    <a:cs typeface="Roboto"/>
                    <a:sym typeface="Roboto"/>
                  </a:rPr>
                  <a:t>Feb 2020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41" name="Google Shape;141;p27"/>
              <p:cNvSpPr txBox="1"/>
              <p:nvPr/>
            </p:nvSpPr>
            <p:spPr>
              <a:xfrm>
                <a:off x="5609410" y="3677224"/>
                <a:ext cx="2639400" cy="1343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/>
                  <a:t>Quality Teaching Framework accepted by Exec. Comm.</a:t>
                </a:r>
                <a:endParaRPr sz="180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/>
                  <a:t>SLE Pilot initiated</a:t>
                </a:r>
                <a:endParaRPr sz="1800"/>
              </a:p>
            </p:txBody>
          </p:sp>
        </p:grpSp>
      </p:grpSp>
      <p:grpSp>
        <p:nvGrpSpPr>
          <p:cNvPr id="142" name="Google Shape;142;p27"/>
          <p:cNvGrpSpPr/>
          <p:nvPr/>
        </p:nvGrpSpPr>
        <p:grpSpPr>
          <a:xfrm>
            <a:off x="5266325" y="2248400"/>
            <a:ext cx="1992740" cy="1203375"/>
            <a:chOff x="2536353" y="3079467"/>
            <a:chExt cx="2793300" cy="1203375"/>
          </a:xfrm>
        </p:grpSpPr>
        <p:sp>
          <p:nvSpPr>
            <p:cNvPr id="143" name="Google Shape;143;p27"/>
            <p:cNvSpPr txBox="1"/>
            <p:nvPr/>
          </p:nvSpPr>
          <p:spPr>
            <a:xfrm>
              <a:off x="2596943" y="3438867"/>
              <a:ext cx="13854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1200" b="1">
                  <a:latin typeface="Roboto"/>
                  <a:ea typeface="Roboto"/>
                  <a:cs typeface="Roboto"/>
                  <a:sym typeface="Roboto"/>
                </a:rPr>
                <a:t>Sept 2020</a:t>
              </a:r>
              <a:endParaRPr sz="1200" b="1">
                <a:latin typeface="Roboto"/>
                <a:ea typeface="Roboto"/>
                <a:cs typeface="Roboto"/>
                <a:sym typeface="Roboto"/>
              </a:endParaRPr>
            </a:p>
          </p:txBody>
        </p:sp>
        <p:grpSp>
          <p:nvGrpSpPr>
            <p:cNvPr id="144" name="Google Shape;144;p27"/>
            <p:cNvGrpSpPr/>
            <p:nvPr/>
          </p:nvGrpSpPr>
          <p:grpSpPr>
            <a:xfrm rot="10800000">
              <a:off x="2849073" y="3079467"/>
              <a:ext cx="92400" cy="411825"/>
              <a:chOff x="2070100" y="2563700"/>
              <a:chExt cx="92400" cy="411825"/>
            </a:xfrm>
          </p:grpSpPr>
          <p:cxnSp>
            <p:nvCxnSpPr>
              <p:cNvPr id="145" name="Google Shape;145;p27"/>
              <p:cNvCxnSpPr/>
              <p:nvPr/>
            </p:nvCxnSpPr>
            <p:spPr>
              <a:xfrm>
                <a:off x="2116300" y="2616125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46" name="Google Shape;146;p27"/>
              <p:cNvSpPr/>
              <p:nvPr/>
            </p:nvSpPr>
            <p:spPr>
              <a:xfrm>
                <a:off x="2070100" y="2563700"/>
                <a:ext cx="92400" cy="924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" name="Google Shape;147;p27"/>
            <p:cNvSpPr txBox="1"/>
            <p:nvPr/>
          </p:nvSpPr>
          <p:spPr>
            <a:xfrm>
              <a:off x="2536353" y="3666642"/>
              <a:ext cx="2793300" cy="61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1800"/>
                <a:t>SLE Pilot begins, data collected Fall &amp; Winter terms, including feedback from students and faculty </a:t>
              </a:r>
              <a:endParaRPr sz="1800"/>
            </a:p>
          </p:txBody>
        </p:sp>
      </p:grpSp>
      <p:grpSp>
        <p:nvGrpSpPr>
          <p:cNvPr id="148" name="Google Shape;148;p27"/>
          <p:cNvGrpSpPr/>
          <p:nvPr/>
        </p:nvGrpSpPr>
        <p:grpSpPr>
          <a:xfrm>
            <a:off x="6390850" y="279651"/>
            <a:ext cx="2580900" cy="2108578"/>
            <a:chOff x="4057150" y="1103311"/>
            <a:chExt cx="2580900" cy="2108578"/>
          </a:xfrm>
        </p:grpSpPr>
        <p:sp>
          <p:nvSpPr>
            <p:cNvPr id="149" name="Google Shape;149;p27"/>
            <p:cNvSpPr/>
            <p:nvPr/>
          </p:nvSpPr>
          <p:spPr>
            <a:xfrm>
              <a:off x="4849300" y="3063811"/>
              <a:ext cx="996600" cy="133500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" name="Google Shape;150;p27"/>
            <p:cNvGrpSpPr/>
            <p:nvPr/>
          </p:nvGrpSpPr>
          <p:grpSpPr>
            <a:xfrm>
              <a:off x="4057150" y="1103311"/>
              <a:ext cx="2580900" cy="2108578"/>
              <a:chOff x="4057150" y="1103311"/>
              <a:chExt cx="2580900" cy="2108578"/>
            </a:xfrm>
          </p:grpSpPr>
          <p:grpSp>
            <p:nvGrpSpPr>
              <p:cNvPr id="151" name="Google Shape;151;p27"/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52" name="Google Shape;152;p27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53" name="Google Shape;153;p27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4" name="Google Shape;154;p27"/>
              <p:cNvSpPr txBox="1"/>
              <p:nvPr/>
            </p:nvSpPr>
            <p:spPr>
              <a:xfrm>
                <a:off x="4371248" y="2468110"/>
                <a:ext cx="9966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latin typeface="Roboto"/>
                    <a:ea typeface="Roboto"/>
                    <a:cs typeface="Roboto"/>
                    <a:sym typeface="Roboto"/>
                  </a:rPr>
                  <a:t>May 2021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55" name="Google Shape;155;p27"/>
              <p:cNvSpPr txBox="1"/>
              <p:nvPr/>
            </p:nvSpPr>
            <p:spPr>
              <a:xfrm>
                <a:off x="4057150" y="1103311"/>
                <a:ext cx="2580900" cy="190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800"/>
                  <a:t>Data &amp; recommendation presented to Faculty Senate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156" name="Google Shape;156;p27"/>
          <p:cNvGrpSpPr/>
          <p:nvPr/>
        </p:nvGrpSpPr>
        <p:grpSpPr>
          <a:xfrm>
            <a:off x="7294400" y="2240999"/>
            <a:ext cx="1992740" cy="1704326"/>
            <a:chOff x="2429892" y="3079467"/>
            <a:chExt cx="2793300" cy="1704326"/>
          </a:xfrm>
        </p:grpSpPr>
        <p:sp>
          <p:nvSpPr>
            <p:cNvPr id="157" name="Google Shape;157;p27"/>
            <p:cNvSpPr/>
            <p:nvPr/>
          </p:nvSpPr>
          <p:spPr>
            <a:xfrm>
              <a:off x="2890958" y="3079468"/>
              <a:ext cx="1958400" cy="133500"/>
            </a:xfrm>
            <a:prstGeom prst="rect">
              <a:avLst/>
            </a:pr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8" name="Google Shape;158;p27"/>
            <p:cNvGrpSpPr/>
            <p:nvPr/>
          </p:nvGrpSpPr>
          <p:grpSpPr>
            <a:xfrm>
              <a:off x="2429892" y="3079467"/>
              <a:ext cx="2793300" cy="1704326"/>
              <a:chOff x="2429892" y="3079467"/>
              <a:chExt cx="2793300" cy="1704326"/>
            </a:xfrm>
          </p:grpSpPr>
          <p:sp>
            <p:nvSpPr>
              <p:cNvPr id="159" name="Google Shape;159;p27"/>
              <p:cNvSpPr txBox="1"/>
              <p:nvPr/>
            </p:nvSpPr>
            <p:spPr>
              <a:xfrm>
                <a:off x="2525595" y="3437667"/>
                <a:ext cx="12255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latin typeface="Roboto"/>
                    <a:ea typeface="Roboto"/>
                    <a:cs typeface="Roboto"/>
                    <a:sym typeface="Roboto"/>
                  </a:rPr>
                  <a:t>Jun 2021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grpSp>
            <p:nvGrpSpPr>
              <p:cNvPr id="160" name="Google Shape;160;p27"/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61" name="Google Shape;161;p27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62" name="Google Shape;162;p27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3" name="Google Shape;163;p27"/>
              <p:cNvSpPr txBox="1"/>
              <p:nvPr/>
            </p:nvSpPr>
            <p:spPr>
              <a:xfrm>
                <a:off x="2429892" y="3680393"/>
                <a:ext cx="2793300" cy="110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800"/>
                  <a:t>New SLE approved by Faculty Senate; keep questions   1 &amp; 2; Questions revised over summer </a:t>
                </a:r>
                <a:endParaRPr sz="1800"/>
              </a:p>
            </p:txBody>
          </p:sp>
        </p:grpSp>
      </p:grpSp>
      <p:pic>
        <p:nvPicPr>
          <p:cNvPr id="164" name="Google Shape;164;p27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7299" y="3224800"/>
            <a:ext cx="1339225" cy="1006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5" name="Google Shape;165;p27"/>
          <p:cNvGrpSpPr/>
          <p:nvPr/>
        </p:nvGrpSpPr>
        <p:grpSpPr>
          <a:xfrm>
            <a:off x="4200398" y="1278400"/>
            <a:ext cx="1536487" cy="1103448"/>
            <a:chOff x="4146212" y="2109464"/>
            <a:chExt cx="2661504" cy="1103448"/>
          </a:xfrm>
        </p:grpSpPr>
        <p:sp>
          <p:nvSpPr>
            <p:cNvPr id="166" name="Google Shape;166;p27"/>
            <p:cNvSpPr/>
            <p:nvPr/>
          </p:nvSpPr>
          <p:spPr>
            <a:xfrm>
              <a:off x="4849317" y="3068912"/>
              <a:ext cx="1958400" cy="144000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7" name="Google Shape;167;p27"/>
            <p:cNvGrpSpPr/>
            <p:nvPr/>
          </p:nvGrpSpPr>
          <p:grpSpPr>
            <a:xfrm>
              <a:off x="4146212" y="2109464"/>
              <a:ext cx="2284718" cy="1102426"/>
              <a:chOff x="4146212" y="2109464"/>
              <a:chExt cx="2284718" cy="1102426"/>
            </a:xfrm>
          </p:grpSpPr>
          <p:grpSp>
            <p:nvGrpSpPr>
              <p:cNvPr id="168" name="Google Shape;168;p27"/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69" name="Google Shape;169;p27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70" name="Google Shape;170;p27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1" name="Google Shape;171;p27"/>
              <p:cNvSpPr txBox="1"/>
              <p:nvPr/>
            </p:nvSpPr>
            <p:spPr>
              <a:xfrm>
                <a:off x="4146212" y="2504864"/>
                <a:ext cx="16032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1200" b="1">
                    <a:latin typeface="Roboto"/>
                    <a:ea typeface="Roboto"/>
                    <a:cs typeface="Roboto"/>
                    <a:sym typeface="Roboto"/>
                  </a:rPr>
                  <a:t>Mar 2020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72" name="Google Shape;172;p27"/>
              <p:cNvSpPr txBox="1"/>
              <p:nvPr/>
            </p:nvSpPr>
            <p:spPr>
              <a:xfrm>
                <a:off x="4241531" y="2109464"/>
                <a:ext cx="2189400" cy="878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2300" b="1">
                    <a:solidFill>
                      <a:srgbClr val="FF0000"/>
                    </a:solidFill>
                  </a:rPr>
                  <a:t>COVID</a:t>
                </a:r>
                <a:endParaRPr sz="1300" b="1">
                  <a:solidFill>
                    <a:srgbClr val="FF000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sp>
        <p:nvSpPr>
          <p:cNvPr id="173" name="Google Shape;173;p27"/>
          <p:cNvSpPr/>
          <p:nvPr/>
        </p:nvSpPr>
        <p:spPr>
          <a:xfrm>
            <a:off x="4813713" y="2085075"/>
            <a:ext cx="495828" cy="444042"/>
          </a:xfrm>
          <a:prstGeom prst="lightningBol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7"/>
          <p:cNvSpPr/>
          <p:nvPr/>
        </p:nvSpPr>
        <p:spPr>
          <a:xfrm>
            <a:off x="5519300" y="2248400"/>
            <a:ext cx="1703700" cy="1335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questions are aligned to Quality Teaching Framework</a:t>
            </a:r>
            <a:endParaRPr/>
          </a:p>
        </p:txBody>
      </p:sp>
      <p:pic>
        <p:nvPicPr>
          <p:cNvPr id="180" name="Google Shape;180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7300" y="1496400"/>
            <a:ext cx="5470125" cy="3698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1700" y="1551200"/>
            <a:ext cx="4364126" cy="442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questions: Inclusivity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1 = Completely Disagree, 2 = Mostly Disagree, 3 = Slightly Disagree, 4 = Slightly Agree, 5 = Mostly Agree, 6 = Completely Agree</a:t>
            </a:r>
            <a:endParaRPr/>
          </a:p>
        </p:txBody>
      </p:sp>
      <p:sp>
        <p:nvSpPr>
          <p:cNvPr id="187" name="Google Shape;187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My instructor modeled and promoted inclusivity.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course materials were accessible.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 felt like I belonged in this class.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This course was structured so that I could work effectively with others who were different from me.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 had the necessary resources to achieve the course learning outcomes.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Course learning activities helped me connect to the content.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questions: Teaching as a discipline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1 = Completely Disagree, 2 = Mostly Disagree, 3 = Slightly Disagree, 4 = Slightly Agree, 5 = Mostly Agree, 6 = Completely Agree</a:t>
            </a:r>
            <a:endParaRPr/>
          </a:p>
        </p:txBody>
      </p:sp>
      <p:sp>
        <p:nvSpPr>
          <p:cNvPr id="193" name="Google Shape;193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This course was well organized.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Course activities gave me the chance to show my progress towards course learning outcomes.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Feedback on test, assignments, and/or graded activities informed my thinking and learning.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Directions and expectations for tests, assignments and/or graded activities were clear.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Tests, assignments and/or graded activities matched the course learning outcomes.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questions: Mentorship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1 = Completely Disagree, 2 = Mostly Disagree, 3 = Slightly Disagree, 4 = Slightly Agree, 5 = Mostly Agree, 6 = Completely Agree</a:t>
            </a:r>
            <a:endParaRPr/>
          </a:p>
        </p:txBody>
      </p:sp>
      <p:sp>
        <p:nvSpPr>
          <p:cNvPr id="199" name="Google Shape;199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My instructor addressed students' non-academic needs.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 had opportunities to develop professional skills.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 had opportunities to become a better learner.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questions: Open Ended</a:t>
            </a:r>
            <a:endParaRPr/>
          </a:p>
        </p:txBody>
      </p:sp>
      <p:sp>
        <p:nvSpPr>
          <p:cNvPr id="205" name="Google Shape;205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Please comment on how the course positively supported your learning.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Please comment on how the course could better support your learning.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from students on the questions</a:t>
            </a:r>
            <a:endParaRPr/>
          </a:p>
        </p:txBody>
      </p:sp>
      <p:sp>
        <p:nvSpPr>
          <p:cNvPr id="211" name="Google Shape;211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Did you understand all the questions in today's survey? If not, please explain.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Is there anything important about your learning experience that was not captured by these questions? If so, please explain.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On-screen Show (16:9)</PresentationFormat>
  <Paragraphs>80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Roboto</vt:lpstr>
      <vt:lpstr>Simple Light</vt:lpstr>
      <vt:lpstr>Simple Light</vt:lpstr>
      <vt:lpstr>Update from Advancement of Teaching Committee</vt:lpstr>
      <vt:lpstr>New Terminology</vt:lpstr>
      <vt:lpstr>PowerPoint Presentation</vt:lpstr>
      <vt:lpstr>All questions are aligned to Quality Teaching Framework</vt:lpstr>
      <vt:lpstr>The questions: Inclusivity 1 = Completely Disagree, 2 = Mostly Disagree, 3 = Slightly Disagree, 4 = Slightly Agree, 5 = Mostly Agree, 6 = Completely Agree</vt:lpstr>
      <vt:lpstr>The questions: Teaching as a discipline 1 = Completely Disagree, 2 = Mostly Disagree, 3 = Slightly Disagree, 4 = Slightly Agree, 5 = Mostly Agree, 6 = Completely Agree</vt:lpstr>
      <vt:lpstr>The questions: Mentorship 1 = Completely Disagree, 2 = Mostly Disagree, 3 = Slightly Disagree, 4 = Slightly Agree, 5 = Mostly Agree, 6 = Completely Agree</vt:lpstr>
      <vt:lpstr>The questions: Open Ended</vt:lpstr>
      <vt:lpstr>Feedback from students on the questions</vt:lpstr>
      <vt:lpstr>Now what?</vt:lpstr>
      <vt:lpstr>Where can I see these documents?</vt:lpstr>
      <vt:lpstr>Who can I talk to about things?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from Advancement of Teaching Committee</dc:title>
  <dc:creator>Calascibetta, Caitlin</dc:creator>
  <cp:lastModifiedBy>Calascibetta, Caitlin</cp:lastModifiedBy>
  <cp:revision>1</cp:revision>
  <dcterms:modified xsi:type="dcterms:W3CDTF">2021-10-14T00:08:00Z</dcterms:modified>
</cp:coreProperties>
</file>