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6" r:id="rId2"/>
    <p:sldId id="348" r:id="rId3"/>
    <p:sldId id="347" r:id="rId4"/>
    <p:sldId id="257" r:id="rId5"/>
    <p:sldId id="329" r:id="rId6"/>
    <p:sldId id="358" r:id="rId7"/>
    <p:sldId id="328" r:id="rId8"/>
    <p:sldId id="352" r:id="rId9"/>
    <p:sldId id="349" r:id="rId10"/>
    <p:sldId id="331" r:id="rId11"/>
    <p:sldId id="351" r:id="rId12"/>
    <p:sldId id="350" r:id="rId13"/>
    <p:sldId id="256" r:id="rId14"/>
    <p:sldId id="319" r:id="rId15"/>
    <p:sldId id="325" r:id="rId16"/>
    <p:sldId id="332" r:id="rId17"/>
    <p:sldId id="336" r:id="rId18"/>
    <p:sldId id="343" r:id="rId19"/>
    <p:sldId id="353" r:id="rId20"/>
    <p:sldId id="354" r:id="rId21"/>
    <p:sldId id="345" r:id="rId22"/>
    <p:sldId id="355" r:id="rId23"/>
    <p:sldId id="357" r:id="rId24"/>
    <p:sldId id="359" r:id="rId25"/>
    <p:sldId id="356" r:id="rId26"/>
    <p:sldId id="360" r:id="rId27"/>
    <p:sldId id="321"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634"/>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9" autoAdjust="0"/>
    <p:restoredTop sz="87949" autoAdjust="0"/>
  </p:normalViewPr>
  <p:slideViewPr>
    <p:cSldViewPr snapToGrid="0">
      <p:cViewPr varScale="1">
        <p:scale>
          <a:sx n="73" d="100"/>
          <a:sy n="73" d="100"/>
        </p:scale>
        <p:origin x="71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07"/>
    </p:cViewPr>
  </p:sorter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58D47-052A-45D0-B702-2889E63027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EAFCFC-2BAE-469F-B1DA-99A2F10519EC}">
      <dgm:prSet custT="1"/>
      <dgm:spPr/>
      <dgm:t>
        <a:bodyPr/>
        <a:lstStyle/>
        <a:p>
          <a:pPr>
            <a:buSzPts val="1000"/>
            <a:buFont typeface="+mj-lt"/>
            <a:buAutoNum type="arabicPeriod"/>
          </a:pPr>
          <a:r>
            <a:rPr lang="en-US" sz="2200" u="none" dirty="0"/>
            <a:t>Welcome and Updates from Provost Feser</a:t>
          </a:r>
        </a:p>
      </dgm:t>
    </dgm:pt>
    <dgm:pt modelId="{07A28F85-BFFB-4BD4-A00F-6F8F1AAE37C4}" type="parTrans" cxnId="{A29F5DA6-7128-4EF3-B123-6DC3D8037AF1}">
      <dgm:prSet/>
      <dgm:spPr/>
      <dgm:t>
        <a:bodyPr/>
        <a:lstStyle/>
        <a:p>
          <a:endParaRPr lang="en-US" sz="1800"/>
        </a:p>
      </dgm:t>
    </dgm:pt>
    <dgm:pt modelId="{BBB93C7B-603D-4609-BDE5-7415AD65FCA5}" type="sibTrans" cxnId="{A29F5DA6-7128-4EF3-B123-6DC3D8037AF1}">
      <dgm:prSet/>
      <dgm:spPr/>
      <dgm:t>
        <a:bodyPr/>
        <a:lstStyle/>
        <a:p>
          <a:endParaRPr lang="en-US" sz="1800"/>
        </a:p>
      </dgm:t>
    </dgm:pt>
    <dgm:pt modelId="{607C43B4-4F24-4721-B27C-F73A83ED8FE2}">
      <dgm:prSet custT="1"/>
      <dgm:spPr/>
      <dgm:t>
        <a:bodyPr/>
        <a:lstStyle/>
        <a:p>
          <a:pPr>
            <a:buSzPts val="1000"/>
            <a:buFont typeface="+mj-lt"/>
            <a:buAutoNum type="arabicPeriod"/>
          </a:pPr>
          <a:r>
            <a:rPr lang="en-US" sz="2200" u="none" dirty="0"/>
            <a:t>Action Items – Faculty Senate Committees</a:t>
          </a:r>
        </a:p>
      </dgm:t>
    </dgm:pt>
    <dgm:pt modelId="{D98280F4-F8B5-4F51-A02D-037C8149C2AC}" type="parTrans" cxnId="{61AA40D6-D5B1-4FB9-82A3-6A4746E99F05}">
      <dgm:prSet/>
      <dgm:spPr/>
      <dgm:t>
        <a:bodyPr/>
        <a:lstStyle/>
        <a:p>
          <a:endParaRPr lang="en-US" sz="1800"/>
        </a:p>
      </dgm:t>
    </dgm:pt>
    <dgm:pt modelId="{CC57A907-270D-41C7-ABF1-50ED62AD53EE}" type="sibTrans" cxnId="{61AA40D6-D5B1-4FB9-82A3-6A4746E99F05}">
      <dgm:prSet/>
      <dgm:spPr/>
      <dgm:t>
        <a:bodyPr/>
        <a:lstStyle/>
        <a:p>
          <a:endParaRPr lang="en-US" sz="1800"/>
        </a:p>
      </dgm:t>
    </dgm:pt>
    <dgm:pt modelId="{281809D6-E682-4999-BF88-E68C57F79B65}">
      <dgm:prSet custT="1"/>
      <dgm:spPr/>
      <dgm:t>
        <a:bodyPr/>
        <a:lstStyle/>
        <a:p>
          <a:endParaRPr lang="en-US" sz="1600" dirty="0"/>
        </a:p>
        <a:p>
          <a:r>
            <a:rPr lang="en-US" sz="1600" dirty="0"/>
            <a:t>Special Reports:</a:t>
          </a:r>
        </a:p>
        <a:p>
          <a:r>
            <a:rPr lang="en-US" sz="1600" dirty="0"/>
            <a:t>	Board of Trustees update on upcoming Presidential Search</a:t>
          </a:r>
        </a:p>
        <a:p>
          <a:r>
            <a:rPr lang="en-US" sz="1600" dirty="0"/>
            <a:t>	Faculty Pulse Survey 7.0 results</a:t>
          </a:r>
        </a:p>
        <a:p>
          <a:endParaRPr lang="en-US" sz="1800" dirty="0"/>
        </a:p>
      </dgm:t>
    </dgm:pt>
    <dgm:pt modelId="{624C6E70-4FC5-4ED0-9147-C332E9F15BF5}" type="parTrans" cxnId="{D19240EF-7462-4743-8046-0BBC061F731D}">
      <dgm:prSet/>
      <dgm:spPr/>
      <dgm:t>
        <a:bodyPr/>
        <a:lstStyle/>
        <a:p>
          <a:endParaRPr lang="en-US" sz="1800"/>
        </a:p>
      </dgm:t>
    </dgm:pt>
    <dgm:pt modelId="{35CD2F2B-6016-4B9C-8379-61EC29089EDD}" type="sibTrans" cxnId="{D19240EF-7462-4743-8046-0BBC061F731D}">
      <dgm:prSet/>
      <dgm:spPr/>
      <dgm:t>
        <a:bodyPr/>
        <a:lstStyle/>
        <a:p>
          <a:endParaRPr lang="en-US" sz="1800"/>
        </a:p>
      </dgm:t>
    </dgm:pt>
    <dgm:pt modelId="{2467221C-2C2E-411E-9BB9-8B3BC8332166}">
      <dgm:prSet custT="1"/>
      <dgm:spPr/>
      <dgm:t>
        <a:bodyPr/>
        <a:lstStyle/>
        <a:p>
          <a:pPr>
            <a:buSzPts val="1000"/>
            <a:buFont typeface="+mj-lt"/>
            <a:buAutoNum type="arabicPeriod"/>
          </a:pPr>
          <a:r>
            <a:rPr lang="en-US" sz="1400" u="none" dirty="0"/>
            <a:t>Committee Reports:</a:t>
          </a:r>
        </a:p>
        <a:p>
          <a:pPr>
            <a:buSzPts val="1000"/>
            <a:buFont typeface="+mj-lt"/>
            <a:buAutoNum type="arabicPeriod"/>
          </a:pPr>
          <a:r>
            <a:rPr lang="en-US" sz="1400" u="none" dirty="0"/>
            <a:t>	Bylaws Revisions (vote next month)</a:t>
          </a:r>
        </a:p>
        <a:p>
          <a:pPr>
            <a:buSzPts val="1000"/>
            <a:buFont typeface="+mj-lt"/>
            <a:buAutoNum type="arabicPeriod"/>
          </a:pPr>
          <a:r>
            <a:rPr lang="en-US" sz="1400" u="none" dirty="0"/>
            <a:t>	Student Learning Experience/</a:t>
          </a:r>
          <a:r>
            <a:rPr lang="en-US" sz="1400" u="none" dirty="0" err="1"/>
            <a:t>eSET</a:t>
          </a:r>
          <a:r>
            <a:rPr lang="en-US" sz="1400" u="none" dirty="0"/>
            <a:t> tool replacement update</a:t>
          </a:r>
          <a:r>
            <a:rPr lang="en-US" sz="1400" dirty="0"/>
            <a:t>	</a:t>
          </a:r>
        </a:p>
        <a:p>
          <a:pPr>
            <a:buSzPts val="1000"/>
            <a:buFont typeface="+mj-lt"/>
            <a:buAutoNum type="arabicPeriod"/>
          </a:pPr>
          <a:r>
            <a:rPr lang="en-US" sz="1400" dirty="0"/>
            <a:t>	Bacc</a:t>
          </a:r>
          <a:r>
            <a:rPr lang="en-US" sz="1400" baseline="0" dirty="0"/>
            <a:t> Core Reform Update</a:t>
          </a:r>
          <a:r>
            <a:rPr lang="en-US" sz="1400" u="none" dirty="0"/>
            <a:t> </a:t>
          </a:r>
        </a:p>
      </dgm:t>
    </dgm:pt>
    <dgm:pt modelId="{0B32920F-9256-4955-A604-6736AA2E26BB}" type="parTrans" cxnId="{1F2A682E-33BF-4759-B7F3-A1C5669DE804}">
      <dgm:prSet/>
      <dgm:spPr/>
      <dgm:t>
        <a:bodyPr/>
        <a:lstStyle/>
        <a:p>
          <a:endParaRPr lang="en-US" sz="1800"/>
        </a:p>
      </dgm:t>
    </dgm:pt>
    <dgm:pt modelId="{AA81C03D-6B92-4001-9991-3B39E130D809}" type="sibTrans" cxnId="{1F2A682E-33BF-4759-B7F3-A1C5669DE804}">
      <dgm:prSet/>
      <dgm:spPr/>
      <dgm:t>
        <a:bodyPr/>
        <a:lstStyle/>
        <a:p>
          <a:endParaRPr lang="en-US" sz="1800"/>
        </a:p>
      </dgm:t>
    </dgm:pt>
    <dgm:pt modelId="{910F18EB-C971-4C25-A5AA-FFC9E902518C}">
      <dgm:prSet custT="1"/>
      <dgm:spPr/>
      <dgm:t>
        <a:bodyPr/>
        <a:lstStyle/>
        <a:p>
          <a:r>
            <a:rPr lang="en-US" sz="1800" dirty="0"/>
            <a:t>Breakout rooms – Faculty Senate Issues and Priorities for 2021-22</a:t>
          </a:r>
        </a:p>
      </dgm:t>
    </dgm:pt>
    <dgm:pt modelId="{22976834-6B8E-469C-A2BC-092B752D4E16}" type="parTrans" cxnId="{CCCB0DE2-6A7B-43E1-A639-3B317C5D75DB}">
      <dgm:prSet/>
      <dgm:spPr/>
      <dgm:t>
        <a:bodyPr/>
        <a:lstStyle/>
        <a:p>
          <a:endParaRPr lang="en-US" sz="1800"/>
        </a:p>
      </dgm:t>
    </dgm:pt>
    <dgm:pt modelId="{7A72C2D8-18CC-4E5F-A93E-371B59535CE2}" type="sibTrans" cxnId="{CCCB0DE2-6A7B-43E1-A639-3B317C5D75DB}">
      <dgm:prSet/>
      <dgm:spPr/>
      <dgm:t>
        <a:bodyPr/>
        <a:lstStyle/>
        <a:p>
          <a:endParaRPr lang="en-US" sz="1800"/>
        </a:p>
      </dgm:t>
    </dgm:pt>
    <dgm:pt modelId="{7DB866C2-F964-4FB5-A41B-3B499D50B97F}">
      <dgm:prSet custT="1"/>
      <dgm:spPr>
        <a:solidFill>
          <a:srgbClr val="F09634"/>
        </a:solidFill>
      </dgm:spPr>
      <dgm:t>
        <a:bodyPr/>
        <a:lstStyle/>
        <a:p>
          <a:pPr>
            <a:buSzPts val="1000"/>
            <a:buFont typeface="+mj-lt"/>
            <a:buAutoNum type="arabicPeriod"/>
          </a:pPr>
          <a:r>
            <a:rPr lang="en-US" sz="2200" u="none" dirty="0"/>
            <a:t>Remembering Mike O’Malley</a:t>
          </a:r>
        </a:p>
      </dgm:t>
    </dgm:pt>
    <dgm:pt modelId="{2CE622BD-4529-4AB0-9DFF-7887A79F9233}" type="parTrans" cxnId="{0408B02B-7948-436F-877A-A3D3EF823A4B}">
      <dgm:prSet/>
      <dgm:spPr/>
      <dgm:t>
        <a:bodyPr/>
        <a:lstStyle/>
        <a:p>
          <a:endParaRPr lang="en-US" sz="1800"/>
        </a:p>
      </dgm:t>
    </dgm:pt>
    <dgm:pt modelId="{63F44ABD-1364-4857-A9B9-DA22BD1CC10F}" type="sibTrans" cxnId="{0408B02B-7948-436F-877A-A3D3EF823A4B}">
      <dgm:prSet/>
      <dgm:spPr/>
      <dgm:t>
        <a:bodyPr/>
        <a:lstStyle/>
        <a:p>
          <a:endParaRPr lang="en-US" sz="1800"/>
        </a:p>
      </dgm:t>
    </dgm:pt>
    <dgm:pt modelId="{FDBB6372-8773-4ABF-A8BA-459E630A481E}" type="pres">
      <dgm:prSet presAssocID="{9B758D47-052A-45D0-B702-2889E630276A}" presName="linear" presStyleCnt="0">
        <dgm:presLayoutVars>
          <dgm:animLvl val="lvl"/>
          <dgm:resizeHandles val="exact"/>
        </dgm:presLayoutVars>
      </dgm:prSet>
      <dgm:spPr/>
    </dgm:pt>
    <dgm:pt modelId="{D1B548EF-29A1-4489-BE7C-1938671C406A}" type="pres">
      <dgm:prSet presAssocID="{607C43B4-4F24-4721-B27C-F73A83ED8FE2}" presName="parentText" presStyleLbl="node1" presStyleIdx="0" presStyleCnt="6" custLinFactY="99288" custLinFactNeighborX="-301" custLinFactNeighborY="100000">
        <dgm:presLayoutVars>
          <dgm:chMax val="0"/>
          <dgm:bulletEnabled val="1"/>
        </dgm:presLayoutVars>
      </dgm:prSet>
      <dgm:spPr/>
    </dgm:pt>
    <dgm:pt modelId="{39BC4045-E0C4-4D03-BEEC-D6B0D5FF1297}" type="pres">
      <dgm:prSet presAssocID="{CC57A907-270D-41C7-ABF1-50ED62AD53EE}" presName="spacer" presStyleCnt="0"/>
      <dgm:spPr/>
    </dgm:pt>
    <dgm:pt modelId="{B9F6A7D2-F172-454E-B0FB-B07E363F2636}" type="pres">
      <dgm:prSet presAssocID="{7DB866C2-F964-4FB5-A41B-3B499D50B97F}" presName="parentText" presStyleLbl="node1" presStyleIdx="1" presStyleCnt="6" custLinFactY="-98498" custLinFactNeighborX="-150" custLinFactNeighborY="-100000">
        <dgm:presLayoutVars>
          <dgm:chMax val="0"/>
          <dgm:bulletEnabled val="1"/>
        </dgm:presLayoutVars>
      </dgm:prSet>
      <dgm:spPr/>
    </dgm:pt>
    <dgm:pt modelId="{2233C660-98D0-4DA3-9BBD-B5C6D1579562}" type="pres">
      <dgm:prSet presAssocID="{63F44ABD-1364-4857-A9B9-DA22BD1CC10F}" presName="spacer" presStyleCnt="0"/>
      <dgm:spPr/>
    </dgm:pt>
    <dgm:pt modelId="{9CD9849F-2EF3-4642-963F-7AD6C34A36D3}" type="pres">
      <dgm:prSet presAssocID="{06EAFCFC-2BAE-469F-B1DA-99A2F10519EC}" presName="parentText" presStyleLbl="node1" presStyleIdx="2" presStyleCnt="6">
        <dgm:presLayoutVars>
          <dgm:chMax val="0"/>
          <dgm:bulletEnabled val="1"/>
        </dgm:presLayoutVars>
      </dgm:prSet>
      <dgm:spPr/>
    </dgm:pt>
    <dgm:pt modelId="{78A80C38-EA67-4642-82D0-4C2ECD1F875B}" type="pres">
      <dgm:prSet presAssocID="{BBB93C7B-603D-4609-BDE5-7415AD65FCA5}" presName="spacer" presStyleCnt="0"/>
      <dgm:spPr/>
    </dgm:pt>
    <dgm:pt modelId="{7C216931-0099-49AB-996C-207EC47938FB}" type="pres">
      <dgm:prSet presAssocID="{2467221C-2C2E-411E-9BB9-8B3BC8332166}" presName="parentText" presStyleLbl="node1" presStyleIdx="3" presStyleCnt="6">
        <dgm:presLayoutVars>
          <dgm:chMax val="0"/>
          <dgm:bulletEnabled val="1"/>
        </dgm:presLayoutVars>
      </dgm:prSet>
      <dgm:spPr/>
    </dgm:pt>
    <dgm:pt modelId="{1837980D-4013-409B-8AA6-C4CC0C71081C}" type="pres">
      <dgm:prSet presAssocID="{AA81C03D-6B92-4001-9991-3B39E130D809}" presName="spacer" presStyleCnt="0"/>
      <dgm:spPr/>
    </dgm:pt>
    <dgm:pt modelId="{399CD7A5-0E55-4461-80E8-252D37103C94}" type="pres">
      <dgm:prSet presAssocID="{281809D6-E682-4999-BF88-E68C57F79B65}" presName="parentText" presStyleLbl="node1" presStyleIdx="4" presStyleCnt="6">
        <dgm:presLayoutVars>
          <dgm:chMax val="0"/>
          <dgm:bulletEnabled val="1"/>
        </dgm:presLayoutVars>
      </dgm:prSet>
      <dgm:spPr/>
    </dgm:pt>
    <dgm:pt modelId="{A67B92C8-51C9-43FF-86AB-43613550741F}" type="pres">
      <dgm:prSet presAssocID="{35CD2F2B-6016-4B9C-8379-61EC29089EDD}" presName="spacer" presStyleCnt="0"/>
      <dgm:spPr/>
    </dgm:pt>
    <dgm:pt modelId="{885124B0-452F-4BC4-B34C-07E1CA233BA0}" type="pres">
      <dgm:prSet presAssocID="{910F18EB-C971-4C25-A5AA-FFC9E902518C}" presName="parentText" presStyleLbl="node1" presStyleIdx="5" presStyleCnt="6">
        <dgm:presLayoutVars>
          <dgm:chMax val="0"/>
          <dgm:bulletEnabled val="1"/>
        </dgm:presLayoutVars>
      </dgm:prSet>
      <dgm:spPr/>
    </dgm:pt>
  </dgm:ptLst>
  <dgm:cxnLst>
    <dgm:cxn modelId="{0408B02B-7948-436F-877A-A3D3EF823A4B}" srcId="{9B758D47-052A-45D0-B702-2889E630276A}" destId="{7DB866C2-F964-4FB5-A41B-3B499D50B97F}" srcOrd="1" destOrd="0" parTransId="{2CE622BD-4529-4AB0-9DFF-7887A79F9233}" sibTransId="{63F44ABD-1364-4857-A9B9-DA22BD1CC10F}"/>
    <dgm:cxn modelId="{1F2A682E-33BF-4759-B7F3-A1C5669DE804}" srcId="{9B758D47-052A-45D0-B702-2889E630276A}" destId="{2467221C-2C2E-411E-9BB9-8B3BC8332166}" srcOrd="3" destOrd="0" parTransId="{0B32920F-9256-4955-A604-6736AA2E26BB}" sibTransId="{AA81C03D-6B92-4001-9991-3B39E130D809}"/>
    <dgm:cxn modelId="{EA197333-40D5-4AEC-A65C-11699A2596B5}" type="presOf" srcId="{2467221C-2C2E-411E-9BB9-8B3BC8332166}" destId="{7C216931-0099-49AB-996C-207EC47938FB}" srcOrd="0" destOrd="0" presId="urn:microsoft.com/office/officeart/2005/8/layout/vList2"/>
    <dgm:cxn modelId="{B2D77F35-95F0-4210-B3AB-E8EF8EF1F6BE}" type="presOf" srcId="{281809D6-E682-4999-BF88-E68C57F79B65}" destId="{399CD7A5-0E55-4461-80E8-252D37103C94}" srcOrd="0" destOrd="0" presId="urn:microsoft.com/office/officeart/2005/8/layout/vList2"/>
    <dgm:cxn modelId="{A03B8262-97B5-43AD-AED3-AE31629C2FF6}" type="presOf" srcId="{7DB866C2-F964-4FB5-A41B-3B499D50B97F}" destId="{B9F6A7D2-F172-454E-B0FB-B07E363F2636}" srcOrd="0" destOrd="0" presId="urn:microsoft.com/office/officeart/2005/8/layout/vList2"/>
    <dgm:cxn modelId="{E51F5190-FB46-4502-8386-18189C23982C}" type="presOf" srcId="{607C43B4-4F24-4721-B27C-F73A83ED8FE2}" destId="{D1B548EF-29A1-4489-BE7C-1938671C406A}" srcOrd="0" destOrd="0" presId="urn:microsoft.com/office/officeart/2005/8/layout/vList2"/>
    <dgm:cxn modelId="{A29F5DA6-7128-4EF3-B123-6DC3D8037AF1}" srcId="{9B758D47-052A-45D0-B702-2889E630276A}" destId="{06EAFCFC-2BAE-469F-B1DA-99A2F10519EC}" srcOrd="2" destOrd="0" parTransId="{07A28F85-BFFB-4BD4-A00F-6F8F1AAE37C4}" sibTransId="{BBB93C7B-603D-4609-BDE5-7415AD65FCA5}"/>
    <dgm:cxn modelId="{00CD8AC2-CEA1-4B60-BB74-A0A513EEBB4E}" type="presOf" srcId="{910F18EB-C971-4C25-A5AA-FFC9E902518C}" destId="{885124B0-452F-4BC4-B34C-07E1CA233BA0}" srcOrd="0" destOrd="0" presId="urn:microsoft.com/office/officeart/2005/8/layout/vList2"/>
    <dgm:cxn modelId="{61AA40D6-D5B1-4FB9-82A3-6A4746E99F05}" srcId="{9B758D47-052A-45D0-B702-2889E630276A}" destId="{607C43B4-4F24-4721-B27C-F73A83ED8FE2}" srcOrd="0" destOrd="0" parTransId="{D98280F4-F8B5-4F51-A02D-037C8149C2AC}" sibTransId="{CC57A907-270D-41C7-ABF1-50ED62AD53EE}"/>
    <dgm:cxn modelId="{908E0DE1-61AD-402E-B840-DFB76B637BE3}" type="presOf" srcId="{9B758D47-052A-45D0-B702-2889E630276A}" destId="{FDBB6372-8773-4ABF-A8BA-459E630A481E}" srcOrd="0" destOrd="0" presId="urn:microsoft.com/office/officeart/2005/8/layout/vList2"/>
    <dgm:cxn modelId="{CCCB0DE2-6A7B-43E1-A639-3B317C5D75DB}" srcId="{9B758D47-052A-45D0-B702-2889E630276A}" destId="{910F18EB-C971-4C25-A5AA-FFC9E902518C}" srcOrd="5" destOrd="0" parTransId="{22976834-6B8E-469C-A2BC-092B752D4E16}" sibTransId="{7A72C2D8-18CC-4E5F-A93E-371B59535CE2}"/>
    <dgm:cxn modelId="{D19240EF-7462-4743-8046-0BBC061F731D}" srcId="{9B758D47-052A-45D0-B702-2889E630276A}" destId="{281809D6-E682-4999-BF88-E68C57F79B65}" srcOrd="4" destOrd="0" parTransId="{624C6E70-4FC5-4ED0-9147-C332E9F15BF5}" sibTransId="{35CD2F2B-6016-4B9C-8379-61EC29089EDD}"/>
    <dgm:cxn modelId="{12CCAAF6-EEB1-4B97-821D-26741F204D1B}" type="presOf" srcId="{06EAFCFC-2BAE-469F-B1DA-99A2F10519EC}" destId="{9CD9849F-2EF3-4642-963F-7AD6C34A36D3}" srcOrd="0" destOrd="0" presId="urn:microsoft.com/office/officeart/2005/8/layout/vList2"/>
    <dgm:cxn modelId="{CA8B57A8-3FBA-4C6C-856B-A0FC95BB8C35}" type="presParOf" srcId="{FDBB6372-8773-4ABF-A8BA-459E630A481E}" destId="{D1B548EF-29A1-4489-BE7C-1938671C406A}" srcOrd="0" destOrd="0" presId="urn:microsoft.com/office/officeart/2005/8/layout/vList2"/>
    <dgm:cxn modelId="{AF4E8CD0-CBCD-412B-AF4A-03F4A2B539EF}" type="presParOf" srcId="{FDBB6372-8773-4ABF-A8BA-459E630A481E}" destId="{39BC4045-E0C4-4D03-BEEC-D6B0D5FF1297}" srcOrd="1" destOrd="0" presId="urn:microsoft.com/office/officeart/2005/8/layout/vList2"/>
    <dgm:cxn modelId="{04937525-6965-41E1-96A0-BE4F9E265604}" type="presParOf" srcId="{FDBB6372-8773-4ABF-A8BA-459E630A481E}" destId="{B9F6A7D2-F172-454E-B0FB-B07E363F2636}" srcOrd="2" destOrd="0" presId="urn:microsoft.com/office/officeart/2005/8/layout/vList2"/>
    <dgm:cxn modelId="{8679FADF-4B99-41FB-A1E6-C08B20A7E662}" type="presParOf" srcId="{FDBB6372-8773-4ABF-A8BA-459E630A481E}" destId="{2233C660-98D0-4DA3-9BBD-B5C6D1579562}" srcOrd="3" destOrd="0" presId="urn:microsoft.com/office/officeart/2005/8/layout/vList2"/>
    <dgm:cxn modelId="{2EC61AD6-BC4C-4BD3-8ECC-C86B47D91330}" type="presParOf" srcId="{FDBB6372-8773-4ABF-A8BA-459E630A481E}" destId="{9CD9849F-2EF3-4642-963F-7AD6C34A36D3}" srcOrd="4" destOrd="0" presId="urn:microsoft.com/office/officeart/2005/8/layout/vList2"/>
    <dgm:cxn modelId="{01FD90E2-FF3A-4E6C-A741-C36CF639A93A}" type="presParOf" srcId="{FDBB6372-8773-4ABF-A8BA-459E630A481E}" destId="{78A80C38-EA67-4642-82D0-4C2ECD1F875B}" srcOrd="5" destOrd="0" presId="urn:microsoft.com/office/officeart/2005/8/layout/vList2"/>
    <dgm:cxn modelId="{DA924F0C-53E2-4C43-BA1D-DB1ACBC004B9}" type="presParOf" srcId="{FDBB6372-8773-4ABF-A8BA-459E630A481E}" destId="{7C216931-0099-49AB-996C-207EC47938FB}" srcOrd="6" destOrd="0" presId="urn:microsoft.com/office/officeart/2005/8/layout/vList2"/>
    <dgm:cxn modelId="{D6BC3D14-F81F-452A-A4E8-20757CAC507D}" type="presParOf" srcId="{FDBB6372-8773-4ABF-A8BA-459E630A481E}" destId="{1837980D-4013-409B-8AA6-C4CC0C71081C}" srcOrd="7" destOrd="0" presId="urn:microsoft.com/office/officeart/2005/8/layout/vList2"/>
    <dgm:cxn modelId="{653BE43C-B09A-4FFA-8CE2-95D06AE995C2}" type="presParOf" srcId="{FDBB6372-8773-4ABF-A8BA-459E630A481E}" destId="{399CD7A5-0E55-4461-80E8-252D37103C94}" srcOrd="8" destOrd="0" presId="urn:microsoft.com/office/officeart/2005/8/layout/vList2"/>
    <dgm:cxn modelId="{9521155C-B69C-4DD8-BB28-BE7FF2F9A1BB}" type="presParOf" srcId="{FDBB6372-8773-4ABF-A8BA-459E630A481E}" destId="{A67B92C8-51C9-43FF-86AB-43613550741F}" srcOrd="9" destOrd="0" presId="urn:microsoft.com/office/officeart/2005/8/layout/vList2"/>
    <dgm:cxn modelId="{863AFAF3-638F-4B5D-BDC3-B77FA455DC12}" type="presParOf" srcId="{FDBB6372-8773-4ABF-A8BA-459E630A481E}" destId="{885124B0-452F-4BC4-B34C-07E1CA233BA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548EF-29A1-4489-BE7C-1938671C406A}">
      <dsp:nvSpPr>
        <dsp:cNvPr id="0" name=""/>
        <dsp:cNvSpPr/>
      </dsp:nvSpPr>
      <dsp:spPr>
        <a:xfrm>
          <a:off x="0" y="1099390"/>
          <a:ext cx="7742420" cy="10953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200" u="none" kern="1200" dirty="0"/>
            <a:t>Action Items – Faculty Senate Committees</a:t>
          </a:r>
        </a:p>
      </dsp:txBody>
      <dsp:txXfrm>
        <a:off x="53471" y="1152861"/>
        <a:ext cx="7635478" cy="988411"/>
      </dsp:txXfrm>
    </dsp:sp>
    <dsp:sp modelId="{B9F6A7D2-F172-454E-B0FB-B07E363F2636}">
      <dsp:nvSpPr>
        <dsp:cNvPr id="0" name=""/>
        <dsp:cNvSpPr/>
      </dsp:nvSpPr>
      <dsp:spPr>
        <a:xfrm>
          <a:off x="0" y="19512"/>
          <a:ext cx="7742420" cy="1095353"/>
        </a:xfrm>
        <a:prstGeom prst="roundRect">
          <a:avLst/>
        </a:prstGeom>
        <a:solidFill>
          <a:srgbClr val="F09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200" u="none" kern="1200" dirty="0"/>
            <a:t>Remembering Mike O’Malley</a:t>
          </a:r>
        </a:p>
      </dsp:txBody>
      <dsp:txXfrm>
        <a:off x="53471" y="72983"/>
        <a:ext cx="7635478" cy="988411"/>
      </dsp:txXfrm>
    </dsp:sp>
    <dsp:sp modelId="{9CD9849F-2EF3-4642-963F-7AD6C34A36D3}">
      <dsp:nvSpPr>
        <dsp:cNvPr id="0" name=""/>
        <dsp:cNvSpPr/>
      </dsp:nvSpPr>
      <dsp:spPr>
        <a:xfrm>
          <a:off x="0" y="2211318"/>
          <a:ext cx="7742420" cy="1095353"/>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200" u="none" kern="1200" dirty="0"/>
            <a:t>Welcome and Updates from Provost Feser</a:t>
          </a:r>
        </a:p>
      </dsp:txBody>
      <dsp:txXfrm>
        <a:off x="53471" y="2264789"/>
        <a:ext cx="7635478" cy="988411"/>
      </dsp:txXfrm>
    </dsp:sp>
    <dsp:sp modelId="{7C216931-0099-49AB-996C-207EC47938FB}">
      <dsp:nvSpPr>
        <dsp:cNvPr id="0" name=""/>
        <dsp:cNvSpPr/>
      </dsp:nvSpPr>
      <dsp:spPr>
        <a:xfrm>
          <a:off x="0" y="3315447"/>
          <a:ext cx="7742420" cy="1095353"/>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SzPts val="1000"/>
            <a:buFont typeface="+mj-lt"/>
            <a:buNone/>
          </a:pPr>
          <a:r>
            <a:rPr lang="en-US" sz="1400" u="none" kern="1200" dirty="0"/>
            <a:t>Committee Reports:</a:t>
          </a:r>
        </a:p>
        <a:p>
          <a:pPr marL="0" lvl="0" indent="0" algn="l" defTabSz="622300">
            <a:lnSpc>
              <a:spcPct val="90000"/>
            </a:lnSpc>
            <a:spcBef>
              <a:spcPct val="0"/>
            </a:spcBef>
            <a:spcAft>
              <a:spcPct val="35000"/>
            </a:spcAft>
            <a:buSzPts val="1000"/>
            <a:buFont typeface="+mj-lt"/>
            <a:buNone/>
          </a:pPr>
          <a:r>
            <a:rPr lang="en-US" sz="1400" u="none" kern="1200" dirty="0"/>
            <a:t>	Bylaws Revisions (vote next month)</a:t>
          </a:r>
        </a:p>
        <a:p>
          <a:pPr marL="0" lvl="0" indent="0" algn="l" defTabSz="622300">
            <a:lnSpc>
              <a:spcPct val="90000"/>
            </a:lnSpc>
            <a:spcBef>
              <a:spcPct val="0"/>
            </a:spcBef>
            <a:spcAft>
              <a:spcPct val="35000"/>
            </a:spcAft>
            <a:buSzPts val="1000"/>
            <a:buFont typeface="+mj-lt"/>
            <a:buNone/>
          </a:pPr>
          <a:r>
            <a:rPr lang="en-US" sz="1400" u="none" kern="1200" dirty="0"/>
            <a:t>	Student Learning Experience/</a:t>
          </a:r>
          <a:r>
            <a:rPr lang="en-US" sz="1400" u="none" kern="1200" dirty="0" err="1"/>
            <a:t>eSET</a:t>
          </a:r>
          <a:r>
            <a:rPr lang="en-US" sz="1400" u="none" kern="1200" dirty="0"/>
            <a:t> tool replacement update</a:t>
          </a:r>
          <a:r>
            <a:rPr lang="en-US" sz="1400" kern="1200" dirty="0"/>
            <a:t>	</a:t>
          </a:r>
        </a:p>
        <a:p>
          <a:pPr marL="0" lvl="0" indent="0" algn="l" defTabSz="622300">
            <a:lnSpc>
              <a:spcPct val="90000"/>
            </a:lnSpc>
            <a:spcBef>
              <a:spcPct val="0"/>
            </a:spcBef>
            <a:spcAft>
              <a:spcPct val="35000"/>
            </a:spcAft>
            <a:buSzPts val="1000"/>
            <a:buFont typeface="+mj-lt"/>
            <a:buNone/>
          </a:pPr>
          <a:r>
            <a:rPr lang="en-US" sz="1400" kern="1200" dirty="0"/>
            <a:t>	Bacc</a:t>
          </a:r>
          <a:r>
            <a:rPr lang="en-US" sz="1400" kern="1200" baseline="0" dirty="0"/>
            <a:t> Core Reform Update</a:t>
          </a:r>
          <a:r>
            <a:rPr lang="en-US" sz="1400" u="none" kern="1200" dirty="0"/>
            <a:t> </a:t>
          </a:r>
        </a:p>
      </dsp:txBody>
      <dsp:txXfrm>
        <a:off x="53471" y="3368918"/>
        <a:ext cx="7635478" cy="988411"/>
      </dsp:txXfrm>
    </dsp:sp>
    <dsp:sp modelId="{399CD7A5-0E55-4461-80E8-252D37103C94}">
      <dsp:nvSpPr>
        <dsp:cNvPr id="0" name=""/>
        <dsp:cNvSpPr/>
      </dsp:nvSpPr>
      <dsp:spPr>
        <a:xfrm>
          <a:off x="0" y="4419575"/>
          <a:ext cx="7742420" cy="1095353"/>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Special Reports:</a:t>
          </a:r>
        </a:p>
        <a:p>
          <a:pPr marL="0" lvl="0" indent="0" algn="l" defTabSz="711200">
            <a:lnSpc>
              <a:spcPct val="90000"/>
            </a:lnSpc>
            <a:spcBef>
              <a:spcPct val="0"/>
            </a:spcBef>
            <a:spcAft>
              <a:spcPct val="35000"/>
            </a:spcAft>
            <a:buNone/>
          </a:pPr>
          <a:r>
            <a:rPr lang="en-US" sz="1600" kern="1200" dirty="0"/>
            <a:t>	Board of Trustees update on upcoming Presidential Search</a:t>
          </a:r>
        </a:p>
        <a:p>
          <a:pPr marL="0" lvl="0" indent="0" algn="l" defTabSz="711200">
            <a:lnSpc>
              <a:spcPct val="90000"/>
            </a:lnSpc>
            <a:spcBef>
              <a:spcPct val="0"/>
            </a:spcBef>
            <a:spcAft>
              <a:spcPct val="35000"/>
            </a:spcAft>
            <a:buNone/>
          </a:pPr>
          <a:r>
            <a:rPr lang="en-US" sz="1600" kern="1200" dirty="0"/>
            <a:t>	Faculty Pulse Survey 7.0 results</a:t>
          </a:r>
        </a:p>
        <a:p>
          <a:pPr marL="0" lvl="0" indent="0" algn="l" defTabSz="711200">
            <a:lnSpc>
              <a:spcPct val="90000"/>
            </a:lnSpc>
            <a:spcBef>
              <a:spcPct val="0"/>
            </a:spcBef>
            <a:spcAft>
              <a:spcPct val="35000"/>
            </a:spcAft>
            <a:buNone/>
          </a:pPr>
          <a:endParaRPr lang="en-US" sz="1800" kern="1200" dirty="0"/>
        </a:p>
      </dsp:txBody>
      <dsp:txXfrm>
        <a:off x="53471" y="4473046"/>
        <a:ext cx="7635478" cy="988411"/>
      </dsp:txXfrm>
    </dsp:sp>
    <dsp:sp modelId="{885124B0-452F-4BC4-B34C-07E1CA233BA0}">
      <dsp:nvSpPr>
        <dsp:cNvPr id="0" name=""/>
        <dsp:cNvSpPr/>
      </dsp:nvSpPr>
      <dsp:spPr>
        <a:xfrm>
          <a:off x="0" y="5523704"/>
          <a:ext cx="7742420" cy="109535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Breakout rooms – Faculty Senate Issues and Priorities for 2021-22</a:t>
          </a:r>
        </a:p>
      </dsp:txBody>
      <dsp:txXfrm>
        <a:off x="53471" y="5577175"/>
        <a:ext cx="7635478" cy="9884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10/14/2021</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a:p>
        </p:txBody>
      </p:sp>
    </p:spTree>
    <p:extLst>
      <p:ext uri="{BB962C8B-B14F-4D97-AF65-F5344CB8AC3E}">
        <p14:creationId xmlns:p14="http://schemas.microsoft.com/office/powerpoint/2010/main" val="129743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15</a:t>
            </a:fld>
            <a:endParaRPr lang="en-US"/>
          </a:p>
        </p:txBody>
      </p:sp>
    </p:spTree>
    <p:extLst>
      <p:ext uri="{BB962C8B-B14F-4D97-AF65-F5344CB8AC3E}">
        <p14:creationId xmlns:p14="http://schemas.microsoft.com/office/powerpoint/2010/main" val="3772710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EE16-418D-44F2-A752-CDF97B2B4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42AE3-37AF-4792-979C-4E0B72B46F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7F134-F4D7-4202-B69C-2193D363CCB5}"/>
              </a:ext>
            </a:extLst>
          </p:cNvPr>
          <p:cNvSpPr>
            <a:spLocks noGrp="1"/>
          </p:cNvSpPr>
          <p:nvPr>
            <p:ph type="dt" sz="half" idx="10"/>
          </p:nvPr>
        </p:nvSpPr>
        <p:spPr/>
        <p:txBody>
          <a:bodyPr/>
          <a:lstStyle/>
          <a:p>
            <a:fld id="{D8681EF3-D8C3-4D89-BF3B-9BB8EB150996}" type="datetimeFigureOut">
              <a:rPr lang="en-US" smtClean="0"/>
              <a:t>10/14/2021</a:t>
            </a:fld>
            <a:endParaRPr lang="en-US"/>
          </a:p>
        </p:txBody>
      </p:sp>
      <p:sp>
        <p:nvSpPr>
          <p:cNvPr id="5" name="Footer Placeholder 4">
            <a:extLst>
              <a:ext uri="{FF2B5EF4-FFF2-40B4-BE49-F238E27FC236}">
                <a16:creationId xmlns:a16="http://schemas.microsoft.com/office/drawing/2014/main" id="{75436DCE-115D-4DE5-9A70-AFB873736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1B08F-66D8-4453-A767-14269F69AE36}"/>
              </a:ext>
            </a:extLst>
          </p:cNvPr>
          <p:cNvSpPr>
            <a:spLocks noGrp="1"/>
          </p:cNvSpPr>
          <p:nvPr>
            <p:ph type="sldNum" sz="quarter" idx="12"/>
          </p:nvPr>
        </p:nvSpPr>
        <p:spPr/>
        <p:txBody>
          <a:bodyPr/>
          <a:lstStyle/>
          <a:p>
            <a:fld id="{9753A596-CD42-42FE-9F84-924B1DAE6043}" type="slidenum">
              <a:rPr lang="en-US" smtClean="0"/>
              <a:t>‹#›</a:t>
            </a:fld>
            <a:endParaRPr lang="en-US"/>
          </a:p>
        </p:txBody>
      </p:sp>
    </p:spTree>
    <p:extLst>
      <p:ext uri="{BB962C8B-B14F-4D97-AF65-F5344CB8AC3E}">
        <p14:creationId xmlns:p14="http://schemas.microsoft.com/office/powerpoint/2010/main" val="303658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2" r:id="rId31"/>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milies.oregonstate.edu/family-weekends/parent-and-family-weekends"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mailto:FS.President@oregonstate.edu" TargetMode="External"/><Relationship Id="rId4" Type="http://schemas.openxmlformats.org/officeDocument/2006/relationships/hyperlink" Target="https://oregonstate.qualtrics.com/jfe/form/SV_37QH8TgOtF10AG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erin.bird@oregonstate.edu" TargetMode="External"/><Relationship Id="rId2" Type="http://schemas.openxmlformats.org/officeDocument/2006/relationships/image" Target="../media/image28.jpeg"/><Relationship Id="rId1" Type="http://schemas.openxmlformats.org/officeDocument/2006/relationships/slideLayout" Target="../slideLayouts/slideLayout31.xml"/><Relationship Id="rId4" Type="http://schemas.openxmlformats.org/officeDocument/2006/relationships/hyperlink" Target="https://beav.es/o7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enate.oregonstate.edu/sites/senate.oregonstate.edu/files/2021-10/srs_facwelfar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tsi.nsn.us/" TargetMode="External"/><Relationship Id="rId2" Type="http://schemas.openxmlformats.org/officeDocument/2006/relationships/hyperlink" Target="https://www.grandronde.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enate.oregonstate.edu/faculty-consultative-group-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vickie.nunnemaker@oregonstate.edu" TargetMode="External"/><Relationship Id="rId2" Type="http://schemas.openxmlformats.org/officeDocument/2006/relationships/hyperlink" Target="https://senate.oregonstate.edu/sites/senate.oregonstate.edu/files/2021-10/bylaws_v6_211012_ssh.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orymaps.arcgis.com/stories/1face0162ad54ad5bb512b53fb6951fa" TargetMode="External"/><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irio/48768140866/" TargetMode="External"/><Relationship Id="rId2" Type="http://schemas.openxmlformats.org/officeDocument/2006/relationships/image" Target="../media/image24.jpeg"/><Relationship Id="rId1" Type="http://schemas.openxmlformats.org/officeDocument/2006/relationships/slideLayout" Target="../slideLayouts/slideLayout18.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www.flickr.com/photos/irio/48768140866/"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122363"/>
            <a:ext cx="6757357" cy="2387600"/>
          </a:xfrm>
        </p:spPr>
        <p:txBody>
          <a:bodyPr/>
          <a:lstStyle/>
          <a:p>
            <a:r>
              <a:rPr lang="en-US" dirty="0"/>
              <a:t>Faculty Senate Meeting</a:t>
            </a:r>
          </a:p>
        </p:txBody>
      </p:sp>
      <p:sp>
        <p:nvSpPr>
          <p:cNvPr id="3" name="Subtitle 2"/>
          <p:cNvSpPr>
            <a:spLocks noGrp="1"/>
          </p:cNvSpPr>
          <p:nvPr>
            <p:ph type="subTitle" idx="1"/>
          </p:nvPr>
        </p:nvSpPr>
        <p:spPr/>
        <p:txBody>
          <a:bodyPr>
            <a:normAutofit/>
          </a:bodyPr>
          <a:lstStyle/>
          <a:p>
            <a:r>
              <a:rPr lang="en-US" i="1" dirty="0"/>
              <a:t>Selina Heppell, FS President</a:t>
            </a:r>
          </a:p>
          <a:p>
            <a:r>
              <a:rPr lang="en-US" dirty="0"/>
              <a:t>October 2021</a:t>
            </a:r>
          </a:p>
        </p:txBody>
      </p:sp>
      <p:sp>
        <p:nvSpPr>
          <p:cNvPr id="4" name="TextBox 3">
            <a:extLst>
              <a:ext uri="{FF2B5EF4-FFF2-40B4-BE49-F238E27FC236}">
                <a16:creationId xmlns:a16="http://schemas.microsoft.com/office/drawing/2014/main" id="{438D9F53-AC1E-449D-8831-1D5ACE147E0B}"/>
              </a:ext>
            </a:extLst>
          </p:cNvPr>
          <p:cNvSpPr txBox="1"/>
          <p:nvPr/>
        </p:nvSpPr>
        <p:spPr>
          <a:xfrm>
            <a:off x="10040944" y="5900056"/>
            <a:ext cx="1988045" cy="369332"/>
          </a:xfrm>
          <a:prstGeom prst="rect">
            <a:avLst/>
          </a:prstGeom>
          <a:noFill/>
        </p:spPr>
        <p:txBody>
          <a:bodyPr wrap="none" rtlCol="0">
            <a:spAutoFit/>
          </a:bodyPr>
          <a:lstStyle/>
          <a:p>
            <a:r>
              <a:rPr lang="en-US" b="1" dirty="0">
                <a:latin typeface="Bookman Old Style" panose="02050604050505020204" pitchFamily="18" charset="0"/>
                <a:cs typeface="Aldhabi" panose="020B0604020202020204" pitchFamily="2" charset="-78"/>
              </a:rPr>
              <a:t>Faculty Senate</a:t>
            </a:r>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355CE-643D-4286-AE18-F347E1CB2861}"/>
              </a:ext>
            </a:extLst>
          </p:cNvPr>
          <p:cNvSpPr>
            <a:spLocks noGrp="1"/>
          </p:cNvSpPr>
          <p:nvPr>
            <p:ph type="title"/>
          </p:nvPr>
        </p:nvSpPr>
        <p:spPr/>
        <p:txBody>
          <a:bodyPr/>
          <a:lstStyle/>
          <a:p>
            <a:r>
              <a:rPr lang="en-US" dirty="0"/>
              <a:t>Reminders and updates</a:t>
            </a:r>
          </a:p>
        </p:txBody>
      </p:sp>
      <p:pic>
        <p:nvPicPr>
          <p:cNvPr id="7" name="Picture Placeholder 6">
            <a:extLst>
              <a:ext uri="{FF2B5EF4-FFF2-40B4-BE49-F238E27FC236}">
                <a16:creationId xmlns:a16="http://schemas.microsoft.com/office/drawing/2014/main" id="{352D10BF-7C78-43B4-BBF8-C1CD97C5F63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BB5BB49B-D89A-4B87-A418-5B7948E4D8D7}"/>
              </a:ext>
            </a:extLst>
          </p:cNvPr>
          <p:cNvSpPr>
            <a:spLocks noGrp="1"/>
          </p:cNvSpPr>
          <p:nvPr>
            <p:ph idx="1"/>
          </p:nvPr>
        </p:nvSpPr>
        <p:spPr>
          <a:xfrm>
            <a:off x="1474236" y="1380931"/>
            <a:ext cx="10191644" cy="5187820"/>
          </a:xfrm>
        </p:spPr>
        <p:txBody>
          <a:bodyPr>
            <a:normAutofit/>
          </a:bodyPr>
          <a:lstStyle/>
          <a:p>
            <a:r>
              <a:rPr lang="en-US" sz="2200" dirty="0"/>
              <a:t>Next Senate meeting will be on November 18 due to Veteran’s Day holiday on the 11</a:t>
            </a:r>
            <a:r>
              <a:rPr lang="en-US" sz="2200" baseline="30000" dirty="0"/>
              <a:t>th</a:t>
            </a:r>
            <a:endParaRPr lang="en-US" sz="2200" dirty="0"/>
          </a:p>
          <a:p>
            <a:r>
              <a:rPr lang="en-US" sz="2200" dirty="0"/>
              <a:t>Canvas should be used for all courses</a:t>
            </a:r>
          </a:p>
          <a:p>
            <a:r>
              <a:rPr lang="en-US" sz="2200" dirty="0"/>
              <a:t>Student ONID emails are no longer forwarded to personal accounts</a:t>
            </a:r>
          </a:p>
          <a:p>
            <a:r>
              <a:rPr lang="en-US" sz="2200" dirty="0"/>
              <a:t>We will need to change our passwords regularly, for security</a:t>
            </a:r>
          </a:p>
          <a:p>
            <a:r>
              <a:rPr lang="en-US" sz="2200" dirty="0"/>
              <a:t>Fall Family Weekend November 12-14 – some COVID restrictions will apply</a:t>
            </a:r>
          </a:p>
          <a:p>
            <a:pPr lvl="1"/>
            <a:r>
              <a:rPr lang="en-US" sz="2200" dirty="0">
                <a:hlinkClick r:id="rId3"/>
              </a:rPr>
              <a:t>https://families.oregonstate.edu/family-weekends/parent-and-family-weekends</a:t>
            </a:r>
            <a:r>
              <a:rPr lang="en-US" sz="2200" dirty="0"/>
              <a:t> </a:t>
            </a:r>
          </a:p>
          <a:p>
            <a:pPr lvl="1"/>
            <a:endParaRPr lang="en-US" sz="2200" dirty="0"/>
          </a:p>
          <a:p>
            <a:r>
              <a:rPr lang="en-US" sz="2200" dirty="0"/>
              <a:t>Meet President Johnson - </a:t>
            </a:r>
            <a:r>
              <a:rPr lang="en-US" dirty="0"/>
              <a:t>November 17 from 2:30-4:00 and December 9 from 1:00-2:30</a:t>
            </a:r>
            <a:endParaRPr lang="en-US" sz="1800" dirty="0"/>
          </a:p>
          <a:p>
            <a:pPr lvl="1"/>
            <a:r>
              <a:rPr lang="en-US" u="sng" dirty="0">
                <a:hlinkClick r:id="rId4"/>
              </a:rPr>
              <a:t>https://oregonstate.qualtrics.com/jfe/form/SV_37QH8TgOtF10AGG</a:t>
            </a:r>
            <a:endParaRPr lang="en-US" u="sng" dirty="0"/>
          </a:p>
          <a:p>
            <a:pPr marL="457200" lvl="1" indent="0">
              <a:buNone/>
            </a:pPr>
            <a:endParaRPr lang="en-US" dirty="0"/>
          </a:p>
          <a:p>
            <a:r>
              <a:rPr lang="en-US" sz="2200" dirty="0"/>
              <a:t>Faculty concerns, feedback, and ideas are welcome – send me an email! </a:t>
            </a:r>
            <a:r>
              <a:rPr lang="en-US" sz="2200" dirty="0">
                <a:hlinkClick r:id="rId5"/>
              </a:rPr>
              <a:t>FS.President@oregonstate.edu</a:t>
            </a:r>
            <a:r>
              <a:rPr lang="en-US" sz="2200" dirty="0"/>
              <a:t> </a:t>
            </a:r>
          </a:p>
          <a:p>
            <a:pPr lvl="1"/>
            <a:endParaRPr lang="en-US" sz="2200" dirty="0"/>
          </a:p>
          <a:p>
            <a:endParaRPr lang="en-US" sz="2200" dirty="0"/>
          </a:p>
        </p:txBody>
      </p:sp>
    </p:spTree>
    <p:extLst>
      <p:ext uri="{BB962C8B-B14F-4D97-AF65-F5344CB8AC3E}">
        <p14:creationId xmlns:p14="http://schemas.microsoft.com/office/powerpoint/2010/main" val="341315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355CE-643D-4286-AE18-F347E1CB2861}"/>
              </a:ext>
            </a:extLst>
          </p:cNvPr>
          <p:cNvSpPr>
            <a:spLocks noGrp="1"/>
          </p:cNvSpPr>
          <p:nvPr>
            <p:ph type="title"/>
          </p:nvPr>
        </p:nvSpPr>
        <p:spPr/>
        <p:txBody>
          <a:bodyPr/>
          <a:lstStyle/>
          <a:p>
            <a:r>
              <a:rPr lang="en-US" dirty="0"/>
              <a:t>Upcoming elections</a:t>
            </a:r>
          </a:p>
        </p:txBody>
      </p:sp>
      <p:pic>
        <p:nvPicPr>
          <p:cNvPr id="7" name="Picture Placeholder 6">
            <a:extLst>
              <a:ext uri="{FF2B5EF4-FFF2-40B4-BE49-F238E27FC236}">
                <a16:creationId xmlns:a16="http://schemas.microsoft.com/office/drawing/2014/main" id="{352D10BF-7C78-43B4-BBF8-C1CD97C5F63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BB5BB49B-D89A-4B87-A418-5B7948E4D8D7}"/>
              </a:ext>
            </a:extLst>
          </p:cNvPr>
          <p:cNvSpPr>
            <a:spLocks noGrp="1"/>
          </p:cNvSpPr>
          <p:nvPr>
            <p:ph idx="1"/>
          </p:nvPr>
        </p:nvSpPr>
        <p:spPr/>
        <p:txBody>
          <a:bodyPr/>
          <a:lstStyle/>
          <a:p>
            <a:r>
              <a:rPr lang="en-US" dirty="0"/>
              <a:t>State and Local Elections – remind your students to vote!</a:t>
            </a:r>
          </a:p>
          <a:p>
            <a:r>
              <a:rPr lang="en-US" dirty="0"/>
              <a:t>Faculty Senate Elections (for new Senators – all faculty vote)</a:t>
            </a:r>
          </a:p>
          <a:p>
            <a:pPr lvl="1"/>
            <a:r>
              <a:rPr lang="en-US" dirty="0"/>
              <a:t>Everyone is on the ballot, if eligible</a:t>
            </a:r>
          </a:p>
          <a:p>
            <a:pPr lvl="1"/>
            <a:r>
              <a:rPr lang="en-US" dirty="0"/>
              <a:t>Respond to survey to decline nomination or indicate a strong interest in serving. Deadline to respond is November 3.</a:t>
            </a:r>
          </a:p>
          <a:p>
            <a:pPr lvl="1"/>
            <a:r>
              <a:rPr lang="en-US" dirty="0"/>
              <a:t>Split appointment? Respond to survey by October 22 to choose your apportionment unit.</a:t>
            </a:r>
          </a:p>
          <a:p>
            <a:r>
              <a:rPr lang="en-US" dirty="0"/>
              <a:t>Faculty Senate Leadership Elections </a:t>
            </a:r>
          </a:p>
          <a:p>
            <a:pPr lvl="1"/>
            <a:r>
              <a:rPr lang="en-US" dirty="0"/>
              <a:t>President Elect, Inter-institutional Faculty Senate (IFS), Executive Committee (EC)</a:t>
            </a:r>
          </a:p>
          <a:p>
            <a:pPr lvl="1"/>
            <a:r>
              <a:rPr lang="en-US" dirty="0"/>
              <a:t>Candidates will be announced in November</a:t>
            </a:r>
          </a:p>
          <a:p>
            <a:pPr lvl="1"/>
            <a:r>
              <a:rPr lang="en-US" dirty="0"/>
              <a:t>All faculty vote for President-elect and IFS</a:t>
            </a:r>
          </a:p>
          <a:p>
            <a:pPr lvl="1"/>
            <a:r>
              <a:rPr lang="en-US" dirty="0"/>
              <a:t>Only Senators vote for EC </a:t>
            </a:r>
          </a:p>
        </p:txBody>
      </p:sp>
    </p:spTree>
    <p:extLst>
      <p:ext uri="{BB962C8B-B14F-4D97-AF65-F5344CB8AC3E}">
        <p14:creationId xmlns:p14="http://schemas.microsoft.com/office/powerpoint/2010/main" val="61993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EC740E-03CD-42B1-BD30-2D28458B5E2F}"/>
              </a:ext>
            </a:extLst>
          </p:cNvPr>
          <p:cNvSpPr/>
          <p:nvPr/>
        </p:nvSpPr>
        <p:spPr>
          <a:xfrm>
            <a:off x="171450" y="303395"/>
            <a:ext cx="11839575" cy="6178118"/>
          </a:xfrm>
          <a:prstGeom prst="rect">
            <a:avLst/>
          </a:prstGeom>
          <a:solidFill>
            <a:schemeClr val="bg1"/>
          </a:solidFill>
          <a:ln w="381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ED23AD8-EC28-4854-84E6-250CC0BB7FF7}"/>
              </a:ext>
            </a:extLst>
          </p:cNvPr>
          <p:cNvSpPr txBox="1">
            <a:spLocks/>
          </p:cNvSpPr>
          <p:nvPr/>
        </p:nvSpPr>
        <p:spPr>
          <a:xfrm>
            <a:off x="8368319" y="2057033"/>
            <a:ext cx="2419587" cy="799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500" dirty="0">
                <a:solidFill>
                  <a:srgbClr val="D73F09"/>
                </a:solidFill>
                <a:latin typeface="Stratum2 Bold" panose="020B0506030000020004" pitchFamily="34" charset="0"/>
              </a:rPr>
              <a:t>beav.es/NTSW</a:t>
            </a:r>
            <a:br>
              <a:rPr lang="en-US" sz="1800" dirty="0">
                <a:solidFill>
                  <a:srgbClr val="D73F09"/>
                </a:solidFill>
                <a:latin typeface="Stratum2 Bold" panose="020B0506030000020004" pitchFamily="34" charset="0"/>
              </a:rPr>
            </a:br>
            <a:r>
              <a:rPr lang="en-US" sz="1100" dirty="0">
                <a:latin typeface="Kievit Offc" panose="020B0504030101020102" pitchFamily="34" charset="0"/>
              </a:rPr>
              <a:t>*Capitalization matters</a:t>
            </a:r>
            <a:endParaRPr lang="en-US" sz="2400" dirty="0">
              <a:latin typeface="Kievit Offc" panose="020B0504030101020102" pitchFamily="34" charset="0"/>
            </a:endParaRPr>
          </a:p>
        </p:txBody>
      </p:sp>
      <p:sp>
        <p:nvSpPr>
          <p:cNvPr id="6" name="TextBox 5">
            <a:extLst>
              <a:ext uri="{FF2B5EF4-FFF2-40B4-BE49-F238E27FC236}">
                <a16:creationId xmlns:a16="http://schemas.microsoft.com/office/drawing/2014/main" id="{4DC685A0-DD0D-40C2-95C0-A6FABD9D8A33}"/>
              </a:ext>
            </a:extLst>
          </p:cNvPr>
          <p:cNvSpPr txBox="1"/>
          <p:nvPr/>
        </p:nvSpPr>
        <p:spPr>
          <a:xfrm>
            <a:off x="180975" y="303395"/>
            <a:ext cx="10397066" cy="1631216"/>
          </a:xfrm>
          <a:prstGeom prst="rect">
            <a:avLst/>
          </a:prstGeom>
          <a:noFill/>
        </p:spPr>
        <p:txBody>
          <a:bodyPr wrap="square" rtlCol="0">
            <a:spAutoFit/>
          </a:bodyPr>
          <a:lstStyle/>
          <a:p>
            <a:r>
              <a:rPr lang="en-US" sz="6000" dirty="0">
                <a:solidFill>
                  <a:srgbClr val="D73F09"/>
                </a:solidFill>
                <a:latin typeface="Stratum2 Bold" panose="020B0506030000020004" pitchFamily="34" charset="0"/>
              </a:rPr>
              <a:t>National  Transfer Student Week</a:t>
            </a:r>
          </a:p>
          <a:p>
            <a:r>
              <a:rPr lang="en-US" sz="3600" dirty="0">
                <a:latin typeface="Stratum2 Medium" panose="020B0506030000020004" pitchFamily="34" charset="0"/>
              </a:rPr>
              <a:t>   October 18</a:t>
            </a:r>
            <a:r>
              <a:rPr lang="en-US" sz="3600" baseline="30000" dirty="0">
                <a:latin typeface="Stratum2 Medium" panose="020B0506030000020004" pitchFamily="34" charset="0"/>
              </a:rPr>
              <a:t>th</a:t>
            </a:r>
            <a:r>
              <a:rPr lang="en-US" sz="3600" dirty="0">
                <a:latin typeface="Stratum2 Medium" panose="020B0506030000020004" pitchFamily="34" charset="0"/>
              </a:rPr>
              <a:t> – 22</a:t>
            </a:r>
            <a:r>
              <a:rPr lang="en-US" sz="3600" baseline="30000" dirty="0">
                <a:latin typeface="Stratum2 Medium" panose="020B0506030000020004" pitchFamily="34" charset="0"/>
              </a:rPr>
              <a:t>nd</a:t>
            </a:r>
            <a:r>
              <a:rPr lang="en-US" sz="3600" dirty="0">
                <a:latin typeface="Stratum2 Medium" panose="020B0506030000020004" pitchFamily="34" charset="0"/>
              </a:rPr>
              <a:t> </a:t>
            </a:r>
          </a:p>
        </p:txBody>
      </p:sp>
      <p:sp>
        <p:nvSpPr>
          <p:cNvPr id="7" name="Rectangle 6">
            <a:extLst>
              <a:ext uri="{FF2B5EF4-FFF2-40B4-BE49-F238E27FC236}">
                <a16:creationId xmlns:a16="http://schemas.microsoft.com/office/drawing/2014/main" id="{E0E34AA7-7C96-4E79-9809-5B65DCBDD1DB}"/>
              </a:ext>
            </a:extLst>
          </p:cNvPr>
          <p:cNvSpPr/>
          <p:nvPr/>
        </p:nvSpPr>
        <p:spPr>
          <a:xfrm>
            <a:off x="302859" y="1934611"/>
            <a:ext cx="8065460" cy="799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Kievit Offc" panose="020B0504030101020102" pitchFamily="34" charset="0"/>
              </a:rPr>
              <a:t>Follow the link to see which are scheduled during National Transfer Student Week: </a:t>
            </a:r>
          </a:p>
        </p:txBody>
      </p:sp>
      <p:pic>
        <p:nvPicPr>
          <p:cNvPr id="8" name="Picture 7" descr="OSU loves Transfers! ">
            <a:extLst>
              <a:ext uri="{FF2B5EF4-FFF2-40B4-BE49-F238E27FC236}">
                <a16:creationId xmlns:a16="http://schemas.microsoft.com/office/drawing/2014/main" id="{AF72016E-3A71-492E-833B-09EAE5784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32451" y="5361744"/>
            <a:ext cx="1153116" cy="1078162"/>
          </a:xfrm>
          <a:prstGeom prst="rect">
            <a:avLst/>
          </a:prstGeom>
          <a:noFill/>
        </p:spPr>
      </p:pic>
      <p:sp>
        <p:nvSpPr>
          <p:cNvPr id="13" name="TextBox 12">
            <a:extLst>
              <a:ext uri="{FF2B5EF4-FFF2-40B4-BE49-F238E27FC236}">
                <a16:creationId xmlns:a16="http://schemas.microsoft.com/office/drawing/2014/main" id="{E6AB89D1-37D4-4B59-B86F-98FD5A770F3C}"/>
              </a:ext>
            </a:extLst>
          </p:cNvPr>
          <p:cNvSpPr txBox="1"/>
          <p:nvPr/>
        </p:nvSpPr>
        <p:spPr>
          <a:xfrm>
            <a:off x="248232" y="5995701"/>
            <a:ext cx="11772318" cy="430887"/>
          </a:xfrm>
          <a:prstGeom prst="rect">
            <a:avLst/>
          </a:prstGeom>
          <a:noFill/>
        </p:spPr>
        <p:txBody>
          <a:bodyPr wrap="square" rtlCol="0">
            <a:spAutoFit/>
          </a:bodyPr>
          <a:lstStyle/>
          <a:p>
            <a:r>
              <a:rPr lang="en-US" sz="1100" dirty="0">
                <a:latin typeface="Kievit Offc" panose="020B0504030101020102" pitchFamily="34" charset="0"/>
              </a:rPr>
              <a:t>For accommodations related to a disability, please contact the event coordinator listed for each activity. </a:t>
            </a:r>
          </a:p>
          <a:p>
            <a:r>
              <a:rPr lang="en-US" sz="1100" dirty="0">
                <a:latin typeface="Kievit Offc" panose="020B0504030101020102" pitchFamily="34" charset="0"/>
              </a:rPr>
              <a:t>Sponsored by the Transfer Advisory Council; Erin Bird (</a:t>
            </a:r>
            <a:r>
              <a:rPr lang="en-US" sz="1100" dirty="0">
                <a:latin typeface="Kievit Offc" panose="020B0504030101020102" pitchFamily="34" charset="0"/>
                <a:hlinkClick r:id="rId3">
                  <a:extLst>
                    <a:ext uri="{A12FA001-AC4F-418D-AE19-62706E023703}">
                      <ahyp:hlinkClr xmlns:ahyp="http://schemas.microsoft.com/office/drawing/2018/hyperlinkcolor" val="tx"/>
                    </a:ext>
                  </a:extLst>
                </a:hlinkClick>
              </a:rPr>
              <a:t>erin.bird@oregonstate.edu</a:t>
            </a:r>
            <a:r>
              <a:rPr lang="en-US" sz="1100" dirty="0">
                <a:latin typeface="Kievit Offc" panose="020B0504030101020102" pitchFamily="34" charset="0"/>
              </a:rPr>
              <a:t>) </a:t>
            </a:r>
          </a:p>
        </p:txBody>
      </p:sp>
      <p:graphicFrame>
        <p:nvGraphicFramePr>
          <p:cNvPr id="3" name="Table 13">
            <a:extLst>
              <a:ext uri="{FF2B5EF4-FFF2-40B4-BE49-F238E27FC236}">
                <a16:creationId xmlns:a16="http://schemas.microsoft.com/office/drawing/2014/main" id="{D1FEDA36-DC02-439F-A0F8-C45C944BBBA0}"/>
              </a:ext>
            </a:extLst>
          </p:cNvPr>
          <p:cNvGraphicFramePr>
            <a:graphicFrameLocks noGrp="1"/>
          </p:cNvGraphicFramePr>
          <p:nvPr>
            <p:extLst>
              <p:ext uri="{D42A27DB-BD31-4B8C-83A1-F6EECF244321}">
                <p14:modId xmlns:p14="http://schemas.microsoft.com/office/powerpoint/2010/main" val="569159451"/>
              </p:ext>
            </p:extLst>
          </p:nvPr>
        </p:nvGraphicFramePr>
        <p:xfrm>
          <a:off x="774171" y="3055471"/>
          <a:ext cx="9803870" cy="2473384"/>
        </p:xfrm>
        <a:graphic>
          <a:graphicData uri="http://schemas.openxmlformats.org/drawingml/2006/table">
            <a:tbl>
              <a:tblPr firstRow="1" bandRow="1">
                <a:tableStyleId>{5C22544A-7EE6-4342-B048-85BDC9FD1C3A}</a:tableStyleId>
              </a:tblPr>
              <a:tblGrid>
                <a:gridCol w="5396944">
                  <a:extLst>
                    <a:ext uri="{9D8B030D-6E8A-4147-A177-3AD203B41FA5}">
                      <a16:colId xmlns:a16="http://schemas.microsoft.com/office/drawing/2014/main" val="2150012567"/>
                    </a:ext>
                  </a:extLst>
                </a:gridCol>
                <a:gridCol w="4406926">
                  <a:extLst>
                    <a:ext uri="{9D8B030D-6E8A-4147-A177-3AD203B41FA5}">
                      <a16:colId xmlns:a16="http://schemas.microsoft.com/office/drawing/2014/main" val="836407547"/>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Stratum2 Regular" panose="020B0506030000020004" pitchFamily="34" charset="0"/>
                        </a:rPr>
                        <a:t>Register to attend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Stratum2 Regular" panose="020B0506030000020004" pitchFamily="34" charset="0"/>
                        </a:rPr>
                        <a:t>“</a:t>
                      </a:r>
                      <a:r>
                        <a:rPr lang="en-US" sz="1600" b="1" dirty="0">
                          <a:solidFill>
                            <a:schemeClr val="tx1"/>
                          </a:solidFill>
                          <a:latin typeface="Stratum2 Regular" panose="020B0506030000020004" pitchFamily="34" charset="0"/>
                        </a:rPr>
                        <a:t>Supporting Transfer Student Success: Five Key Practices</a:t>
                      </a:r>
                      <a:r>
                        <a:rPr lang="en-US" sz="1600" b="0" dirty="0">
                          <a:solidFill>
                            <a:schemeClr val="tx1"/>
                          </a:solidFill>
                          <a:latin typeface="Stratum2 Regular" panose="020B0506030000020004" pitchFamily="34" charset="0"/>
                        </a:rPr>
                        <a:t>”</a:t>
                      </a:r>
                    </a:p>
                  </a:txBody>
                  <a:tcPr anchor="ctr">
                    <a:lnR w="38100" cap="flat" cmpd="sng" algn="ctr">
                      <a:solidFill>
                        <a:srgbClr val="D73F09"/>
                      </a:solidFill>
                      <a:prstDash val="dash"/>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Kievit Offc" panose="020B0504030101020102" pitchFamily="34" charset="0"/>
                        </a:rPr>
                        <a:t>October 15, 9:30 -11:00am</a:t>
                      </a:r>
                      <a:endParaRPr lang="en-US" sz="1600" b="0" u="sng" dirty="0">
                        <a:solidFill>
                          <a:srgbClr val="D73F09"/>
                        </a:solidFill>
                        <a:latin typeface="Kievit Offc" panose="020B0504030101020102"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a:solidFill>
                            <a:srgbClr val="D73F09"/>
                          </a:solidFill>
                          <a:latin typeface="Kievit Offc" panose="020B0504030101020102" pitchFamily="34" charset="0"/>
                        </a:rPr>
                        <a:t>beav.es/</a:t>
                      </a:r>
                      <a:r>
                        <a:rPr lang="en-US" sz="1600" b="1" u="sng" dirty="0">
                          <a:solidFill>
                            <a:srgbClr val="D73F09"/>
                          </a:solidFill>
                          <a:latin typeface="Kievit Offc" panose="020B0504030101020102" pitchFamily="34" charset="0"/>
                        </a:rPr>
                        <a:t>Ux2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D73F09"/>
                        </a:solidFill>
                        <a:effectLst/>
                        <a:uLnTx/>
                        <a:uFillTx/>
                        <a:latin typeface="Kievit Offc" panose="020B0504030101020102" pitchFamily="34" charset="0"/>
                        <a:ea typeface="+mn-ea"/>
                        <a:cs typeface="+mn-cs"/>
                      </a:endParaRPr>
                    </a:p>
                  </a:txBody>
                  <a:tcPr anchor="ctr">
                    <a:lnL w="38100" cap="flat" cmpd="sng" algn="ctr">
                      <a:solidFill>
                        <a:srgbClr val="D73F09"/>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115205"/>
                  </a:ext>
                </a:extLst>
              </a:tr>
              <a:tr h="827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Stratum2 Regular" panose="020B0506030000020004" pitchFamily="34" charset="0"/>
                        </a:rPr>
                        <a:t>Download NTSW Zoom background </a:t>
                      </a:r>
                      <a:endParaRPr kumimoji="0" lang="en-US" sz="1600" b="0" i="0" u="sng" strike="noStrike" kern="1200" cap="none" spc="0" normalizeH="0" baseline="0" noProof="0" dirty="0">
                        <a:ln>
                          <a:noFill/>
                        </a:ln>
                        <a:solidFill>
                          <a:srgbClr val="D73F09"/>
                        </a:solidFill>
                        <a:effectLst/>
                        <a:uLnTx/>
                        <a:uFillTx/>
                        <a:latin typeface="Kievit Offc" panose="020B0504030101020102" pitchFamily="34" charset="0"/>
                        <a:ea typeface="+mn-ea"/>
                        <a:cs typeface="+mn-cs"/>
                      </a:endParaRPr>
                    </a:p>
                  </a:txBody>
                  <a:tcPr anchor="ctr">
                    <a:lnR w="38100" cap="flat" cmpd="sng" algn="ctr">
                      <a:solidFill>
                        <a:srgbClr val="D73F09"/>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sng" dirty="0">
                          <a:solidFill>
                            <a:srgbClr val="D73F09"/>
                          </a:solidFill>
                          <a:latin typeface="Kievit Offc" panose="020B0504030101020102" pitchFamily="34" charset="0"/>
                          <a:hlinkClick r:id="rId4">
                            <a:extLst>
                              <a:ext uri="{A12FA001-AC4F-418D-AE19-62706E023703}">
                                <ahyp:hlinkClr xmlns:ahyp="http://schemas.microsoft.com/office/drawing/2018/hyperlinkcolor" val="tx"/>
                              </a:ext>
                            </a:extLst>
                          </a:hlinkClick>
                        </a:rPr>
                        <a:t>b</a:t>
                      </a:r>
                      <a:r>
                        <a:rPr lang="en-US" sz="1600" b="0" i="0" u="sng" dirty="0">
                          <a:solidFill>
                            <a:srgbClr val="D73F09"/>
                          </a:solidFill>
                          <a:effectLst/>
                          <a:latin typeface="Kievit Offc" panose="020B0504030101020102" pitchFamily="34" charset="0"/>
                          <a:hlinkClick r:id="rId4">
                            <a:extLst>
                              <a:ext uri="{A12FA001-AC4F-418D-AE19-62706E023703}">
                                <ahyp:hlinkClr xmlns:ahyp="http://schemas.microsoft.com/office/drawing/2018/hyperlinkcolor" val="tx"/>
                              </a:ext>
                            </a:extLst>
                          </a:hlinkClick>
                        </a:rPr>
                        <a:t>eav.es/</a:t>
                      </a:r>
                      <a:r>
                        <a:rPr lang="en-US" sz="1600" b="1" i="0" u="sng" dirty="0">
                          <a:solidFill>
                            <a:srgbClr val="D73F09"/>
                          </a:solidFill>
                          <a:effectLst/>
                          <a:latin typeface="Kievit Offc" panose="020B0504030101020102" pitchFamily="34" charset="0"/>
                          <a:hlinkClick r:id="rId4">
                            <a:extLst>
                              <a:ext uri="{A12FA001-AC4F-418D-AE19-62706E023703}">
                                <ahyp:hlinkClr xmlns:ahyp="http://schemas.microsoft.com/office/drawing/2018/hyperlinkcolor" val="tx"/>
                              </a:ext>
                            </a:extLst>
                          </a:hlinkClick>
                        </a:rPr>
                        <a:t>o7m</a:t>
                      </a:r>
                      <a:endParaRPr lang="en-US" sz="1600" b="1" u="sng" dirty="0">
                        <a:solidFill>
                          <a:srgbClr val="D73F09"/>
                        </a:solidFill>
                        <a:latin typeface="Kievit Offc" panose="020B0504030101020102" pitchFamily="34" charset="0"/>
                      </a:endParaRPr>
                    </a:p>
                  </a:txBody>
                  <a:tcPr anchor="ctr">
                    <a:lnL w="38100" cap="flat" cmpd="sng" algn="ctr">
                      <a:solidFill>
                        <a:srgbClr val="D73F09"/>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0392114"/>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Stratum2 Regular" panose="020B0506030000020004" pitchFamily="34" charset="0"/>
                        </a:rPr>
                        <a:t>Interested in getting involved? </a:t>
                      </a:r>
                      <a:endParaRPr kumimoji="0" lang="en-US" sz="1600" b="0" i="0" u="sng" strike="noStrike" kern="1200" cap="none" spc="0" normalizeH="0" baseline="0" noProof="0" dirty="0">
                        <a:ln>
                          <a:noFill/>
                        </a:ln>
                        <a:solidFill>
                          <a:srgbClr val="D73F09"/>
                        </a:solidFill>
                        <a:effectLst/>
                        <a:uLnTx/>
                        <a:uFillTx/>
                        <a:latin typeface="Kievit Offc" panose="020B0504030101020102" pitchFamily="34" charset="0"/>
                        <a:ea typeface="+mn-ea"/>
                        <a:cs typeface="+mn-cs"/>
                      </a:endParaRPr>
                    </a:p>
                  </a:txBody>
                  <a:tcPr anchor="ctr">
                    <a:lnR w="38100" cap="flat" cmpd="sng" algn="ctr">
                      <a:solidFill>
                        <a:srgbClr val="D73F09"/>
                      </a:solidFill>
                      <a:prstDash val="dash"/>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1600" dirty="0">
                          <a:latin typeface="Kievit Offc" panose="020B0504030101020102" pitchFamily="34" charset="0"/>
                        </a:rPr>
                        <a:t>Contact event coordinator or Erin Bird </a:t>
                      </a:r>
                    </a:p>
                    <a:p>
                      <a:pPr algn="ctr"/>
                      <a:r>
                        <a:rPr lang="en-US" sz="1600" u="sng" dirty="0">
                          <a:solidFill>
                            <a:srgbClr val="D73F09"/>
                          </a:solidFill>
                          <a:latin typeface="Kievit Offc" panose="020B0504030101020102" pitchFamily="34" charset="0"/>
                        </a:rPr>
                        <a:t>beav.es/</a:t>
                      </a:r>
                      <a:r>
                        <a:rPr lang="en-US" sz="1600" b="1" u="sng" dirty="0">
                          <a:solidFill>
                            <a:srgbClr val="D73F09"/>
                          </a:solidFill>
                          <a:latin typeface="Kievit Offc" panose="020B0504030101020102" pitchFamily="34" charset="0"/>
                        </a:rPr>
                        <a:t>NTSW</a:t>
                      </a:r>
                      <a:r>
                        <a:rPr lang="en-US" sz="1600" u="sng" dirty="0">
                          <a:solidFill>
                            <a:srgbClr val="D73F09"/>
                          </a:solidFill>
                          <a:latin typeface="Kievit Offc" panose="020B0504030101020102" pitchFamily="34" charset="0"/>
                        </a:rPr>
                        <a:t> </a:t>
                      </a:r>
                      <a:r>
                        <a:rPr lang="en-US" sz="1600" dirty="0">
                          <a:latin typeface="Kievit Offc" panose="020B0504030101020102" pitchFamily="34" charset="0"/>
                        </a:rPr>
                        <a:t>or  </a:t>
                      </a:r>
                      <a:r>
                        <a:rPr lang="en-US" sz="1600" u="sng" dirty="0">
                          <a:solidFill>
                            <a:srgbClr val="D73F09"/>
                          </a:solidFill>
                          <a:latin typeface="Kievit Offc" panose="020B0504030101020102" pitchFamily="34" charset="0"/>
                        </a:rPr>
                        <a:t>erin.bird@oregonstate.edu</a:t>
                      </a:r>
                    </a:p>
                  </a:txBody>
                  <a:tcPr anchor="ctr">
                    <a:lnL w="38100" cap="flat" cmpd="sng" algn="ctr">
                      <a:solidFill>
                        <a:srgbClr val="D73F09"/>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70723294"/>
                  </a:ext>
                </a:extLst>
              </a:tr>
            </a:tbl>
          </a:graphicData>
        </a:graphic>
      </p:graphicFrame>
      <p:sp>
        <p:nvSpPr>
          <p:cNvPr id="2" name="Rectangle: Rounded Corners 1">
            <a:extLst>
              <a:ext uri="{FF2B5EF4-FFF2-40B4-BE49-F238E27FC236}">
                <a16:creationId xmlns:a16="http://schemas.microsoft.com/office/drawing/2014/main" id="{281067EA-A500-417C-9DCF-327E71254B72}"/>
              </a:ext>
            </a:extLst>
          </p:cNvPr>
          <p:cNvSpPr/>
          <p:nvPr/>
        </p:nvSpPr>
        <p:spPr>
          <a:xfrm>
            <a:off x="570005" y="2879748"/>
            <a:ext cx="10262446" cy="2681082"/>
          </a:xfrm>
          <a:prstGeom prst="roundRect">
            <a:avLst/>
          </a:prstGeom>
          <a:noFill/>
          <a:ln w="571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t"/>
          <a:lstStyle/>
          <a:p>
            <a:pPr algn="ctr"/>
            <a:endParaRPr lang="en-US" dirty="0"/>
          </a:p>
        </p:txBody>
      </p:sp>
      <p:cxnSp>
        <p:nvCxnSpPr>
          <p:cNvPr id="14" name="Straight Connector 13">
            <a:extLst>
              <a:ext uri="{FF2B5EF4-FFF2-40B4-BE49-F238E27FC236}">
                <a16:creationId xmlns:a16="http://schemas.microsoft.com/office/drawing/2014/main" id="{967ED3E8-E86D-4C0B-9F98-929A9BDEDA1F}"/>
              </a:ext>
            </a:extLst>
          </p:cNvPr>
          <p:cNvCxnSpPr>
            <a:cxnSpLocks/>
          </p:cNvCxnSpPr>
          <p:nvPr/>
        </p:nvCxnSpPr>
        <p:spPr>
          <a:xfrm>
            <a:off x="570005" y="1934611"/>
            <a:ext cx="209699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878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3D6500-F4A2-4BEB-AB78-609FD6581A3C}"/>
              </a:ext>
            </a:extLst>
          </p:cNvPr>
          <p:cNvSpPr txBox="1">
            <a:spLocks/>
          </p:cNvSpPr>
          <p:nvPr/>
        </p:nvSpPr>
        <p:spPr>
          <a:xfrm>
            <a:off x="5292190" y="2133472"/>
            <a:ext cx="7111551" cy="875416"/>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8000" kern="1200" cap="all" baseline="0">
                <a:solidFill>
                  <a:srgbClr val="DC4405"/>
                </a:solidFill>
                <a:latin typeface="Stratum2 Bold" charset="0"/>
                <a:ea typeface="+mj-ea"/>
                <a:cs typeface="+mj-cs"/>
              </a:defRPr>
            </a:lvl1pPr>
          </a:lstStyle>
          <a:p>
            <a:r>
              <a:rPr lang="en-US" sz="4400" cap="none" dirty="0"/>
              <a:t>Oct. 26</a:t>
            </a:r>
            <a:br>
              <a:rPr lang="en-US" sz="4400" cap="none" dirty="0"/>
            </a:br>
            <a:r>
              <a:rPr lang="en-US" sz="4400" cap="none" dirty="0"/>
              <a:t>10 a.m.</a:t>
            </a:r>
            <a:br>
              <a:rPr lang="en-US" sz="4400" cap="none" dirty="0"/>
            </a:br>
            <a:endParaRPr lang="en-US" sz="4400" cap="none" dirty="0"/>
          </a:p>
          <a:p>
            <a:r>
              <a:rPr lang="en-US" sz="4400" cap="none" dirty="0"/>
              <a:t>Register at:</a:t>
            </a:r>
            <a:br>
              <a:rPr lang="en-US" sz="4400" cap="none" dirty="0"/>
            </a:br>
            <a:r>
              <a:rPr lang="en-US" sz="3200" cap="none" dirty="0"/>
              <a:t>https://tinyurl.com/OSUCarbonNeutral</a:t>
            </a:r>
          </a:p>
          <a:p>
            <a:endParaRPr lang="en-US" sz="5400" dirty="0"/>
          </a:p>
        </p:txBody>
      </p:sp>
      <p:pic>
        <p:nvPicPr>
          <p:cNvPr id="10" name="Picture 9">
            <a:extLst>
              <a:ext uri="{FF2B5EF4-FFF2-40B4-BE49-F238E27FC236}">
                <a16:creationId xmlns:a16="http://schemas.microsoft.com/office/drawing/2014/main" id="{A8CD1B2A-65F0-4A54-AEDE-CBAB4796A31F}"/>
              </a:ext>
            </a:extLst>
          </p:cNvPr>
          <p:cNvPicPr>
            <a:picLocks noChangeAspect="1"/>
          </p:cNvPicPr>
          <p:nvPr/>
        </p:nvPicPr>
        <p:blipFill>
          <a:blip r:embed="rId3"/>
          <a:stretch>
            <a:fillRect/>
          </a:stretch>
        </p:blipFill>
        <p:spPr>
          <a:xfrm>
            <a:off x="295092" y="158345"/>
            <a:ext cx="11615405" cy="6533665"/>
          </a:xfrm>
          <a:prstGeom prst="rect">
            <a:avLst/>
          </a:prstGeom>
        </p:spPr>
      </p:pic>
    </p:spTree>
    <p:extLst>
      <p:ext uri="{BB962C8B-B14F-4D97-AF65-F5344CB8AC3E}">
        <p14:creationId xmlns:p14="http://schemas.microsoft.com/office/powerpoint/2010/main" val="127905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29DD-5569-4F23-A3CB-DBC425281A99}"/>
              </a:ext>
            </a:extLst>
          </p:cNvPr>
          <p:cNvSpPr>
            <a:spLocks noGrp="1"/>
          </p:cNvSpPr>
          <p:nvPr>
            <p:ph type="title"/>
          </p:nvPr>
        </p:nvSpPr>
        <p:spPr>
          <a:xfrm>
            <a:off x="913205" y="553157"/>
            <a:ext cx="3808268" cy="5504688"/>
          </a:xfrm>
        </p:spPr>
        <p:txBody>
          <a:bodyPr vert="horz" lIns="91440" tIns="45720" rIns="91440" bIns="45720" rtlCol="0" anchor="ctr">
            <a:normAutofit/>
          </a:bodyPr>
          <a:lstStyle/>
          <a:p>
            <a:r>
              <a:rPr lang="en-US" sz="5100" kern="1200" dirty="0">
                <a:solidFill>
                  <a:schemeClr val="tx1"/>
                </a:solidFill>
                <a:latin typeface="+mj-lt"/>
                <a:ea typeface="+mj-ea"/>
                <a:cs typeface="+mj-cs"/>
              </a:rPr>
              <a:t>Today’s agenda</a:t>
            </a:r>
            <a:br>
              <a:rPr lang="en-US" sz="5100" kern="1200" dirty="0">
                <a:solidFill>
                  <a:schemeClr val="tx1"/>
                </a:solidFill>
                <a:latin typeface="+mj-lt"/>
                <a:ea typeface="+mj-ea"/>
                <a:cs typeface="+mj-cs"/>
              </a:rPr>
            </a:br>
            <a:r>
              <a:rPr lang="en-US" sz="2200" kern="1200" dirty="0">
                <a:solidFill>
                  <a:schemeClr val="tx1"/>
                </a:solidFill>
                <a:latin typeface="+mj-lt"/>
                <a:ea typeface="+mj-ea"/>
                <a:cs typeface="+mj-cs"/>
              </a:rPr>
              <a:t>(on Canvas)</a:t>
            </a:r>
          </a:p>
        </p:txBody>
      </p:sp>
      <p:pic>
        <p:nvPicPr>
          <p:cNvPr id="5" name="Picture Placeholder 4">
            <a:extLst>
              <a:ext uri="{FF2B5EF4-FFF2-40B4-BE49-F238E27FC236}">
                <a16:creationId xmlns:a16="http://schemas.microsoft.com/office/drawing/2014/main" id="{57375F4F-F100-448D-96FF-E6ED76DB667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aphicFrame>
        <p:nvGraphicFramePr>
          <p:cNvPr id="7" name="Content Placeholder 3">
            <a:extLst>
              <a:ext uri="{FF2B5EF4-FFF2-40B4-BE49-F238E27FC236}">
                <a16:creationId xmlns:a16="http://schemas.microsoft.com/office/drawing/2014/main" id="{FC04901F-6512-402C-B3DD-93235EB31CE9}"/>
              </a:ext>
            </a:extLst>
          </p:cNvPr>
          <p:cNvGraphicFramePr>
            <a:graphicFrameLocks noGrp="1"/>
          </p:cNvGraphicFramePr>
          <p:nvPr>
            <p:ph idx="1"/>
            <p:extLst>
              <p:ext uri="{D42A27DB-BD31-4B8C-83A1-F6EECF244321}">
                <p14:modId xmlns:p14="http://schemas.microsoft.com/office/powerpoint/2010/main" val="2054028781"/>
              </p:ext>
            </p:extLst>
          </p:nvPr>
        </p:nvGraphicFramePr>
        <p:xfrm>
          <a:off x="4279692" y="133957"/>
          <a:ext cx="7742420" cy="662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48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6134352D-C9B2-406D-AC90-AD4925CA06F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02445" y="1287839"/>
            <a:ext cx="508981" cy="569861"/>
          </a:xfrm>
          <a:prstGeom prst="rect">
            <a:avLst/>
          </a:prstGeom>
        </p:spPr>
      </p:pic>
      <p:sp>
        <p:nvSpPr>
          <p:cNvPr id="4" name="Title 3"/>
          <p:cNvSpPr>
            <a:spLocks noGrp="1"/>
          </p:cNvSpPr>
          <p:nvPr>
            <p:ph type="title"/>
          </p:nvPr>
        </p:nvSpPr>
        <p:spPr>
          <a:xfrm>
            <a:off x="1818168" y="1300438"/>
            <a:ext cx="5114782" cy="1046987"/>
          </a:xfrm>
        </p:spPr>
        <p:txBody>
          <a:bodyPr vert="horz" lIns="91440" tIns="45720" rIns="91440" bIns="45720" rtlCol="0" anchor="t">
            <a:normAutofit fontScale="90000"/>
          </a:bodyPr>
          <a:lstStyle/>
          <a:p>
            <a:r>
              <a:rPr lang="en-US" sz="4400" kern="1200" dirty="0">
                <a:solidFill>
                  <a:schemeClr val="tx1"/>
                </a:solidFill>
                <a:latin typeface="+mj-lt"/>
                <a:ea typeface="+mj-ea"/>
                <a:cs typeface="+mj-cs"/>
              </a:rPr>
              <a:t>Chat and Voting</a:t>
            </a:r>
          </a:p>
        </p:txBody>
      </p:sp>
      <p:sp>
        <p:nvSpPr>
          <p:cNvPr id="3" name="Content Placeholder 2"/>
          <p:cNvSpPr>
            <a:spLocks noGrp="1"/>
          </p:cNvSpPr>
          <p:nvPr>
            <p:ph idx="1"/>
          </p:nvPr>
        </p:nvSpPr>
        <p:spPr>
          <a:xfrm>
            <a:off x="1049441" y="2264432"/>
            <a:ext cx="5846163" cy="4593567"/>
          </a:xfrm>
        </p:spPr>
        <p:txBody>
          <a:bodyPr vert="horz" lIns="91440" tIns="45720" rIns="91440" bIns="45720" rtlCol="0">
            <a:noAutofit/>
          </a:bodyPr>
          <a:lstStyle/>
          <a:p>
            <a:pPr>
              <a:buFont typeface="Arial" panose="020B0604020202020204" pitchFamily="34" charset="0"/>
              <a:buChar char="•"/>
            </a:pPr>
            <a:r>
              <a:rPr lang="en-US" sz="2600" dirty="0">
                <a:solidFill>
                  <a:schemeClr val="tx1">
                    <a:alpha val="60000"/>
                  </a:schemeClr>
                </a:solidFill>
                <a:ea typeface="+mn-ea"/>
                <a:cs typeface="+mn-cs"/>
              </a:rPr>
              <a:t>Remote participants can use the Chat for questions if they are unable to use a microphone. Please remember that public comments to the Chat are part of the Senate meeting records (personal chats are not recorded). </a:t>
            </a:r>
          </a:p>
          <a:p>
            <a:pPr>
              <a:buFont typeface="Arial" panose="020B0604020202020204" pitchFamily="34" charset="0"/>
              <a:buChar char="•"/>
            </a:pPr>
            <a:r>
              <a:rPr lang="en-US" sz="2600" dirty="0">
                <a:solidFill>
                  <a:schemeClr val="tx1">
                    <a:alpha val="60000"/>
                  </a:schemeClr>
                </a:solidFill>
                <a:ea typeface="+mn-ea"/>
                <a:cs typeface="+mn-cs"/>
              </a:rPr>
              <a:t>Voting will be through the Canvas page, which is a “course” only accessible to Senators and their proxies</a:t>
            </a:r>
          </a:p>
          <a:p>
            <a:pPr>
              <a:buFont typeface="Arial" panose="020B0604020202020204" pitchFamily="34" charset="0"/>
              <a:buChar char="•"/>
            </a:pPr>
            <a:endParaRPr lang="en-US" sz="2600" dirty="0">
              <a:solidFill>
                <a:schemeClr val="tx1">
                  <a:alpha val="60000"/>
                </a:schemeClr>
              </a:solidFill>
              <a:ea typeface="+mn-ea"/>
              <a:cs typeface="+mn-cs"/>
            </a:endParaRPr>
          </a:p>
          <a:p>
            <a:pPr>
              <a:buFont typeface="Arial" panose="020B0604020202020204" pitchFamily="34" charset="0"/>
              <a:buChar char="•"/>
            </a:pPr>
            <a:endParaRPr lang="en-US" sz="2600" dirty="0">
              <a:solidFill>
                <a:schemeClr val="tx1">
                  <a:alpha val="60000"/>
                </a:schemeClr>
              </a:solidFill>
              <a:ea typeface="+mn-ea"/>
              <a:cs typeface="+mn-cs"/>
            </a:endParaRPr>
          </a:p>
          <a:p>
            <a:pPr>
              <a:buFont typeface="Arial" panose="020B0604020202020204" pitchFamily="34" charset="0"/>
              <a:buChar char="•"/>
            </a:pPr>
            <a:endParaRPr lang="en-US" sz="2600" dirty="0">
              <a:solidFill>
                <a:schemeClr val="tx1">
                  <a:alpha val="60000"/>
                </a:schemeClr>
              </a:solidFill>
              <a:ea typeface="+mn-ea"/>
              <a:cs typeface="+mn-cs"/>
            </a:endParaRPr>
          </a:p>
        </p:txBody>
      </p:sp>
    </p:spTree>
    <p:extLst>
      <p:ext uri="{BB962C8B-B14F-4D97-AF65-F5344CB8AC3E}">
        <p14:creationId xmlns:p14="http://schemas.microsoft.com/office/powerpoint/2010/main" val="88001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4">
            <a:extLst>
              <a:ext uri="{FF2B5EF4-FFF2-40B4-BE49-F238E27FC236}">
                <a16:creationId xmlns:a16="http://schemas.microsoft.com/office/drawing/2014/main" id="{A0158C0F-7F4F-4012-B308-6A2BD637D5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pSp>
        <p:nvGrpSpPr>
          <p:cNvPr id="6" name="Group 5">
            <a:extLst>
              <a:ext uri="{FF2B5EF4-FFF2-40B4-BE49-F238E27FC236}">
                <a16:creationId xmlns:a16="http://schemas.microsoft.com/office/drawing/2014/main" id="{8FEFB0C8-B207-4F38-84F9-F5F3321609FD}"/>
              </a:ext>
            </a:extLst>
          </p:cNvPr>
          <p:cNvGrpSpPr/>
          <p:nvPr/>
        </p:nvGrpSpPr>
        <p:grpSpPr>
          <a:xfrm>
            <a:off x="2224790" y="2881672"/>
            <a:ext cx="7742420" cy="1094655"/>
            <a:chOff x="0" y="21633"/>
            <a:chExt cx="7742420" cy="1094655"/>
          </a:xfrm>
        </p:grpSpPr>
        <p:sp>
          <p:nvSpPr>
            <p:cNvPr id="7" name="Rectangle: Rounded Corners 6">
              <a:extLst>
                <a:ext uri="{FF2B5EF4-FFF2-40B4-BE49-F238E27FC236}">
                  <a16:creationId xmlns:a16="http://schemas.microsoft.com/office/drawing/2014/main" id="{1A6219CE-6D6C-45B5-88F5-73624AE7D0C5}"/>
                </a:ext>
              </a:extLst>
            </p:cNvPr>
            <p:cNvSpPr/>
            <p:nvPr/>
          </p:nvSpPr>
          <p:spPr>
            <a:xfrm>
              <a:off x="0" y="21633"/>
              <a:ext cx="7742420" cy="1094655"/>
            </a:xfrm>
            <a:prstGeom prst="roundRect">
              <a:avLst/>
            </a:prstGeom>
            <a:solidFill>
              <a:srgbClr val="F09634"/>
            </a:solidFill>
          </p:spPr>
          <p:style>
            <a:lnRef idx="2">
              <a:schemeClr val="lt1">
                <a:hueOff val="0"/>
                <a:satOff val="0"/>
                <a:lumOff val="0"/>
                <a:alphaOff val="0"/>
              </a:schemeClr>
            </a:lnRef>
            <a:fillRef idx="1">
              <a:scrgbClr r="0" g="0" b="0"/>
            </a:fillRef>
            <a:effectRef idx="0">
              <a:schemeClr val="accent2">
                <a:hueOff val="-291073"/>
                <a:satOff val="-16786"/>
                <a:lumOff val="1726"/>
                <a:alphaOff val="0"/>
              </a:schemeClr>
            </a:effectRef>
            <a:fontRef idx="minor">
              <a:schemeClr val="lt1"/>
            </a:fontRef>
          </p:style>
        </p:sp>
        <p:sp>
          <p:nvSpPr>
            <p:cNvPr id="8" name="Rectangle: Rounded Corners 4">
              <a:extLst>
                <a:ext uri="{FF2B5EF4-FFF2-40B4-BE49-F238E27FC236}">
                  <a16:creationId xmlns:a16="http://schemas.microsoft.com/office/drawing/2014/main" id="{9F72800D-1DD1-42EE-B58C-54506A61E80D}"/>
                </a:ext>
              </a:extLst>
            </p:cNvPr>
            <p:cNvSpPr txBox="1"/>
            <p:nvPr/>
          </p:nvSpPr>
          <p:spPr>
            <a:xfrm>
              <a:off x="53437" y="75070"/>
              <a:ext cx="7635546" cy="9877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SzPts val="1000"/>
                <a:buFont typeface="+mj-lt"/>
                <a:buNone/>
              </a:pPr>
              <a:r>
                <a:rPr lang="en-US" sz="2800" u="none" kern="1200" dirty="0"/>
                <a:t>Remembering Mike O’Malley</a:t>
              </a:r>
            </a:p>
          </p:txBody>
        </p:sp>
      </p:grpSp>
    </p:spTree>
    <p:extLst>
      <p:ext uri="{BB962C8B-B14F-4D97-AF65-F5344CB8AC3E}">
        <p14:creationId xmlns:p14="http://schemas.microsoft.com/office/powerpoint/2010/main" val="275568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pSp>
        <p:nvGrpSpPr>
          <p:cNvPr id="6" name="Group 5">
            <a:extLst>
              <a:ext uri="{FF2B5EF4-FFF2-40B4-BE49-F238E27FC236}">
                <a16:creationId xmlns:a16="http://schemas.microsoft.com/office/drawing/2014/main" id="{8B151E35-D321-43F3-867F-D1CE8C53AA7B}"/>
              </a:ext>
            </a:extLst>
          </p:cNvPr>
          <p:cNvGrpSpPr/>
          <p:nvPr/>
        </p:nvGrpSpPr>
        <p:grpSpPr>
          <a:xfrm>
            <a:off x="2224790" y="2883122"/>
            <a:ext cx="7742420" cy="1091756"/>
            <a:chOff x="0" y="1098636"/>
            <a:chExt cx="7742420" cy="1091756"/>
          </a:xfrm>
        </p:grpSpPr>
        <p:sp>
          <p:nvSpPr>
            <p:cNvPr id="7" name="Rectangle: Rounded Corners 6">
              <a:extLst>
                <a:ext uri="{FF2B5EF4-FFF2-40B4-BE49-F238E27FC236}">
                  <a16:creationId xmlns:a16="http://schemas.microsoft.com/office/drawing/2014/main" id="{C31804AA-9D57-4351-BA02-331850C77677}"/>
                </a:ext>
              </a:extLst>
            </p:cNvPr>
            <p:cNvSpPr/>
            <p:nvPr/>
          </p:nvSpPr>
          <p:spPr>
            <a:xfrm>
              <a:off x="0" y="1098636"/>
              <a:ext cx="7742420" cy="109175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2B802600-42D4-485C-ABAC-03D073A54F9D}"/>
                </a:ext>
              </a:extLst>
            </p:cNvPr>
            <p:cNvSpPr txBox="1"/>
            <p:nvPr/>
          </p:nvSpPr>
          <p:spPr>
            <a:xfrm>
              <a:off x="53295" y="1151931"/>
              <a:ext cx="7635830" cy="985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800" u="none" kern="1200" dirty="0"/>
                <a:t>Action Items – Faculty Senate Committees</a:t>
              </a:r>
            </a:p>
          </p:txBody>
        </p:sp>
      </p:grpSp>
    </p:spTree>
    <p:extLst>
      <p:ext uri="{BB962C8B-B14F-4D97-AF65-F5344CB8AC3E}">
        <p14:creationId xmlns:p14="http://schemas.microsoft.com/office/powerpoint/2010/main" val="10084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2352979" y="658626"/>
            <a:ext cx="8450920" cy="3348426"/>
          </a:xfrm>
          <a:noFill/>
        </p:spPr>
        <p:txBody>
          <a:bodyPr vert="horz" lIns="91440" tIns="45720" rIns="91440" bIns="45720" rtlCol="0" anchor="ctr">
            <a:normAutofit/>
          </a:bodyPr>
          <a:lstStyle/>
          <a:p>
            <a:pPr lvl="1"/>
            <a:r>
              <a:rPr lang="en-US" sz="1800" u="sng" dirty="0"/>
              <a:t>Proposed Abolishment of the Computing Resources Committee</a:t>
            </a:r>
            <a:br>
              <a:rPr lang="en-US" sz="2800" dirty="0"/>
            </a:br>
            <a:r>
              <a:rPr lang="en-US" sz="1800" dirty="0"/>
              <a:t>The Executive Committee is proposing to abolish the Computing Resources Committee since OSU now has a much more robust and responsive University Information and Technology group than in prior years. Initially, a large component of this committee was to allocate the Technology Resource Fees (TRF), but that task was taken over by a dedicated TRF Committee in 1998. Recent committee feedback has been that they do not have enough to do.</a:t>
            </a:r>
            <a:endParaRPr lang="en-US" dirty="0">
              <a:effectLst/>
            </a:endParaRP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4" name="Rectangle 3">
            <a:extLst>
              <a:ext uri="{FF2B5EF4-FFF2-40B4-BE49-F238E27FC236}">
                <a16:creationId xmlns:a16="http://schemas.microsoft.com/office/drawing/2014/main" id="{28EAD14A-3931-4F2B-AED9-5D9DCF7E217B}"/>
              </a:ext>
            </a:extLst>
          </p:cNvPr>
          <p:cNvSpPr/>
          <p:nvPr/>
        </p:nvSpPr>
        <p:spPr>
          <a:xfrm>
            <a:off x="2352979" y="4921705"/>
            <a:ext cx="5854295" cy="369332"/>
          </a:xfrm>
          <a:prstGeom prst="rect">
            <a:avLst/>
          </a:prstGeom>
        </p:spPr>
        <p:txBody>
          <a:bodyPr wrap="none">
            <a:spAutoFit/>
          </a:bodyPr>
          <a:lstStyle/>
          <a:p>
            <a:r>
              <a:rPr lang="en-US" dirty="0">
                <a:solidFill>
                  <a:srgbClr val="2D3B45"/>
                </a:solidFill>
                <a:latin typeface="Lato Extended"/>
              </a:rPr>
              <a:t>Motion to abolish the Computing Resources Committee</a:t>
            </a:r>
            <a:endParaRPr lang="en-US" dirty="0"/>
          </a:p>
        </p:txBody>
      </p:sp>
    </p:spTree>
    <p:extLst>
      <p:ext uri="{BB962C8B-B14F-4D97-AF65-F5344CB8AC3E}">
        <p14:creationId xmlns:p14="http://schemas.microsoft.com/office/powerpoint/2010/main" val="31602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2352979" y="658626"/>
            <a:ext cx="8450920" cy="3348426"/>
          </a:xfrm>
          <a:noFill/>
        </p:spPr>
        <p:txBody>
          <a:bodyPr vert="horz" lIns="91440" tIns="45720" rIns="91440" bIns="45720" rtlCol="0" anchor="ctr">
            <a:normAutofit/>
          </a:bodyPr>
          <a:lstStyle/>
          <a:p>
            <a:pPr lvl="1"/>
            <a:r>
              <a:rPr lang="en-US" sz="1800" u="sng" dirty="0"/>
              <a:t>Proposed Consolidation of Faculty Senate Committees</a:t>
            </a:r>
            <a:br>
              <a:rPr lang="en-US" sz="1800" dirty="0"/>
            </a:br>
            <a:r>
              <a:rPr lang="en-US" sz="1800" dirty="0"/>
              <a:t>The Executive Committee is proposing to combine the Faculty Economic Welfare and Retirement Committee and Faculty Status Committee to create the </a:t>
            </a:r>
            <a:r>
              <a:rPr lang="en-US" sz="1800" b="1" dirty="0"/>
              <a:t>Faculty Welfare Committee. </a:t>
            </a:r>
            <a:br>
              <a:rPr lang="en-US" sz="1800" dirty="0"/>
            </a:br>
            <a:br>
              <a:rPr lang="en-US" sz="1800" dirty="0"/>
            </a:br>
            <a:r>
              <a:rPr lang="en-US" sz="1800" dirty="0"/>
              <a:t> </a:t>
            </a:r>
            <a:r>
              <a:rPr lang="en-US" sz="1800" u="sng" dirty="0"/>
              <a:t>P</a:t>
            </a:r>
            <a:r>
              <a:rPr lang="en-US" sz="1800" u="sng" dirty="0">
                <a:hlinkClick r:id="rId2"/>
              </a:rPr>
              <a:t>roposed Standing Rules</a:t>
            </a:r>
            <a:endParaRPr lang="en-US" dirty="0">
              <a:effectLst/>
            </a:endParaRP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Rectangle 3">
            <a:extLst>
              <a:ext uri="{FF2B5EF4-FFF2-40B4-BE49-F238E27FC236}">
                <a16:creationId xmlns:a16="http://schemas.microsoft.com/office/drawing/2014/main" id="{28EAD14A-3931-4F2B-AED9-5D9DCF7E217B}"/>
              </a:ext>
            </a:extLst>
          </p:cNvPr>
          <p:cNvSpPr/>
          <p:nvPr/>
        </p:nvSpPr>
        <p:spPr>
          <a:xfrm>
            <a:off x="2352979" y="4677088"/>
            <a:ext cx="8002455" cy="646331"/>
          </a:xfrm>
          <a:prstGeom prst="rect">
            <a:avLst/>
          </a:prstGeom>
        </p:spPr>
        <p:txBody>
          <a:bodyPr wrap="square">
            <a:spAutoFit/>
          </a:bodyPr>
          <a:lstStyle/>
          <a:p>
            <a:r>
              <a:rPr lang="en-US"/>
              <a:t>Motion to combine the Faculty Economic Welfare and Retirement Committee and Faculty Status Committee to create the Faculty Welfare Committee</a:t>
            </a:r>
            <a:endParaRPr lang="en-US" dirty="0"/>
          </a:p>
        </p:txBody>
      </p:sp>
    </p:spTree>
    <p:extLst>
      <p:ext uri="{BB962C8B-B14F-4D97-AF65-F5344CB8AC3E}">
        <p14:creationId xmlns:p14="http://schemas.microsoft.com/office/powerpoint/2010/main" val="315115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852DB9-0104-4DAA-A006-7F4C1DE709EE}"/>
              </a:ext>
            </a:extLst>
          </p:cNvPr>
          <p:cNvSpPr>
            <a:spLocks noGrp="1"/>
          </p:cNvSpPr>
          <p:nvPr>
            <p:ph type="title"/>
          </p:nvPr>
        </p:nvSpPr>
        <p:spPr/>
        <p:txBody>
          <a:bodyPr/>
          <a:lstStyle/>
          <a:p>
            <a:r>
              <a:rPr lang="en-US" dirty="0"/>
              <a:t>Land Acknowledgement</a:t>
            </a:r>
          </a:p>
        </p:txBody>
      </p:sp>
      <p:sp>
        <p:nvSpPr>
          <p:cNvPr id="7" name="Picture Placeholder 6">
            <a:extLst>
              <a:ext uri="{FF2B5EF4-FFF2-40B4-BE49-F238E27FC236}">
                <a16:creationId xmlns:a16="http://schemas.microsoft.com/office/drawing/2014/main" id="{8E08D10F-03D3-4790-A2FF-DF9441C83925}"/>
              </a:ext>
            </a:extLst>
          </p:cNvPr>
          <p:cNvSpPr>
            <a:spLocks noGrp="1"/>
          </p:cNvSpPr>
          <p:nvPr>
            <p:ph type="pic" sz="quarter" idx="10"/>
          </p:nvPr>
        </p:nvSpPr>
        <p:spPr/>
      </p:sp>
      <p:sp>
        <p:nvSpPr>
          <p:cNvPr id="6" name="Content Placeholder 5">
            <a:extLst>
              <a:ext uri="{FF2B5EF4-FFF2-40B4-BE49-F238E27FC236}">
                <a16:creationId xmlns:a16="http://schemas.microsoft.com/office/drawing/2014/main" id="{2240F88E-17A3-4229-AA78-8FA1E6356719}"/>
              </a:ext>
            </a:extLst>
          </p:cNvPr>
          <p:cNvSpPr>
            <a:spLocks noGrp="1"/>
          </p:cNvSpPr>
          <p:nvPr>
            <p:ph idx="1"/>
          </p:nvPr>
        </p:nvSpPr>
        <p:spPr/>
        <p:txBody>
          <a:bodyPr>
            <a:normAutofit fontScale="92500"/>
          </a:bodyPr>
          <a:lstStyle/>
          <a:p>
            <a:pPr marL="0" indent="0">
              <a:lnSpc>
                <a:spcPct val="150000"/>
              </a:lnSpc>
              <a:buNone/>
            </a:pPr>
            <a:r>
              <a:rPr lang="en-US" sz="2800" b="1" i="1" dirty="0"/>
              <a:t>Let it be acknowledged that Oregon State University in Corvallis, OR is located within the traditional homelands of the Mary's River or </a:t>
            </a:r>
            <a:r>
              <a:rPr lang="en-US" sz="2800" b="1" i="1" dirty="0" err="1"/>
              <a:t>Ampinefu</a:t>
            </a:r>
            <a:r>
              <a:rPr lang="en-US" sz="2800" b="1" i="1" dirty="0"/>
              <a:t> Band of </a:t>
            </a:r>
            <a:r>
              <a:rPr lang="en-US" sz="2800" b="1" i="1" dirty="0" err="1"/>
              <a:t>Kalapuya</a:t>
            </a:r>
            <a:r>
              <a:rPr lang="en-US" sz="2800" b="1" i="1" dirty="0"/>
              <a:t>. Following the Willamette Valley Treaty of 1855 (</a:t>
            </a:r>
            <a:r>
              <a:rPr lang="en-US" sz="2800" b="1" i="1" dirty="0" err="1"/>
              <a:t>Kalapuya</a:t>
            </a:r>
            <a:r>
              <a:rPr lang="en-US" sz="2800" b="1" i="1" dirty="0"/>
              <a:t> etc. Treaty), </a:t>
            </a:r>
            <a:r>
              <a:rPr lang="en-US" sz="2800" b="1" i="1" dirty="0" err="1"/>
              <a:t>Kalapuya</a:t>
            </a:r>
            <a:r>
              <a:rPr lang="en-US" sz="2800" b="1" i="1" dirty="0"/>
              <a:t> people were forcibly removed to reservations in Western Oregon. Today, living descendants of these people are a part of the Confederated Tribes of Grand Ronde Community of Oregon (</a:t>
            </a:r>
            <a:r>
              <a:rPr lang="en-US" sz="2800" b="1" i="1" u="sng" dirty="0">
                <a:hlinkClick r:id="rId2"/>
              </a:rPr>
              <a:t>https://www.grandronde.org</a:t>
            </a:r>
            <a:r>
              <a:rPr lang="en-US" sz="2800" b="1" i="1" dirty="0"/>
              <a:t>) and the Confederated Tribes of the Siletz Indians (</a:t>
            </a:r>
            <a:r>
              <a:rPr lang="en-US" sz="2800" b="1" i="1" u="sng" dirty="0">
                <a:hlinkClick r:id="rId3"/>
              </a:rPr>
              <a:t>https://ctsi.nsn.us</a:t>
            </a:r>
            <a:r>
              <a:rPr lang="en-US" sz="2800" b="1" i="1" dirty="0"/>
              <a:t>). </a:t>
            </a:r>
            <a:endParaRPr lang="en-US" sz="2800" dirty="0"/>
          </a:p>
        </p:txBody>
      </p:sp>
      <p:pic>
        <p:nvPicPr>
          <p:cNvPr id="8" name="Picture Placeholder 6">
            <a:extLst>
              <a:ext uri="{FF2B5EF4-FFF2-40B4-BE49-F238E27FC236}">
                <a16:creationId xmlns:a16="http://schemas.microsoft.com/office/drawing/2014/main" id="{A892774C-4C5A-4F47-B1AF-587D3ED4BD4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6688" y="649430"/>
            <a:ext cx="504122" cy="504123"/>
          </a:xfrm>
          <a:prstGeom prst="rect">
            <a:avLst/>
          </a:prstGeom>
          <a:ln>
            <a:noFill/>
          </a:ln>
        </p:spPr>
      </p:pic>
      <p:sp>
        <p:nvSpPr>
          <p:cNvPr id="9" name="Rectangle 8">
            <a:extLst>
              <a:ext uri="{FF2B5EF4-FFF2-40B4-BE49-F238E27FC236}">
                <a16:creationId xmlns:a16="http://schemas.microsoft.com/office/drawing/2014/main" id="{E14C36F3-5FCF-462C-950E-020F0BAC51A0}"/>
              </a:ext>
            </a:extLst>
          </p:cNvPr>
          <p:cNvSpPr/>
          <p:nvPr/>
        </p:nvSpPr>
        <p:spPr>
          <a:xfrm>
            <a:off x="8001208" y="6384085"/>
            <a:ext cx="3894528" cy="369332"/>
          </a:xfrm>
          <a:prstGeom prst="rect">
            <a:avLst/>
          </a:prstGeom>
        </p:spPr>
        <p:txBody>
          <a:bodyPr wrap="none">
            <a:spAutoFit/>
          </a:bodyPr>
          <a:lstStyle/>
          <a:p>
            <a:r>
              <a:rPr lang="en-US" dirty="0"/>
              <a:t>https://asosu.oregonstate.edu/land-rec</a:t>
            </a:r>
          </a:p>
        </p:txBody>
      </p:sp>
    </p:spTree>
    <p:extLst>
      <p:ext uri="{BB962C8B-B14F-4D97-AF65-F5344CB8AC3E}">
        <p14:creationId xmlns:p14="http://schemas.microsoft.com/office/powerpoint/2010/main" val="251228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2352979" y="658626"/>
            <a:ext cx="8450920" cy="2201058"/>
          </a:xfrm>
          <a:noFill/>
        </p:spPr>
        <p:txBody>
          <a:bodyPr vert="horz" lIns="91440" tIns="45720" rIns="91440" bIns="45720" rtlCol="0" anchor="ctr">
            <a:normAutofit/>
          </a:bodyPr>
          <a:lstStyle/>
          <a:p>
            <a:pPr lvl="1"/>
            <a:r>
              <a:rPr lang="en-US" sz="1800" u="sng" dirty="0"/>
              <a:t>Faculty Consultative Group Revisions</a:t>
            </a:r>
            <a:br>
              <a:rPr lang="en-US" sz="1800" dirty="0"/>
            </a:br>
            <a:r>
              <a:rPr lang="en-US" sz="1800" dirty="0"/>
              <a:t>If C.1. is approved, the </a:t>
            </a:r>
            <a:r>
              <a:rPr lang="en-US" sz="1800" u="sng" dirty="0">
                <a:hlinkClick r:id="rId2"/>
              </a:rPr>
              <a:t>Faculty Consultative Group</a:t>
            </a:r>
            <a:r>
              <a:rPr lang="en-US" sz="1800" dirty="0"/>
              <a:t> document will also need to be revised by Faculty Senators to indicate the new committee title.  </a:t>
            </a: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Rectangle 3">
            <a:extLst>
              <a:ext uri="{FF2B5EF4-FFF2-40B4-BE49-F238E27FC236}">
                <a16:creationId xmlns:a16="http://schemas.microsoft.com/office/drawing/2014/main" id="{28EAD14A-3931-4F2B-AED9-5D9DCF7E217B}"/>
              </a:ext>
            </a:extLst>
          </p:cNvPr>
          <p:cNvSpPr/>
          <p:nvPr/>
        </p:nvSpPr>
        <p:spPr>
          <a:xfrm>
            <a:off x="1974405" y="4094668"/>
            <a:ext cx="9446858" cy="2308324"/>
          </a:xfrm>
          <a:prstGeom prst="rect">
            <a:avLst/>
          </a:prstGeom>
        </p:spPr>
        <p:txBody>
          <a:bodyPr wrap="square">
            <a:spAutoFit/>
          </a:bodyPr>
          <a:lstStyle/>
          <a:p>
            <a:r>
              <a:rPr lang="en-US" dirty="0"/>
              <a:t>Motion to revise the Faculty Consultative Group document to indicate the new committee title.</a:t>
            </a:r>
          </a:p>
          <a:p>
            <a:r>
              <a:rPr lang="en-US" dirty="0"/>
              <a:t> </a:t>
            </a:r>
          </a:p>
          <a:p>
            <a:r>
              <a:rPr lang="en-US" i="1" dirty="0"/>
              <a:t>Note: Blue text indicates the proposed insertion and strike-through text indicates the proposed deletion:</a:t>
            </a:r>
            <a:endParaRPr lang="en-US" dirty="0"/>
          </a:p>
          <a:p>
            <a:r>
              <a:rPr lang="en-US" i="1" dirty="0"/>
              <a:t>“</a:t>
            </a:r>
            <a:r>
              <a:rPr lang="en-US" dirty="0"/>
              <a:t>The FCG is comprised of the Faculty Senate Executive Committee (EC) along with the chairs of the Curriculum Council, the </a:t>
            </a:r>
            <a:r>
              <a:rPr lang="en-US" strike="sngStrike" dirty="0"/>
              <a:t>Faculty Status Committee</a:t>
            </a:r>
            <a:r>
              <a:rPr lang="en-US" dirty="0"/>
              <a:t> </a:t>
            </a:r>
            <a:r>
              <a:rPr lang="en-US" dirty="0">
                <a:solidFill>
                  <a:srgbClr val="0070C0"/>
                </a:solidFill>
              </a:rPr>
              <a:t>Faculty Welfare Committee</a:t>
            </a:r>
            <a:r>
              <a:rPr lang="en-US" dirty="0"/>
              <a:t> and the Budgets and Fiscal Planning Committee. The Faculty Senate President chairs the FCG and the President-elect serves as vice-chair.”</a:t>
            </a:r>
          </a:p>
        </p:txBody>
      </p:sp>
    </p:spTree>
    <p:extLst>
      <p:ext uri="{BB962C8B-B14F-4D97-AF65-F5344CB8AC3E}">
        <p14:creationId xmlns:p14="http://schemas.microsoft.com/office/powerpoint/2010/main" val="396831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Provost’s Report</a:t>
            </a:r>
            <a:endParaRPr lang="en-US" sz="3600" kern="1200" dirty="0">
              <a:solidFill>
                <a:srgbClr val="080808"/>
              </a:solidFill>
              <a:latin typeface="+mj-lt"/>
              <a:ea typeface="+mj-ea"/>
              <a:cs typeface="+mj-cs"/>
            </a:endParaRP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pSp>
        <p:nvGrpSpPr>
          <p:cNvPr id="4" name="Group 3">
            <a:extLst>
              <a:ext uri="{FF2B5EF4-FFF2-40B4-BE49-F238E27FC236}">
                <a16:creationId xmlns:a16="http://schemas.microsoft.com/office/drawing/2014/main" id="{EA5751C6-5ABC-496A-BCB2-699F7668B413}"/>
              </a:ext>
            </a:extLst>
          </p:cNvPr>
          <p:cNvGrpSpPr/>
          <p:nvPr/>
        </p:nvGrpSpPr>
        <p:grpSpPr>
          <a:xfrm>
            <a:off x="2224790" y="2883122"/>
            <a:ext cx="7742420" cy="1091756"/>
            <a:chOff x="0" y="2212257"/>
            <a:chExt cx="7742420" cy="1091756"/>
          </a:xfrm>
        </p:grpSpPr>
        <p:sp>
          <p:nvSpPr>
            <p:cNvPr id="5" name="Rectangle: Rounded Corners 4">
              <a:extLst>
                <a:ext uri="{FF2B5EF4-FFF2-40B4-BE49-F238E27FC236}">
                  <a16:creationId xmlns:a16="http://schemas.microsoft.com/office/drawing/2014/main" id="{589B4304-584E-4A21-A6E9-A4A57B72AD11}"/>
                </a:ext>
              </a:extLst>
            </p:cNvPr>
            <p:cNvSpPr/>
            <p:nvPr/>
          </p:nvSpPr>
          <p:spPr>
            <a:xfrm>
              <a:off x="0" y="2212257"/>
              <a:ext cx="7742420" cy="1091756"/>
            </a:xfrm>
            <a:prstGeom prst="roundRect">
              <a:avLst/>
            </a:prstGeom>
          </p:spPr>
          <p:style>
            <a:lnRef idx="2">
              <a:schemeClr val="lt1">
                <a:hueOff val="0"/>
                <a:satOff val="0"/>
                <a:lumOff val="0"/>
                <a:alphaOff val="0"/>
              </a:schemeClr>
            </a:lnRef>
            <a:fillRef idx="1">
              <a:schemeClr val="accent2">
                <a:hueOff val="-582145"/>
                <a:satOff val="-33571"/>
                <a:lumOff val="3451"/>
                <a:alphaOff val="0"/>
              </a:schemeClr>
            </a:fillRef>
            <a:effectRef idx="0">
              <a:schemeClr val="accent2">
                <a:hueOff val="-582145"/>
                <a:satOff val="-33571"/>
                <a:lumOff val="3451"/>
                <a:alphaOff val="0"/>
              </a:schemeClr>
            </a:effectRef>
            <a:fontRef idx="minor">
              <a:schemeClr val="lt1"/>
            </a:fontRef>
          </p:style>
        </p:sp>
        <p:sp>
          <p:nvSpPr>
            <p:cNvPr id="6" name="Rectangle: Rounded Corners 4">
              <a:extLst>
                <a:ext uri="{FF2B5EF4-FFF2-40B4-BE49-F238E27FC236}">
                  <a16:creationId xmlns:a16="http://schemas.microsoft.com/office/drawing/2014/main" id="{47130CE1-67E1-4384-8A82-4375568871CB}"/>
                </a:ext>
              </a:extLst>
            </p:cNvPr>
            <p:cNvSpPr txBox="1"/>
            <p:nvPr/>
          </p:nvSpPr>
          <p:spPr>
            <a:xfrm>
              <a:off x="53295" y="2265552"/>
              <a:ext cx="7635830" cy="985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SzPts val="1000"/>
                <a:buFont typeface="+mj-lt"/>
                <a:buNone/>
              </a:pPr>
              <a:r>
                <a:rPr lang="en-US" sz="2800" u="none" kern="1200" dirty="0"/>
                <a:t>Welcome and Updates from Provost Feser</a:t>
              </a:r>
            </a:p>
          </p:txBody>
        </p:sp>
      </p:grpSp>
    </p:spTree>
    <p:extLst>
      <p:ext uri="{BB962C8B-B14F-4D97-AF65-F5344CB8AC3E}">
        <p14:creationId xmlns:p14="http://schemas.microsoft.com/office/powerpoint/2010/main" val="46568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Provost’s Report</a:t>
            </a: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pSp>
        <p:nvGrpSpPr>
          <p:cNvPr id="7" name="Group 6">
            <a:extLst>
              <a:ext uri="{FF2B5EF4-FFF2-40B4-BE49-F238E27FC236}">
                <a16:creationId xmlns:a16="http://schemas.microsoft.com/office/drawing/2014/main" id="{3800F443-50AF-4851-A796-A1310D7625D6}"/>
              </a:ext>
            </a:extLst>
          </p:cNvPr>
          <p:cNvGrpSpPr/>
          <p:nvPr/>
        </p:nvGrpSpPr>
        <p:grpSpPr>
          <a:xfrm>
            <a:off x="2218966" y="1665863"/>
            <a:ext cx="8850550" cy="2620751"/>
            <a:chOff x="0" y="3318104"/>
            <a:chExt cx="7791673" cy="1091756"/>
          </a:xfrm>
        </p:grpSpPr>
        <p:sp>
          <p:nvSpPr>
            <p:cNvPr id="8" name="Rectangle: Rounded Corners 7">
              <a:extLst>
                <a:ext uri="{FF2B5EF4-FFF2-40B4-BE49-F238E27FC236}">
                  <a16:creationId xmlns:a16="http://schemas.microsoft.com/office/drawing/2014/main" id="{A174BCEF-5DD4-48E7-80DB-ECE0345FF69B}"/>
                </a:ext>
              </a:extLst>
            </p:cNvPr>
            <p:cNvSpPr/>
            <p:nvPr/>
          </p:nvSpPr>
          <p:spPr>
            <a:xfrm>
              <a:off x="0" y="3318104"/>
              <a:ext cx="7742420" cy="1091756"/>
            </a:xfrm>
            <a:prstGeom prst="roundRect">
              <a:avLst/>
            </a:prstGeom>
          </p:spPr>
          <p:style>
            <a:lnRef idx="2">
              <a:schemeClr val="lt1">
                <a:hueOff val="0"/>
                <a:satOff val="0"/>
                <a:lumOff val="0"/>
                <a:alphaOff val="0"/>
              </a:schemeClr>
            </a:lnRef>
            <a:fillRef idx="1">
              <a:schemeClr val="accent2">
                <a:hueOff val="-873218"/>
                <a:satOff val="-50357"/>
                <a:lumOff val="5177"/>
                <a:alphaOff val="0"/>
              </a:schemeClr>
            </a:fillRef>
            <a:effectRef idx="0">
              <a:schemeClr val="accent2">
                <a:hueOff val="-873218"/>
                <a:satOff val="-50357"/>
                <a:lumOff val="5177"/>
                <a:alphaOff val="0"/>
              </a:schemeClr>
            </a:effectRef>
            <a:fontRef idx="minor">
              <a:schemeClr val="lt1"/>
            </a:fontRef>
          </p:style>
        </p:sp>
        <p:sp>
          <p:nvSpPr>
            <p:cNvPr id="9" name="Rectangle: Rounded Corners 4">
              <a:extLst>
                <a:ext uri="{FF2B5EF4-FFF2-40B4-BE49-F238E27FC236}">
                  <a16:creationId xmlns:a16="http://schemas.microsoft.com/office/drawing/2014/main" id="{513A0F28-967A-4CC1-A0FD-31FAE33D78BC}"/>
                </a:ext>
              </a:extLst>
            </p:cNvPr>
            <p:cNvSpPr txBox="1"/>
            <p:nvPr/>
          </p:nvSpPr>
          <p:spPr>
            <a:xfrm>
              <a:off x="155843" y="3318104"/>
              <a:ext cx="7635830" cy="985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SzPts val="1000"/>
                <a:buFont typeface="+mj-lt"/>
                <a:buNone/>
              </a:pPr>
              <a:r>
                <a:rPr lang="en-US" sz="2600" u="none" kern="1200" dirty="0"/>
                <a:t>Committee Reports:</a:t>
              </a:r>
            </a:p>
            <a:p>
              <a:pPr marL="0" lvl="0" indent="0" algn="l" defTabSz="622300">
                <a:lnSpc>
                  <a:spcPct val="90000"/>
                </a:lnSpc>
                <a:spcBef>
                  <a:spcPct val="0"/>
                </a:spcBef>
                <a:spcAft>
                  <a:spcPct val="35000"/>
                </a:spcAft>
                <a:buSzPts val="1000"/>
                <a:buFont typeface="+mj-lt"/>
                <a:buNone/>
              </a:pPr>
              <a:r>
                <a:rPr lang="en-US" sz="2600" u="none" kern="1200" dirty="0"/>
                <a:t>	Bylaws Revisions (vote next month)</a:t>
              </a:r>
            </a:p>
            <a:p>
              <a:pPr marL="0" lvl="0" indent="0" algn="l" defTabSz="622300">
                <a:lnSpc>
                  <a:spcPct val="90000"/>
                </a:lnSpc>
                <a:spcBef>
                  <a:spcPct val="0"/>
                </a:spcBef>
                <a:spcAft>
                  <a:spcPct val="35000"/>
                </a:spcAft>
                <a:buSzPts val="1000"/>
                <a:buFont typeface="+mj-lt"/>
                <a:buNone/>
              </a:pPr>
              <a:r>
                <a:rPr lang="en-US" sz="2600" u="none" kern="1200" dirty="0"/>
                <a:t>	Student Learning Experience/</a:t>
              </a:r>
              <a:r>
                <a:rPr lang="en-US" sz="2600" u="none" kern="1200" dirty="0" err="1"/>
                <a:t>eSET</a:t>
              </a:r>
              <a:r>
                <a:rPr lang="en-US" sz="2600" u="none" kern="1200" dirty="0"/>
                <a:t> tool replacement </a:t>
              </a:r>
              <a:r>
                <a:rPr lang="en-US" sz="2600" kern="1200" dirty="0"/>
                <a:t>	</a:t>
              </a:r>
            </a:p>
            <a:p>
              <a:pPr marL="0" lvl="0" indent="0" algn="l" defTabSz="622300">
                <a:lnSpc>
                  <a:spcPct val="90000"/>
                </a:lnSpc>
                <a:spcBef>
                  <a:spcPct val="0"/>
                </a:spcBef>
                <a:spcAft>
                  <a:spcPct val="35000"/>
                </a:spcAft>
                <a:buSzPts val="1000"/>
                <a:buFont typeface="+mj-lt"/>
                <a:buNone/>
              </a:pPr>
              <a:r>
                <a:rPr lang="en-US" sz="2600" kern="1200" dirty="0"/>
                <a:t>	Bacc</a:t>
              </a:r>
              <a:r>
                <a:rPr lang="en-US" sz="2600" kern="1200" baseline="0" dirty="0"/>
                <a:t> Core Reform Update</a:t>
              </a:r>
              <a:r>
                <a:rPr lang="en-US" sz="2600" u="none" kern="1200" dirty="0"/>
                <a:t> </a:t>
              </a:r>
            </a:p>
          </p:txBody>
        </p:sp>
      </p:grpSp>
    </p:spTree>
    <p:extLst>
      <p:ext uri="{BB962C8B-B14F-4D97-AF65-F5344CB8AC3E}">
        <p14:creationId xmlns:p14="http://schemas.microsoft.com/office/powerpoint/2010/main" val="44588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60DE-5AEE-45FD-8B2D-1559C04B38BB}"/>
              </a:ext>
            </a:extLst>
          </p:cNvPr>
          <p:cNvSpPr>
            <a:spLocks noGrp="1"/>
          </p:cNvSpPr>
          <p:nvPr>
            <p:ph type="title"/>
          </p:nvPr>
        </p:nvSpPr>
        <p:spPr/>
        <p:txBody>
          <a:bodyPr>
            <a:normAutofit/>
          </a:bodyPr>
          <a:lstStyle/>
          <a:p>
            <a:r>
              <a:rPr lang="en-US" u="sng" dirty="0"/>
              <a:t>Proposed Revisions to Faculty Senate Bylaws</a:t>
            </a:r>
            <a:r>
              <a:rPr lang="en-US" dirty="0"/>
              <a:t>   </a:t>
            </a:r>
          </a:p>
        </p:txBody>
      </p:sp>
      <p:sp>
        <p:nvSpPr>
          <p:cNvPr id="4" name="Content Placeholder 3">
            <a:extLst>
              <a:ext uri="{FF2B5EF4-FFF2-40B4-BE49-F238E27FC236}">
                <a16:creationId xmlns:a16="http://schemas.microsoft.com/office/drawing/2014/main" id="{C3F782EF-5788-47D1-8667-B027C7A913AF}"/>
              </a:ext>
            </a:extLst>
          </p:cNvPr>
          <p:cNvSpPr>
            <a:spLocks noGrp="1"/>
          </p:cNvSpPr>
          <p:nvPr>
            <p:ph idx="1"/>
          </p:nvPr>
        </p:nvSpPr>
        <p:spPr/>
        <p:txBody>
          <a:bodyPr/>
          <a:lstStyle/>
          <a:p>
            <a:r>
              <a:rPr lang="en-US" dirty="0"/>
              <a:t>On behalf of the Executive Committee, President Selina Heppell will outline proposed revisions to the Bylaws. Senators will have one month to review the </a:t>
            </a:r>
            <a:r>
              <a:rPr lang="en-US" u="sng" dirty="0">
                <a:hlinkClick r:id="rId2"/>
              </a:rPr>
              <a:t>proposed revisions</a:t>
            </a:r>
            <a:r>
              <a:rPr lang="en-US" dirty="0"/>
              <a:t>, which are scheduled to be voted on November 18. If you have questions about the proposed revisions, please contact </a:t>
            </a:r>
            <a:r>
              <a:rPr lang="en-US" u="sng" dirty="0">
                <a:hlinkClick r:id="rId3"/>
              </a:rPr>
              <a:t>Vickie Nunnemaker</a:t>
            </a:r>
            <a:r>
              <a:rPr lang="en-US" dirty="0"/>
              <a:t> in the Faculty Senate Office. </a:t>
            </a:r>
            <a:endParaRPr lang="en-US" sz="3200" dirty="0"/>
          </a:p>
        </p:txBody>
      </p:sp>
      <p:pic>
        <p:nvPicPr>
          <p:cNvPr id="5" name="Picture Placeholder 4">
            <a:extLst>
              <a:ext uri="{FF2B5EF4-FFF2-40B4-BE49-F238E27FC236}">
                <a16:creationId xmlns:a16="http://schemas.microsoft.com/office/drawing/2014/main" id="{83EE51C4-74FD-482B-9D35-55F55244F4D5}"/>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157" b="157"/>
          <a:stretch>
            <a:fillRect/>
          </a:stretch>
        </p:blipFill>
        <p:spPr>
          <a:xfrm>
            <a:off x="615950" y="658813"/>
            <a:ext cx="504825" cy="503237"/>
          </a:xfrm>
          <a:prstGeom prst="rect">
            <a:avLst/>
          </a:prstGeom>
        </p:spPr>
      </p:pic>
    </p:spTree>
    <p:extLst>
      <p:ext uri="{BB962C8B-B14F-4D97-AF65-F5344CB8AC3E}">
        <p14:creationId xmlns:p14="http://schemas.microsoft.com/office/powerpoint/2010/main" val="296649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150401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Provost’s Report</a:t>
            </a:r>
          </a:p>
        </p:txBody>
      </p:sp>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grpSp>
        <p:nvGrpSpPr>
          <p:cNvPr id="10" name="Group 9">
            <a:extLst>
              <a:ext uri="{FF2B5EF4-FFF2-40B4-BE49-F238E27FC236}">
                <a16:creationId xmlns:a16="http://schemas.microsoft.com/office/drawing/2014/main" id="{EE2C9CCE-C689-4AF7-9E6A-9DA5E41BFE42}"/>
              </a:ext>
            </a:extLst>
          </p:cNvPr>
          <p:cNvGrpSpPr/>
          <p:nvPr/>
        </p:nvGrpSpPr>
        <p:grpSpPr>
          <a:xfrm>
            <a:off x="2387868" y="1755477"/>
            <a:ext cx="7742420" cy="2748883"/>
            <a:chOff x="0" y="4423952"/>
            <a:chExt cx="7742420" cy="1091756"/>
          </a:xfrm>
        </p:grpSpPr>
        <p:sp>
          <p:nvSpPr>
            <p:cNvPr id="11" name="Rectangle: Rounded Corners 10">
              <a:extLst>
                <a:ext uri="{FF2B5EF4-FFF2-40B4-BE49-F238E27FC236}">
                  <a16:creationId xmlns:a16="http://schemas.microsoft.com/office/drawing/2014/main" id="{42BCA174-1658-43B1-810D-BAC139CEE139}"/>
                </a:ext>
              </a:extLst>
            </p:cNvPr>
            <p:cNvSpPr/>
            <p:nvPr/>
          </p:nvSpPr>
          <p:spPr>
            <a:xfrm>
              <a:off x="0" y="4423952"/>
              <a:ext cx="7742420" cy="1091756"/>
            </a:xfrm>
            <a:prstGeom prst="roundRect">
              <a:avLst/>
            </a:prstGeom>
          </p:spPr>
          <p:style>
            <a:lnRef idx="2">
              <a:schemeClr val="lt1">
                <a:hueOff val="0"/>
                <a:satOff val="0"/>
                <a:lumOff val="0"/>
                <a:alphaOff val="0"/>
              </a:schemeClr>
            </a:lnRef>
            <a:fillRef idx="1">
              <a:schemeClr val="accent2">
                <a:hueOff val="-1164290"/>
                <a:satOff val="-67142"/>
                <a:lumOff val="6902"/>
                <a:alphaOff val="0"/>
              </a:schemeClr>
            </a:fillRef>
            <a:effectRef idx="0">
              <a:schemeClr val="accent2">
                <a:hueOff val="-1164290"/>
                <a:satOff val="-67142"/>
                <a:lumOff val="6902"/>
                <a:alphaOff val="0"/>
              </a:schemeClr>
            </a:effectRef>
            <a:fontRef idx="minor">
              <a:schemeClr val="lt1"/>
            </a:fontRef>
          </p:style>
        </p:sp>
        <p:sp>
          <p:nvSpPr>
            <p:cNvPr id="12" name="Rectangle: Rounded Corners 4">
              <a:extLst>
                <a:ext uri="{FF2B5EF4-FFF2-40B4-BE49-F238E27FC236}">
                  <a16:creationId xmlns:a16="http://schemas.microsoft.com/office/drawing/2014/main" id="{CF917618-FDE8-4F9D-8C93-8F1B10FB97C1}"/>
                </a:ext>
              </a:extLst>
            </p:cNvPr>
            <p:cNvSpPr txBox="1"/>
            <p:nvPr/>
          </p:nvSpPr>
          <p:spPr>
            <a:xfrm>
              <a:off x="53295" y="4477247"/>
              <a:ext cx="7635830" cy="985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800" kern="1200" dirty="0"/>
                <a:t>Special Reports:</a:t>
              </a:r>
            </a:p>
            <a:p>
              <a:pPr marL="0" lvl="0" indent="0" algn="l" defTabSz="711200">
                <a:lnSpc>
                  <a:spcPct val="90000"/>
                </a:lnSpc>
                <a:spcBef>
                  <a:spcPct val="0"/>
                </a:spcBef>
                <a:spcAft>
                  <a:spcPct val="35000"/>
                </a:spcAft>
                <a:buNone/>
              </a:pPr>
              <a:r>
                <a:rPr lang="en-US" sz="2800" kern="1200" dirty="0"/>
                <a:t>	Board of Trustees update on upcoming 	Presidential Search</a:t>
              </a:r>
            </a:p>
            <a:p>
              <a:pPr marL="0" lvl="0" indent="0" algn="l" defTabSz="711200">
                <a:lnSpc>
                  <a:spcPct val="90000"/>
                </a:lnSpc>
                <a:spcBef>
                  <a:spcPct val="0"/>
                </a:spcBef>
                <a:spcAft>
                  <a:spcPct val="35000"/>
                </a:spcAft>
                <a:buNone/>
              </a:pPr>
              <a:r>
                <a:rPr lang="en-US" sz="2800" kern="1200" dirty="0"/>
                <a:t>	Faculty Pulse Survey 7.0 results</a:t>
              </a:r>
            </a:p>
            <a:p>
              <a:pPr marL="0" lvl="0" indent="0" algn="l" defTabSz="711200">
                <a:lnSpc>
                  <a:spcPct val="90000"/>
                </a:lnSpc>
                <a:spcBef>
                  <a:spcPct val="0"/>
                </a:spcBef>
                <a:spcAft>
                  <a:spcPct val="35000"/>
                </a:spcAft>
                <a:buNone/>
              </a:pPr>
              <a:endParaRPr lang="en-US" sz="1800" kern="1200" dirty="0"/>
            </a:p>
          </p:txBody>
        </p:sp>
      </p:grpSp>
    </p:spTree>
    <p:extLst>
      <p:ext uri="{BB962C8B-B14F-4D97-AF65-F5344CB8AC3E}">
        <p14:creationId xmlns:p14="http://schemas.microsoft.com/office/powerpoint/2010/main" val="420747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a:extLst>
              <a:ext uri="{FF2B5EF4-FFF2-40B4-BE49-F238E27FC236}">
                <a16:creationId xmlns:a16="http://schemas.microsoft.com/office/drawing/2014/main" id="{774AD99A-4283-4AD1-BD1B-C11D1B26CE3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74622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1988-98C8-4756-BC4A-2BD5659DB562}"/>
              </a:ext>
            </a:extLst>
          </p:cNvPr>
          <p:cNvSpPr>
            <a:spLocks noGrp="1"/>
          </p:cNvSpPr>
          <p:nvPr>
            <p:ph type="title"/>
          </p:nvPr>
        </p:nvSpPr>
        <p:spPr>
          <a:xfrm>
            <a:off x="1538754" y="669894"/>
            <a:ext cx="9269153" cy="1494000"/>
          </a:xfrm>
        </p:spPr>
        <p:txBody>
          <a:bodyPr vert="horz" lIns="91440" tIns="45720" rIns="91440" bIns="45720" rtlCol="0" anchor="t">
            <a:normAutofit/>
          </a:bodyPr>
          <a:lstStyle/>
          <a:p>
            <a:r>
              <a:rPr lang="en-US" sz="4000" kern="1200" dirty="0">
                <a:solidFill>
                  <a:schemeClr val="tx1"/>
                </a:solidFill>
                <a:latin typeface="+mj-lt"/>
                <a:ea typeface="+mj-ea"/>
                <a:cs typeface="+mj-cs"/>
              </a:rPr>
              <a:t>Breakout Rooms </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pic>
        <p:nvPicPr>
          <p:cNvPr id="5" name="Picture Placeholder 4">
            <a:extLst>
              <a:ext uri="{FF2B5EF4-FFF2-40B4-BE49-F238E27FC236}">
                <a16:creationId xmlns:a16="http://schemas.microsoft.com/office/drawing/2014/main" id="{F6C25BB9-5A72-4D72-8E5A-02CBD4C68C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
        <p:nvSpPr>
          <p:cNvPr id="4" name="Content Placeholder 3">
            <a:extLst>
              <a:ext uri="{FF2B5EF4-FFF2-40B4-BE49-F238E27FC236}">
                <a16:creationId xmlns:a16="http://schemas.microsoft.com/office/drawing/2014/main" id="{40D0EFEA-24FD-45E8-961E-BCA2A642091B}"/>
              </a:ext>
            </a:extLst>
          </p:cNvPr>
          <p:cNvSpPr>
            <a:spLocks noGrp="1"/>
          </p:cNvSpPr>
          <p:nvPr>
            <p:ph idx="1"/>
          </p:nvPr>
        </p:nvSpPr>
        <p:spPr>
          <a:xfrm>
            <a:off x="766763" y="2286002"/>
            <a:ext cx="5014912" cy="3322800"/>
          </a:xfrm>
        </p:spPr>
        <p:txBody>
          <a:bodyPr vert="horz" lIns="91440" tIns="45720" rIns="91440" bIns="45720" rtlCol="0">
            <a:normAutofit/>
          </a:bodyPr>
          <a:lstStyle/>
          <a:p>
            <a:pPr lvl="1">
              <a:buFont typeface="Arial" panose="020B0604020202020204" pitchFamily="34" charset="0"/>
              <a:buChar char="•"/>
            </a:pPr>
            <a:endParaRPr lang="en-US" sz="2000" dirty="0">
              <a:solidFill>
                <a:schemeClr val="tx1">
                  <a:alpha val="60000"/>
                </a:schemeClr>
              </a:solidFill>
              <a:ea typeface="+mn-ea"/>
              <a:cs typeface="+mn-cs"/>
            </a:endParaRPr>
          </a:p>
          <a:p>
            <a:pPr lvl="1">
              <a:buFont typeface="Arial" panose="020B0604020202020204" pitchFamily="34" charset="0"/>
              <a:buChar char="•"/>
            </a:pPr>
            <a:endParaRPr lang="en-US" sz="2000" dirty="0">
              <a:solidFill>
                <a:schemeClr val="tx1">
                  <a:alpha val="60000"/>
                </a:schemeClr>
              </a:solidFill>
              <a:ea typeface="+mn-ea"/>
              <a:cs typeface="+mn-cs"/>
            </a:endParaRPr>
          </a:p>
          <a:p>
            <a:pPr lvl="1">
              <a:buFont typeface="Arial" panose="020B0604020202020204" pitchFamily="34" charset="0"/>
              <a:buChar char="•"/>
            </a:pPr>
            <a:endParaRPr lang="en-US" sz="2000" dirty="0">
              <a:solidFill>
                <a:schemeClr val="tx1">
                  <a:alpha val="60000"/>
                </a:schemeClr>
              </a:solidFill>
              <a:ea typeface="+mn-ea"/>
              <a:cs typeface="+mn-cs"/>
            </a:endParaRPr>
          </a:p>
        </p:txBody>
      </p:sp>
      <p:pic>
        <p:nvPicPr>
          <p:cNvPr id="9" name="Graphic 8" descr="Search">
            <a:extLst>
              <a:ext uri="{FF2B5EF4-FFF2-40B4-BE49-F238E27FC236}">
                <a16:creationId xmlns:a16="http://schemas.microsoft.com/office/drawing/2014/main" id="{02CC8207-7D90-4A69-90E3-408B8EDDAD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47550" y="2156399"/>
            <a:ext cx="3324224" cy="3324224"/>
          </a:xfrm>
          <a:prstGeom prst="rect">
            <a:avLst/>
          </a:prstGeom>
        </p:spPr>
      </p:pic>
      <p:sp>
        <p:nvSpPr>
          <p:cNvPr id="13" name="Content Placeholder 2">
            <a:extLst>
              <a:ext uri="{FF2B5EF4-FFF2-40B4-BE49-F238E27FC236}">
                <a16:creationId xmlns:a16="http://schemas.microsoft.com/office/drawing/2014/main" id="{76936091-D057-428A-99CB-CE7F1CF5B47C}"/>
              </a:ext>
            </a:extLst>
          </p:cNvPr>
          <p:cNvSpPr txBox="1">
            <a:spLocks/>
          </p:cNvSpPr>
          <p:nvPr/>
        </p:nvSpPr>
        <p:spPr>
          <a:xfrm>
            <a:off x="632389" y="2286002"/>
            <a:ext cx="7469024" cy="3676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baseline="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baseline="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baseline="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1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 Randomized groups in person and on Zoom</a:t>
            </a:r>
          </a:p>
          <a:p>
            <a:r>
              <a:rPr lang="en-US" sz="3000" dirty="0"/>
              <a:t> Discuss Senate priorities for 2021-22</a:t>
            </a:r>
          </a:p>
          <a:p>
            <a:r>
              <a:rPr lang="en-US" sz="3000" dirty="0"/>
              <a:t> “Quiz” will be on the Canvas page to upload your group’s ideas</a:t>
            </a:r>
          </a:p>
        </p:txBody>
      </p:sp>
      <p:pic>
        <p:nvPicPr>
          <p:cNvPr id="7" name="Picture Placeholder 6">
            <a:extLst>
              <a:ext uri="{FF2B5EF4-FFF2-40B4-BE49-F238E27FC236}">
                <a16:creationId xmlns:a16="http://schemas.microsoft.com/office/drawing/2014/main" id="{8221149C-A885-45E2-9F17-8D40C0A1793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907264" y="2831689"/>
            <a:ext cx="1093821" cy="1093823"/>
          </a:xfrm>
          <a:prstGeom prst="rect">
            <a:avLst/>
          </a:prstGeom>
        </p:spPr>
      </p:pic>
    </p:spTree>
    <p:extLst>
      <p:ext uri="{BB962C8B-B14F-4D97-AF65-F5344CB8AC3E}">
        <p14:creationId xmlns:p14="http://schemas.microsoft.com/office/powerpoint/2010/main" val="194715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771C-D8FF-4DFE-B97B-2BCD596DB110}"/>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691CBF55-3BA0-4DA9-992C-F97F5AB20674}"/>
              </a:ext>
            </a:extLst>
          </p:cNvPr>
          <p:cNvSpPr>
            <a:spLocks noGrp="1"/>
          </p:cNvSpPr>
          <p:nvPr>
            <p:ph type="pic" sz="quarter" idx="10"/>
          </p:nvPr>
        </p:nvSpPr>
        <p:spPr/>
      </p:sp>
      <p:sp>
        <p:nvSpPr>
          <p:cNvPr id="4" name="Content Placeholder 3">
            <a:extLst>
              <a:ext uri="{FF2B5EF4-FFF2-40B4-BE49-F238E27FC236}">
                <a16:creationId xmlns:a16="http://schemas.microsoft.com/office/drawing/2014/main" id="{9B42920F-2C88-4FF6-A36E-4E8E148AA72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7E3184-283F-4770-BF15-FC1050CB7F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81"/>
          <a:stretch/>
        </p:blipFill>
        <p:spPr>
          <a:xfrm>
            <a:off x="0" y="0"/>
            <a:ext cx="5058660" cy="2778146"/>
          </a:xfrm>
          <a:prstGeom prst="rect">
            <a:avLst/>
          </a:prstGeom>
        </p:spPr>
      </p:pic>
      <p:pic>
        <p:nvPicPr>
          <p:cNvPr id="6" name="Picture 5">
            <a:extLst>
              <a:ext uri="{FF2B5EF4-FFF2-40B4-BE49-F238E27FC236}">
                <a16:creationId xmlns:a16="http://schemas.microsoft.com/office/drawing/2014/main" id="{A153A2B0-0C1A-4692-B5D2-A2E76B512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8756" y="1149805"/>
            <a:ext cx="8513244" cy="5675496"/>
          </a:xfrm>
          <a:prstGeom prst="rect">
            <a:avLst/>
          </a:prstGeom>
        </p:spPr>
      </p:pic>
    </p:spTree>
    <p:extLst>
      <p:ext uri="{BB962C8B-B14F-4D97-AF65-F5344CB8AC3E}">
        <p14:creationId xmlns:p14="http://schemas.microsoft.com/office/powerpoint/2010/main" val="68704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1B04-7DAD-45E0-A49A-ACB175E36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442757-43B2-4993-BF8A-A4775ED124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1DFBCE3-9110-4A82-BB56-67B5B12B4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1984" y="204504"/>
            <a:ext cx="9119490" cy="6079660"/>
          </a:xfrm>
          <a:prstGeom prst="rect">
            <a:avLst/>
          </a:prstGeom>
        </p:spPr>
      </p:pic>
      <p:sp>
        <p:nvSpPr>
          <p:cNvPr id="5" name="Rectangle 4">
            <a:extLst>
              <a:ext uri="{FF2B5EF4-FFF2-40B4-BE49-F238E27FC236}">
                <a16:creationId xmlns:a16="http://schemas.microsoft.com/office/drawing/2014/main" id="{B862888A-6EA4-4826-B7ED-4EE4E5AB81DD}"/>
              </a:ext>
            </a:extLst>
          </p:cNvPr>
          <p:cNvSpPr/>
          <p:nvPr/>
        </p:nvSpPr>
        <p:spPr>
          <a:xfrm>
            <a:off x="524178" y="6391365"/>
            <a:ext cx="7909269" cy="369332"/>
          </a:xfrm>
          <a:prstGeom prst="rect">
            <a:avLst/>
          </a:prstGeom>
        </p:spPr>
        <p:txBody>
          <a:bodyPr wrap="square">
            <a:spAutoFit/>
          </a:bodyPr>
          <a:lstStyle/>
          <a:p>
            <a:r>
              <a:rPr lang="en-US" dirty="0">
                <a:hlinkClick r:id="rId3"/>
              </a:rPr>
              <a:t>https://storymaps.arcgis.com/stories/1face0162ad54ad5bb512b53fb6951fa</a:t>
            </a:r>
            <a:r>
              <a:rPr lang="en-US" dirty="0"/>
              <a:t> </a:t>
            </a:r>
          </a:p>
        </p:txBody>
      </p:sp>
    </p:spTree>
    <p:extLst>
      <p:ext uri="{BB962C8B-B14F-4D97-AF65-F5344CB8AC3E}">
        <p14:creationId xmlns:p14="http://schemas.microsoft.com/office/powerpoint/2010/main" val="330067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680F0-AC76-4EED-BE1D-235AA27E5B34}"/>
              </a:ext>
            </a:extLst>
          </p:cNvPr>
          <p:cNvSpPr>
            <a:spLocks noGrp="1"/>
          </p:cNvSpPr>
          <p:nvPr>
            <p:ph type="title"/>
          </p:nvPr>
        </p:nvSpPr>
        <p:spPr/>
        <p:txBody>
          <a:bodyPr/>
          <a:lstStyle/>
          <a:p>
            <a:r>
              <a:rPr lang="en-US" dirty="0"/>
              <a:t>A new day, with new possibilities……</a:t>
            </a:r>
          </a:p>
        </p:txBody>
      </p:sp>
      <p:pic>
        <p:nvPicPr>
          <p:cNvPr id="4" name="Picture Placeholder 3">
            <a:extLst>
              <a:ext uri="{FF2B5EF4-FFF2-40B4-BE49-F238E27FC236}">
                <a16:creationId xmlns:a16="http://schemas.microsoft.com/office/drawing/2014/main" id="{5D686468-B5B8-4285-B82B-5F31C7FB598E}"/>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1356CB87-34CA-4017-8BC5-8896DF26C811}"/>
              </a:ext>
            </a:extLst>
          </p:cNvPr>
          <p:cNvSpPr txBox="1"/>
          <p:nvPr/>
        </p:nvSpPr>
        <p:spPr>
          <a:xfrm>
            <a:off x="861237" y="4561367"/>
            <a:ext cx="2231800" cy="369332"/>
          </a:xfrm>
          <a:prstGeom prst="rect">
            <a:avLst/>
          </a:prstGeom>
          <a:noFill/>
        </p:spPr>
        <p:txBody>
          <a:bodyPr wrap="square" rtlCol="0">
            <a:spAutoFit/>
          </a:bodyPr>
          <a:lstStyle/>
          <a:p>
            <a:pPr algn="ctr"/>
            <a:r>
              <a:rPr lang="en-US" sz="900" dirty="0">
                <a:hlinkClick r:id="rId3" tooltip="https://www.flickr.com/photos/irio/48768140866/"/>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177147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680F0-AC76-4EED-BE1D-235AA27E5B34}"/>
              </a:ext>
            </a:extLst>
          </p:cNvPr>
          <p:cNvSpPr>
            <a:spLocks noGrp="1"/>
          </p:cNvSpPr>
          <p:nvPr>
            <p:ph type="title"/>
          </p:nvPr>
        </p:nvSpPr>
        <p:spPr/>
        <p:txBody>
          <a:bodyPr>
            <a:normAutofit/>
          </a:bodyPr>
          <a:lstStyle/>
          <a:p>
            <a:r>
              <a:rPr lang="en-US" dirty="0"/>
              <a:t>We are on Canvas!</a:t>
            </a:r>
          </a:p>
        </p:txBody>
      </p:sp>
      <p:sp>
        <p:nvSpPr>
          <p:cNvPr id="5" name="TextBox 4">
            <a:extLst>
              <a:ext uri="{FF2B5EF4-FFF2-40B4-BE49-F238E27FC236}">
                <a16:creationId xmlns:a16="http://schemas.microsoft.com/office/drawing/2014/main" id="{1356CB87-34CA-4017-8BC5-8896DF26C811}"/>
              </a:ext>
            </a:extLst>
          </p:cNvPr>
          <p:cNvSpPr txBox="1"/>
          <p:nvPr/>
        </p:nvSpPr>
        <p:spPr>
          <a:xfrm>
            <a:off x="861237" y="4561367"/>
            <a:ext cx="2231800" cy="369332"/>
          </a:xfrm>
          <a:prstGeom prst="rect">
            <a:avLst/>
          </a:prstGeom>
          <a:noFill/>
        </p:spPr>
        <p:txBody>
          <a:bodyPr wrap="square" rtlCol="0">
            <a:spAutoFit/>
          </a:bodyPr>
          <a:lstStyle/>
          <a:p>
            <a:pPr algn="ctr"/>
            <a:r>
              <a:rPr lang="en-US" sz="900" dirty="0">
                <a:hlinkClick r:id="rId2" tooltip="https://www.flickr.com/photos/irio/48768140866/"/>
              </a:rPr>
              <a:t>This Photo</a:t>
            </a:r>
            <a:r>
              <a:rPr lang="en-US" sz="900" dirty="0"/>
              <a:t> by Unknown Author is licensed under </a:t>
            </a:r>
            <a:r>
              <a:rPr lang="en-US" sz="900" dirty="0">
                <a:hlinkClick r:id="rId3" tooltip="https://creativecommons.org/licenses/by/3.0/"/>
              </a:rPr>
              <a:t>CC BY</a:t>
            </a:r>
            <a:endParaRPr lang="en-US" sz="900" dirty="0"/>
          </a:p>
        </p:txBody>
      </p:sp>
      <p:pic>
        <p:nvPicPr>
          <p:cNvPr id="2" name="Picture 1">
            <a:extLst>
              <a:ext uri="{FF2B5EF4-FFF2-40B4-BE49-F238E27FC236}">
                <a16:creationId xmlns:a16="http://schemas.microsoft.com/office/drawing/2014/main" id="{8B2BBC65-AE0F-4B60-B505-D325E7BC6C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6737" y="1294732"/>
            <a:ext cx="7374187" cy="5274019"/>
          </a:xfrm>
          <a:prstGeom prst="rect">
            <a:avLst/>
          </a:prstGeom>
        </p:spPr>
      </p:pic>
      <p:pic>
        <p:nvPicPr>
          <p:cNvPr id="14" name="Picture Placeholder 6">
            <a:extLst>
              <a:ext uri="{FF2B5EF4-FFF2-40B4-BE49-F238E27FC236}">
                <a16:creationId xmlns:a16="http://schemas.microsoft.com/office/drawing/2014/main" id="{5AD40BA9-2037-4B5C-B969-EED173C6B684}"/>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615950" y="658813"/>
            <a:ext cx="504825" cy="503237"/>
          </a:xfrm>
          <a:prstGeom prst="rect">
            <a:avLst/>
          </a:prstGeom>
        </p:spPr>
      </p:pic>
    </p:spTree>
    <p:extLst>
      <p:ext uri="{BB962C8B-B14F-4D97-AF65-F5344CB8AC3E}">
        <p14:creationId xmlns:p14="http://schemas.microsoft.com/office/powerpoint/2010/main" val="167037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C6CE-202B-492F-BC7D-F86E01127042}"/>
              </a:ext>
            </a:extLst>
          </p:cNvPr>
          <p:cNvSpPr>
            <a:spLocks noGrp="1"/>
          </p:cNvSpPr>
          <p:nvPr>
            <p:ph type="title"/>
          </p:nvPr>
        </p:nvSpPr>
        <p:spPr>
          <a:noFill/>
        </p:spPr>
        <p:txBody>
          <a:bodyPr vert="horz" lIns="91440" tIns="45720" rIns="91440" bIns="45720" rtlCol="0" anchor="ctr">
            <a:normAutofit fontScale="90000"/>
          </a:bodyPr>
          <a:lstStyle/>
          <a:p>
            <a:r>
              <a:rPr lang="en-US" sz="3600" kern="1200" dirty="0">
                <a:solidFill>
                  <a:srgbClr val="080808"/>
                </a:solidFill>
                <a:latin typeface="+mj-lt"/>
                <a:ea typeface="+mj-ea"/>
                <a:cs typeface="+mj-cs"/>
              </a:rPr>
              <a:t>Faculty voices have been heard</a:t>
            </a:r>
          </a:p>
        </p:txBody>
      </p:sp>
      <p:sp>
        <p:nvSpPr>
          <p:cNvPr id="4" name="Picture Placeholder 3">
            <a:extLst>
              <a:ext uri="{FF2B5EF4-FFF2-40B4-BE49-F238E27FC236}">
                <a16:creationId xmlns:a16="http://schemas.microsoft.com/office/drawing/2014/main" id="{1D8773E6-310A-4671-8767-80E5D77F16C8}"/>
              </a:ext>
            </a:extLst>
          </p:cNvPr>
          <p:cNvSpPr>
            <a:spLocks noGrp="1"/>
          </p:cNvSpPr>
          <p:nvPr>
            <p:ph type="pic" sz="quarter" idx="10"/>
          </p:nvPr>
        </p:nvSpPr>
        <p:spPr/>
      </p:sp>
      <p:sp>
        <p:nvSpPr>
          <p:cNvPr id="3" name="Content Placeholder 2">
            <a:extLst>
              <a:ext uri="{FF2B5EF4-FFF2-40B4-BE49-F238E27FC236}">
                <a16:creationId xmlns:a16="http://schemas.microsoft.com/office/drawing/2014/main" id="{48CBE483-F7F1-4AB9-8B93-D51E92A25778}"/>
              </a:ext>
            </a:extLst>
          </p:cNvPr>
          <p:cNvSpPr>
            <a:spLocks noGrp="1"/>
          </p:cNvSpPr>
          <p:nvPr>
            <p:ph idx="1"/>
          </p:nvPr>
        </p:nvSpPr>
        <p:spPr>
          <a:xfrm>
            <a:off x="1474236" y="1217852"/>
            <a:ext cx="9879564" cy="5477069"/>
          </a:xfrm>
        </p:spPr>
        <p:txBody>
          <a:bodyPr>
            <a:normAutofit/>
          </a:bodyPr>
          <a:lstStyle/>
          <a:p>
            <a:r>
              <a:rPr lang="en-US" sz="3000" dirty="0"/>
              <a:t> COVID-related policies and guidelines</a:t>
            </a:r>
          </a:p>
          <a:p>
            <a:pPr lvl="1"/>
            <a:r>
              <a:rPr lang="en-US" sz="2000" dirty="0"/>
              <a:t>Faculty COVID testing on campus</a:t>
            </a:r>
          </a:p>
          <a:p>
            <a:pPr lvl="1"/>
            <a:r>
              <a:rPr lang="en-US" sz="2000" dirty="0"/>
              <a:t>Microphone upgrades and hybrid learning assistance</a:t>
            </a:r>
          </a:p>
          <a:p>
            <a:pPr lvl="1"/>
            <a:r>
              <a:rPr lang="en-US" sz="2000" dirty="0"/>
              <a:t>Student vaccination and mask enforcement</a:t>
            </a:r>
          </a:p>
          <a:p>
            <a:pPr lvl="1"/>
            <a:r>
              <a:rPr lang="en-US" sz="2000" dirty="0"/>
              <a:t>Building ventilation review and mitigation</a:t>
            </a:r>
          </a:p>
          <a:p>
            <a:pPr lvl="1"/>
            <a:r>
              <a:rPr lang="en-US" sz="2000" dirty="0"/>
              <a:t>Communication with unit leaders</a:t>
            </a:r>
          </a:p>
          <a:p>
            <a:pPr lvl="1"/>
            <a:r>
              <a:rPr lang="en-US" sz="2000" dirty="0"/>
              <a:t>Some larger classrooms to reduce densities</a:t>
            </a:r>
          </a:p>
          <a:p>
            <a:pPr lvl="1"/>
            <a:r>
              <a:rPr lang="en-US" sz="2000" dirty="0"/>
              <a:t>Field trip  and classroom management guidance</a:t>
            </a:r>
          </a:p>
          <a:p>
            <a:pPr lvl="1"/>
            <a:r>
              <a:rPr lang="en-US" sz="2000" dirty="0"/>
              <a:t>Concise communications, clarification of policies</a:t>
            </a:r>
          </a:p>
          <a:p>
            <a:pPr lvl="1"/>
            <a:r>
              <a:rPr lang="en-US" sz="2000" dirty="0"/>
              <a:t>Employee proof of vaccination - forthcoming</a:t>
            </a:r>
          </a:p>
          <a:p>
            <a:pPr lvl="1"/>
            <a:r>
              <a:rPr lang="en-US" sz="2000" dirty="0"/>
              <a:t>Accommodation request guidelines for remote work – forthcoming</a:t>
            </a:r>
          </a:p>
          <a:p>
            <a:r>
              <a:rPr lang="en-US" sz="2800" dirty="0"/>
              <a:t> Presidential Search</a:t>
            </a:r>
          </a:p>
          <a:p>
            <a:pPr lvl="1"/>
            <a:r>
              <a:rPr lang="en-US" sz="2000" dirty="0"/>
              <a:t>Finalists come to campus</a:t>
            </a:r>
          </a:p>
          <a:p>
            <a:pPr lvl="1"/>
            <a:r>
              <a:rPr lang="en-US" sz="2000" dirty="0"/>
              <a:t>More faculty on the search committee</a:t>
            </a:r>
          </a:p>
          <a:p>
            <a:pPr lvl="1"/>
            <a:r>
              <a:rPr lang="en-US" sz="2000" dirty="0"/>
              <a:t>Updates later today!</a:t>
            </a:r>
          </a:p>
          <a:p>
            <a:endParaRPr lang="en-US" dirty="0"/>
          </a:p>
        </p:txBody>
      </p:sp>
      <p:pic>
        <p:nvPicPr>
          <p:cNvPr id="9" name="Picture Placeholder 6">
            <a:extLst>
              <a:ext uri="{FF2B5EF4-FFF2-40B4-BE49-F238E27FC236}">
                <a16:creationId xmlns:a16="http://schemas.microsoft.com/office/drawing/2014/main" id="{7AFAB739-8D32-483C-8609-E6C8CFEEF42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16688" y="658626"/>
            <a:ext cx="504121" cy="504122"/>
          </a:xfrm>
          <a:prstGeom prst="rect">
            <a:avLst/>
          </a:prstGeom>
        </p:spPr>
      </p:pic>
    </p:spTree>
    <p:extLst>
      <p:ext uri="{BB962C8B-B14F-4D97-AF65-F5344CB8AC3E}">
        <p14:creationId xmlns:p14="http://schemas.microsoft.com/office/powerpoint/2010/main" val="319476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4319F-AA4E-4E76-9B1A-B559D1501A5B}"/>
              </a:ext>
            </a:extLst>
          </p:cNvPr>
          <p:cNvSpPr>
            <a:spLocks noGrp="1"/>
          </p:cNvSpPr>
          <p:nvPr>
            <p:ph type="title"/>
          </p:nvPr>
        </p:nvSpPr>
        <p:spPr/>
        <p:txBody>
          <a:bodyPr/>
          <a:lstStyle/>
          <a:p>
            <a:r>
              <a:rPr lang="en-US" dirty="0"/>
              <a:t>Thank you and Welcome</a:t>
            </a:r>
          </a:p>
        </p:txBody>
      </p:sp>
      <p:sp>
        <p:nvSpPr>
          <p:cNvPr id="8" name="Text Placeholder 7">
            <a:extLst>
              <a:ext uri="{FF2B5EF4-FFF2-40B4-BE49-F238E27FC236}">
                <a16:creationId xmlns:a16="http://schemas.microsoft.com/office/drawing/2014/main" id="{6B45D015-5780-47C7-A0BC-75BFCE2A7F38}"/>
              </a:ext>
            </a:extLst>
          </p:cNvPr>
          <p:cNvSpPr>
            <a:spLocks noGrp="1"/>
          </p:cNvSpPr>
          <p:nvPr>
            <p:ph type="body" sz="quarter" idx="13"/>
          </p:nvPr>
        </p:nvSpPr>
        <p:spPr/>
        <p:txBody>
          <a:bodyPr>
            <a:normAutofit/>
          </a:bodyPr>
          <a:lstStyle/>
          <a:p>
            <a:r>
              <a:rPr lang="en-US" sz="2400" dirty="0"/>
              <a:t>Board of Trustees Faculty Position – thank you, Mike Bailey, and welcome Inara Scott</a:t>
            </a:r>
          </a:p>
          <a:p>
            <a:r>
              <a:rPr lang="en-US" sz="2400" dirty="0"/>
              <a:t>Faculty Senate Committees – many thanks to our chairs and members who are rotating off, and welcome to many new faces!</a:t>
            </a:r>
          </a:p>
        </p:txBody>
      </p:sp>
      <p:pic>
        <p:nvPicPr>
          <p:cNvPr id="9" name="Picture Placeholder 6">
            <a:extLst>
              <a:ext uri="{FF2B5EF4-FFF2-40B4-BE49-F238E27FC236}">
                <a16:creationId xmlns:a16="http://schemas.microsoft.com/office/drawing/2014/main" id="{E185D690-4DC1-4B45-A3EF-95AB38D1A4E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10734675" y="1100138"/>
            <a:ext cx="503238" cy="504825"/>
          </a:xfrm>
          <a:prstGeom prst="rect">
            <a:avLst/>
          </a:prstGeom>
        </p:spPr>
      </p:pic>
    </p:spTree>
    <p:extLst>
      <p:ext uri="{BB962C8B-B14F-4D97-AF65-F5344CB8AC3E}">
        <p14:creationId xmlns:p14="http://schemas.microsoft.com/office/powerpoint/2010/main" val="207175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355CE-643D-4286-AE18-F347E1CB2861}"/>
              </a:ext>
            </a:extLst>
          </p:cNvPr>
          <p:cNvSpPr>
            <a:spLocks noGrp="1"/>
          </p:cNvSpPr>
          <p:nvPr>
            <p:ph type="title"/>
          </p:nvPr>
        </p:nvSpPr>
        <p:spPr/>
        <p:txBody>
          <a:bodyPr/>
          <a:lstStyle/>
          <a:p>
            <a:r>
              <a:rPr lang="en-US" dirty="0"/>
              <a:t>Ongoing projects – Partnerships</a:t>
            </a:r>
          </a:p>
        </p:txBody>
      </p:sp>
      <p:pic>
        <p:nvPicPr>
          <p:cNvPr id="7" name="Picture Placeholder 6">
            <a:extLst>
              <a:ext uri="{FF2B5EF4-FFF2-40B4-BE49-F238E27FC236}">
                <a16:creationId xmlns:a16="http://schemas.microsoft.com/office/drawing/2014/main" id="{352D10BF-7C78-43B4-BBF8-C1CD97C5F63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Content Placeholder 4">
            <a:extLst>
              <a:ext uri="{FF2B5EF4-FFF2-40B4-BE49-F238E27FC236}">
                <a16:creationId xmlns:a16="http://schemas.microsoft.com/office/drawing/2014/main" id="{BB5BB49B-D89A-4B87-A418-5B7948E4D8D7}"/>
              </a:ext>
            </a:extLst>
          </p:cNvPr>
          <p:cNvSpPr>
            <a:spLocks noGrp="1"/>
          </p:cNvSpPr>
          <p:nvPr>
            <p:ph idx="1"/>
          </p:nvPr>
        </p:nvSpPr>
        <p:spPr>
          <a:xfrm>
            <a:off x="1474236" y="1019236"/>
            <a:ext cx="9879564" cy="5549515"/>
          </a:xfrm>
        </p:spPr>
        <p:txBody>
          <a:bodyPr>
            <a:normAutofit lnSpcReduction="10000"/>
          </a:bodyPr>
          <a:lstStyle/>
          <a:p>
            <a:endParaRPr lang="en-US" dirty="0"/>
          </a:p>
          <a:p>
            <a:r>
              <a:rPr lang="en-US" dirty="0"/>
              <a:t>Board of Trustees</a:t>
            </a:r>
          </a:p>
          <a:p>
            <a:pPr lvl="1"/>
            <a:r>
              <a:rPr lang="en-US" dirty="0"/>
              <a:t>Presidential search</a:t>
            </a:r>
          </a:p>
          <a:p>
            <a:pPr lvl="1"/>
            <a:r>
              <a:rPr lang="en-US" dirty="0"/>
              <a:t>Regular updates and communications</a:t>
            </a:r>
          </a:p>
          <a:p>
            <a:r>
              <a:rPr lang="en-US" dirty="0"/>
              <a:t>Office of Academic Affairs</a:t>
            </a:r>
          </a:p>
          <a:p>
            <a:pPr lvl="1"/>
            <a:r>
              <a:rPr lang="en-US" dirty="0"/>
              <a:t>Transfer issues and common course numbering</a:t>
            </a:r>
          </a:p>
          <a:p>
            <a:pPr lvl="1"/>
            <a:r>
              <a:rPr lang="en-US" dirty="0"/>
              <a:t>Curriculum consistency and campus communications</a:t>
            </a:r>
          </a:p>
          <a:p>
            <a:pPr lvl="1"/>
            <a:r>
              <a:rPr lang="en-US" dirty="0"/>
              <a:t>Bacc Core reform</a:t>
            </a:r>
          </a:p>
          <a:p>
            <a:r>
              <a:rPr lang="en-US" dirty="0"/>
              <a:t>Office of Faculty Affairs</a:t>
            </a:r>
          </a:p>
          <a:p>
            <a:pPr lvl="1"/>
            <a:r>
              <a:rPr lang="en-US" dirty="0"/>
              <a:t>Professional Faculty promotion ladders</a:t>
            </a:r>
          </a:p>
          <a:p>
            <a:pPr lvl="1"/>
            <a:r>
              <a:rPr lang="en-US" dirty="0"/>
              <a:t>Professor of Teaching rank</a:t>
            </a:r>
          </a:p>
          <a:p>
            <a:pPr lvl="1"/>
            <a:r>
              <a:rPr lang="en-US" dirty="0"/>
              <a:t>Promotion and Tenure – handbook updates, promotion criteria</a:t>
            </a:r>
          </a:p>
          <a:p>
            <a:r>
              <a:rPr lang="en-US" dirty="0"/>
              <a:t>Cross-cutting </a:t>
            </a:r>
          </a:p>
          <a:p>
            <a:pPr lvl="1"/>
            <a:r>
              <a:rPr lang="en-US" dirty="0"/>
              <a:t>Anti-racism in the curriculum</a:t>
            </a:r>
          </a:p>
          <a:p>
            <a:pPr lvl="1"/>
            <a:r>
              <a:rPr lang="en-US" dirty="0"/>
              <a:t>Faculty Mentors Program </a:t>
            </a:r>
          </a:p>
          <a:p>
            <a:pPr lvl="1"/>
            <a:r>
              <a:rPr lang="en-US" dirty="0"/>
              <a:t>Shared Governance website</a:t>
            </a:r>
          </a:p>
          <a:p>
            <a:pPr lvl="1"/>
            <a:r>
              <a:rPr lang="en-US" dirty="0"/>
              <a:t>Operationalizing the Quality Teaching Framework</a:t>
            </a:r>
          </a:p>
          <a:p>
            <a:pPr lvl="1"/>
            <a:endParaRPr lang="en-US" dirty="0"/>
          </a:p>
        </p:txBody>
      </p:sp>
    </p:spTree>
    <p:extLst>
      <p:ext uri="{BB962C8B-B14F-4D97-AF65-F5344CB8AC3E}">
        <p14:creationId xmlns:p14="http://schemas.microsoft.com/office/powerpoint/2010/main" val="3905350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7194</TotalTime>
  <Words>1302</Words>
  <Application>Microsoft Office PowerPoint</Application>
  <PresentationFormat>Widescreen</PresentationFormat>
  <Paragraphs>138</Paragraphs>
  <Slides>27</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Aldhabi</vt:lpstr>
      <vt:lpstr>Arial</vt:lpstr>
      <vt:lpstr>Bookman Old Style</vt:lpstr>
      <vt:lpstr>Calibri</vt:lpstr>
      <vt:lpstr>Courier New</vt:lpstr>
      <vt:lpstr>Gill Sans</vt:lpstr>
      <vt:lpstr>Kievit Offc</vt:lpstr>
      <vt:lpstr>Lato Extended</vt:lpstr>
      <vt:lpstr>Stratum2 Bold</vt:lpstr>
      <vt:lpstr>Stratum2 Medium</vt:lpstr>
      <vt:lpstr>Stratum2 Regular</vt:lpstr>
      <vt:lpstr>Times</vt:lpstr>
      <vt:lpstr>Verdana</vt:lpstr>
      <vt:lpstr>Office Theme</vt:lpstr>
      <vt:lpstr>Faculty Senate Meeting</vt:lpstr>
      <vt:lpstr>Land Acknowledgement</vt:lpstr>
      <vt:lpstr>PowerPoint Presentation</vt:lpstr>
      <vt:lpstr>PowerPoint Presentation</vt:lpstr>
      <vt:lpstr>A new day, with new possibilities……</vt:lpstr>
      <vt:lpstr>We are on Canvas!</vt:lpstr>
      <vt:lpstr>Faculty voices have been heard</vt:lpstr>
      <vt:lpstr>Thank you and Welcome</vt:lpstr>
      <vt:lpstr>Ongoing projects – Partnerships</vt:lpstr>
      <vt:lpstr>Reminders and updates</vt:lpstr>
      <vt:lpstr>Upcoming elections</vt:lpstr>
      <vt:lpstr>PowerPoint Presentation</vt:lpstr>
      <vt:lpstr>PowerPoint Presentation</vt:lpstr>
      <vt:lpstr>Today’s agenda (on Canvas)</vt:lpstr>
      <vt:lpstr>Chat and Voting</vt:lpstr>
      <vt:lpstr>PowerPoint Presentation</vt:lpstr>
      <vt:lpstr>PowerPoint Presentation</vt:lpstr>
      <vt:lpstr>Proposed Abolishment of the Computing Resources Committee The Executive Committee is proposing to abolish the Computing Resources Committee since OSU now has a much more robust and responsive University Information and Technology group than in prior years. Initially, a large component of this committee was to allocate the Technology Resource Fees (TRF), but that task was taken over by a dedicated TRF Committee in 1998. Recent committee feedback has been that they do not have enough to do.</vt:lpstr>
      <vt:lpstr>Proposed Consolidation of Faculty Senate Committees The Executive Committee is proposing to combine the Faculty Economic Welfare and Retirement Committee and Faculty Status Committee to create the Faculty Welfare Committee.    Proposed Standing Rules</vt:lpstr>
      <vt:lpstr>Faculty Consultative Group Revisions If C.1. is approved, the Faculty Consultative Group document will also need to be revised by Faculty Senators to indicate the new committee title.  </vt:lpstr>
      <vt:lpstr>Provost’s Report</vt:lpstr>
      <vt:lpstr>Provost’s Report</vt:lpstr>
      <vt:lpstr>Proposed Revisions to Faculty Senate Bylaws   </vt:lpstr>
      <vt:lpstr>PowerPoint Presentation</vt:lpstr>
      <vt:lpstr>Provost’s Report</vt:lpstr>
      <vt:lpstr>PowerPoint Presentation</vt:lpstr>
      <vt:lpstr>Breakout Rooms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2021!</dc:title>
  <dc:creator>Heppell, Selina S</dc:creator>
  <cp:lastModifiedBy>Calascibetta, Caitlin</cp:lastModifiedBy>
  <cp:revision>106</cp:revision>
  <dcterms:created xsi:type="dcterms:W3CDTF">2021-01-14T02:05:12Z</dcterms:created>
  <dcterms:modified xsi:type="dcterms:W3CDTF">2021-10-14T21:55:57Z</dcterms:modified>
</cp:coreProperties>
</file>