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73" r:id="rId3"/>
    <p:sldId id="275" r:id="rId4"/>
    <p:sldId id="281" r:id="rId5"/>
    <p:sldId id="282" r:id="rId6"/>
    <p:sldId id="283" r:id="rId7"/>
    <p:sldId id="284" r:id="rId8"/>
    <p:sldId id="285" r:id="rId9"/>
    <p:sldId id="278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4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95D47B-2421-4579-A250-3AA2D96C576A}" v="125" dt="2021-02-08T13:51:10.884"/>
    <p1510:client id="{36FE7A0A-C0CA-4026-843E-86C6E3168061}" v="92" dt="2021-02-08T21:10:37.877"/>
    <p1510:client id="{55E8EDEE-08D0-410D-B188-CEA2D4F8EEAD}" v="114" dt="2021-02-11T19:57:55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4762" autoAdjust="0"/>
  </p:normalViewPr>
  <p:slideViewPr>
    <p:cSldViewPr snapToGrid="0" snapToObjects="1">
      <p:cViewPr varScale="1">
        <p:scale>
          <a:sx n="53" d="100"/>
          <a:sy n="53" d="100"/>
        </p:scale>
        <p:origin x="10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4A028C-F8F8-4889-9494-DCC4D5B823EE}" type="datetimeFigureOut">
              <a:rPr lang="en-US" smtClean="0"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9179CB0-C07C-4A9C-A2D8-218BEE601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19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38A0696-E8A4-5E47-B426-CB2DE1C28947}" type="datetimeFigureOut">
              <a:rPr lang="en-US" smtClean="0"/>
              <a:t>11/17/2021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4A39D37-EB39-9B49-85DF-DD837FDB43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4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6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80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8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285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##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301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692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A39D37-EB39-9B49-85DF-DD837FDB43E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026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Full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55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588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Insert Picture Background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5587320"/>
            <a:ext cx="12192000" cy="12706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801" y="1637759"/>
            <a:ext cx="5375563" cy="3480716"/>
          </a:xfrm>
        </p:spPr>
        <p:txBody>
          <a:bodyPr wrap="square" lIns="0" tIns="0" rIns="0" bIns="0" anchor="t" anchorCtr="0">
            <a:normAutofit/>
          </a:bodyPr>
          <a:lstStyle>
            <a:lvl1pPr algn="l">
              <a:defRPr sz="8000" cap="all" baseline="0">
                <a:solidFill>
                  <a:srgbClr val="DC4405"/>
                </a:solidFill>
                <a:latin typeface="Stratum2 Bold" charset="0"/>
              </a:defRPr>
            </a:lvl1pPr>
          </a:lstStyle>
          <a:p>
            <a:r>
              <a:rPr lang="en-US" dirty="0"/>
              <a:t>Headline or title of event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1" y="544353"/>
            <a:ext cx="10058400" cy="45610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800"/>
              </a:lnSpc>
              <a:buNone/>
              <a:defRPr sz="2000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College or department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781" y="5692095"/>
            <a:ext cx="3270437" cy="10447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 sz="2800" baseline="0"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 sz="2400" baseline="0"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 sz="2000" baseline="0"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 sz="2000" baseline="0">
                <a:solidFill>
                  <a:schemeClr val="tx2"/>
                </a:solidFill>
                <a:latin typeface="Kievit Offc" panose="020B0504030101020102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801" y="1866358"/>
            <a:ext cx="10058400" cy="3748071"/>
          </a:xfrm>
        </p:spPr>
        <p:txBody>
          <a:bodyPr wrap="square" lIns="0" tIns="0" rIns="0" bIns="0" anchor="t" anchorCtr="0">
            <a:normAutofit/>
          </a:bodyPr>
          <a:lstStyle>
            <a:lvl1pPr algn="l">
              <a:defRPr sz="8000" cap="all" baseline="0">
                <a:solidFill>
                  <a:srgbClr val="DC4405"/>
                </a:solidFill>
                <a:latin typeface="Stratum2 Bold" charset="0"/>
              </a:defRPr>
            </a:lvl1pPr>
          </a:lstStyle>
          <a:p>
            <a:r>
              <a:rPr lang="en-US" dirty="0"/>
              <a:t>Headline or title of event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1" y="544353"/>
            <a:ext cx="10058400" cy="45610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800"/>
              </a:lnSpc>
              <a:buNone/>
              <a:defRPr sz="2000" baseline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College or department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150" y="5493828"/>
            <a:ext cx="3314705" cy="105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3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Orang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801" y="1866358"/>
            <a:ext cx="10058400" cy="3748071"/>
          </a:xfrm>
        </p:spPr>
        <p:txBody>
          <a:bodyPr wrap="square" lIns="0" tIns="0" rIns="0" bIns="0" anchor="t" anchorCtr="0">
            <a:normAutofit/>
          </a:bodyPr>
          <a:lstStyle>
            <a:lvl1pPr algn="l">
              <a:defRPr sz="8000" cap="all" baseline="0">
                <a:solidFill>
                  <a:schemeClr val="bg1"/>
                </a:solidFill>
                <a:latin typeface="Stratum2 Bold" charset="0"/>
              </a:defRPr>
            </a:lvl1pPr>
          </a:lstStyle>
          <a:p>
            <a:r>
              <a:rPr lang="en-US" dirty="0"/>
              <a:t>Headline or title of event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1" y="544353"/>
            <a:ext cx="10058400" cy="45610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800"/>
              </a:lnSpc>
              <a:buNone/>
              <a:defRPr sz="2000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College or department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685" y="5493964"/>
            <a:ext cx="3270437" cy="10447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801" y="1866358"/>
            <a:ext cx="10058400" cy="3748071"/>
          </a:xfrm>
        </p:spPr>
        <p:txBody>
          <a:bodyPr wrap="square" lIns="0" tIns="0" rIns="0" bIns="0" anchor="t" anchorCtr="0">
            <a:normAutofit/>
          </a:bodyPr>
          <a:lstStyle>
            <a:lvl1pPr algn="l">
              <a:defRPr sz="8000" cap="all" baseline="0">
                <a:solidFill>
                  <a:srgbClr val="DC4405"/>
                </a:solidFill>
                <a:latin typeface="Stratum2 Bold" charset="0"/>
              </a:defRPr>
            </a:lvl1pPr>
          </a:lstStyle>
          <a:p>
            <a:r>
              <a:rPr lang="en-US" dirty="0"/>
              <a:t>Headline or title of event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1" y="544353"/>
            <a:ext cx="10058400" cy="45610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800"/>
              </a:lnSpc>
              <a:buNone/>
              <a:defRPr sz="2000"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College or department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396" y="5347017"/>
            <a:ext cx="3483016" cy="143378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  <a:latin typeface="Kievit Offc" panose="020B050403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1pPr>
            <a:lvl2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2pPr>
            <a:lvl3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3pPr>
            <a:lvl4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4pPr>
            <a:lvl5pPr>
              <a:defRPr baseline="0">
                <a:solidFill>
                  <a:schemeClr val="tx2"/>
                </a:solidFill>
                <a:latin typeface="Kievit Offc" panose="020B0504030101020102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Kievit Offc" panose="020B0504030101020102" pitchFamily="34" charset="0"/>
              </a:defRPr>
            </a:lvl1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28600" y="209550"/>
            <a:ext cx="11725275" cy="6429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26174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  <a:latin typeface="KievitPro-Regular" charset="0"/>
              </a:defRPr>
            </a:lvl1pPr>
          </a:lstStyle>
          <a:p>
            <a:r>
              <a:rPr lang="en-US" dirty="0"/>
              <a:t>OREGON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18800" y="6226174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  <a:latin typeface="KievitPro-Regular" charset="0"/>
              </a:defRPr>
            </a:lvl1pPr>
          </a:lstStyle>
          <a:p>
            <a:r>
              <a:rPr lang="en-US" dirty="0"/>
              <a:t>| </a:t>
            </a:r>
            <a:fld id="{AAB6004F-53F9-E74D-AC89-56EA63355C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97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49" r:id="rId2"/>
    <p:sldLayoutId id="2147483677" r:id="rId3"/>
    <p:sldLayoutId id="2147483678" r:id="rId4"/>
    <p:sldLayoutId id="2147483681" r:id="rId5"/>
    <p:sldLayoutId id="2147483669" r:id="rId6"/>
    <p:sldLayoutId id="2147483687" r:id="rId7"/>
    <p:sldLayoutId id="2147483690" r:id="rId8"/>
    <p:sldLayoutId id="2147483693" r:id="rId9"/>
    <p:sldLayoutId id="2147483696" r:id="rId10"/>
    <p:sldLayoutId id="2147483699" r:id="rId11"/>
    <p:sldLayoutId id="214748370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bg1"/>
          </a:solidFill>
          <a:latin typeface="Rufina-Stencil-Bold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bg1"/>
          </a:solidFill>
          <a:latin typeface="KievitPro-Regular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bg1"/>
          </a:solidFill>
          <a:latin typeface="KievitPro-Regular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bg1"/>
          </a:solidFill>
          <a:latin typeface="KievitPro-Regular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bg1"/>
          </a:solidFill>
          <a:latin typeface="KievitPro-Regular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bg1"/>
          </a:solidFill>
          <a:latin typeface="KievitPro-Regular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066799" y="1247775"/>
            <a:ext cx="8439807" cy="2231171"/>
          </a:xfrm>
        </p:spPr>
        <p:txBody>
          <a:bodyPr>
            <a:noAutofit/>
          </a:bodyPr>
          <a:lstStyle/>
          <a:p>
            <a:r>
              <a:rPr lang="en-US" sz="4800" dirty="0">
                <a:latin typeface="Stratum2 Bold"/>
              </a:rPr>
              <a:t>program proposalS </a:t>
            </a:r>
            <a:br>
              <a:rPr lang="en-US" sz="4800" dirty="0"/>
            </a:br>
            <a:r>
              <a:rPr lang="en-US" sz="4800" dirty="0">
                <a:latin typeface="Stratum2 Bold"/>
              </a:rPr>
              <a:t>FOR REVIEW BY FACULTY SENATE      </a:t>
            </a:r>
            <a:endParaRPr lang="en-US" sz="4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2051" y="4662366"/>
            <a:ext cx="10058400" cy="67163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Inara Scott and Dana Sanchez, Curriculum Council</a:t>
            </a:r>
          </a:p>
          <a:p>
            <a:r>
              <a:rPr lang="en-US" dirty="0">
                <a:latin typeface="Georgia"/>
              </a:rPr>
              <a:t>November 18, 2021 </a:t>
            </a:r>
            <a:endParaRPr lang="en-US" dirty="0"/>
          </a:p>
        </p:txBody>
      </p:sp>
      <p:sp>
        <p:nvSpPr>
          <p:cNvPr id="5" name="object 4"/>
          <p:cNvSpPr/>
          <p:nvPr/>
        </p:nvSpPr>
        <p:spPr>
          <a:xfrm>
            <a:off x="8867775" y="3478946"/>
            <a:ext cx="3000374" cy="18002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732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291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Program Changes for EC/FS Approval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85750" y="1676400"/>
            <a:ext cx="11715749" cy="479266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lvl="0"/>
            <a:r>
              <a:rPr lang="en-US" sz="3600" dirty="0"/>
              <a:t>Economics Undergraduate Major (BA, BS, HBA, HBS)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Applied Humanities Undergraduate Major (BA, BS)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Political Science Undergraduate Major (BA, BS, HBA, HBS)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Theatre Arts Undergraduate Major (BA, BS, HBA, HBS)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Organizational Leadership Certificate</a:t>
            </a:r>
          </a:p>
          <a:p>
            <a:pPr marL="0" lvl="0" indent="0">
              <a:buNone/>
            </a:pPr>
            <a:endParaRPr lang="en-US" sz="3600" dirty="0"/>
          </a:p>
          <a:p>
            <a:pPr lvl="0"/>
            <a:r>
              <a:rPr lang="en-US" sz="3600" dirty="0"/>
              <a:t>Oceanography Undergraduate Major (BS, HBS)</a:t>
            </a:r>
          </a:p>
          <a:p>
            <a:pPr marL="466725" indent="-466725"/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9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F0AC-6E9B-4C7E-8642-B80CC9F2D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5423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Economics Undergraduate Major (BA, BS, HBA, HBS)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445D6-5E7D-4FA7-B0B0-C90547333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272"/>
            <a:ext cx="11182350" cy="3900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66725" indent="-466725"/>
            <a:r>
              <a:rPr lang="en-US" dirty="0"/>
              <a:t>CIM Key #223</a:t>
            </a:r>
          </a:p>
          <a:p>
            <a:pPr marL="466725" indent="-466725"/>
            <a:r>
              <a:rPr lang="en-US" dirty="0"/>
              <a:t>Collaboration between School of Public Policy, College of Liberal Arts in Corvallis and OSU-Cascades</a:t>
            </a:r>
          </a:p>
          <a:p>
            <a:pPr marL="466725" indent="-466725"/>
            <a:r>
              <a:rPr lang="en-US" dirty="0"/>
              <a:t>Adds a new location: Extends the Major to OSU-Cascades</a:t>
            </a:r>
          </a:p>
          <a:p>
            <a:pPr marL="466725" indent="-466725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5-EB4B-4C85-B6B0-1D2BF223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787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346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Applied Humanities Undergraduate Major (BA, BS)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CIM Key #709</a:t>
            </a:r>
          </a:p>
          <a:p>
            <a:r>
              <a:rPr lang="en-US" dirty="0"/>
              <a:t>College of Liberal Arts</a:t>
            </a:r>
          </a:p>
          <a:p>
            <a:r>
              <a:rPr lang="en-US" dirty="0"/>
              <a:t>A new major delivered via Ecampus for adult learners with some college but no degree</a:t>
            </a:r>
          </a:p>
          <a:p>
            <a:pPr lvl="1"/>
            <a:r>
              <a:rPr lang="en-US" sz="2600" dirty="0"/>
              <a:t>Broad-appeal major with skills-based path of coursework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07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221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Political Science Undergraduate Major (BA, BS, HBA, HBS)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CIM Key #240</a:t>
            </a:r>
          </a:p>
          <a:p>
            <a:r>
              <a:rPr lang="en-US" dirty="0"/>
              <a:t>Collaboration between School of Public Policy, College of Liberal Arts in Corvallis and OSU-Cascades</a:t>
            </a:r>
          </a:p>
          <a:p>
            <a:r>
              <a:rPr lang="en-US" dirty="0"/>
              <a:t>Adds a new location: Extends the Major and its options to OSU-Cascades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3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653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Theatre Arts Undergraduate Major (BA, BS, HBA, HBS)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CIM Key #744</a:t>
            </a:r>
          </a:p>
          <a:p>
            <a:r>
              <a:rPr lang="en-US" dirty="0"/>
              <a:t>School of Visual, Performing, and Design Arts, College of Liberal Arts</a:t>
            </a:r>
          </a:p>
          <a:p>
            <a:r>
              <a:rPr lang="en-US" dirty="0"/>
              <a:t>Elevates a former option under the Speech Communication major to a full new degree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28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Organizational Leadership Certificate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CIM Key #761</a:t>
            </a:r>
          </a:p>
          <a:p>
            <a:r>
              <a:rPr lang="en-US" dirty="0"/>
              <a:t>College of Business</a:t>
            </a:r>
          </a:p>
          <a:p>
            <a:r>
              <a:rPr lang="en-US" dirty="0"/>
              <a:t>Establishes a new undergraduate certificate</a:t>
            </a:r>
          </a:p>
          <a:p>
            <a:r>
              <a:rPr lang="en-US" dirty="0"/>
              <a:t>Offered via Ecampus</a:t>
            </a:r>
          </a:p>
          <a:p>
            <a:pPr lvl="1"/>
            <a:r>
              <a:rPr lang="en-US" sz="2600" dirty="0"/>
              <a:t>Supports Guild Education partnership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5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482" y="450851"/>
            <a:ext cx="1085503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Oceanography Undergraduate Major (BS, HBS)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CIM Key #762</a:t>
            </a:r>
          </a:p>
          <a:p>
            <a:r>
              <a:rPr lang="en-US" dirty="0"/>
              <a:t>College of Earth, Ocean, &amp; Atmospheric Sciences</a:t>
            </a:r>
          </a:p>
          <a:p>
            <a:r>
              <a:rPr lang="en-US" dirty="0"/>
              <a:t>Creates a new major to replace BS in Earth Sciences, Ocean Science Option</a:t>
            </a:r>
          </a:p>
          <a:p>
            <a:pPr lvl="1"/>
            <a:r>
              <a:rPr lang="en-US" dirty="0"/>
              <a:t>Stand alone degree improves visibility to students and allows increased focus on core system of interest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004F-53F9-E74D-AC89-56EA63355CB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932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726DB-D785-439E-A3F4-26209A6E7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495"/>
            <a:ext cx="10515600" cy="1325563"/>
          </a:xfrm>
        </p:spPr>
        <p:txBody>
          <a:bodyPr/>
          <a:lstStyle/>
          <a:p>
            <a:r>
              <a:rPr lang="en-US" dirty="0">
                <a:latin typeface="Georgia"/>
              </a:rPr>
              <a:t>Other Change Proposals: Informational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C5E30-4591-4DAB-A2A4-5C686FF21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232" y="1018080"/>
            <a:ext cx="7973868" cy="563896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900" dirty="0"/>
              <a:t>89	Botany Major (BS, HBS) (termination)</a:t>
            </a:r>
          </a:p>
          <a:p>
            <a:r>
              <a:rPr lang="en-US" sz="1900" dirty="0"/>
              <a:t>188	Food Science Option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59212-5D23-4300-B6C8-C61B52F1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82573" y="6320949"/>
            <a:ext cx="6680200" cy="365125"/>
          </a:xfrm>
        </p:spPr>
        <p:txBody>
          <a:bodyPr/>
          <a:lstStyle/>
          <a:p>
            <a:r>
              <a:rPr lang="en-US" dirty="0"/>
              <a:t>OREGON STATE UNIVERSITY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85A3AD-0B48-4A02-A439-FDC62B932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5304" y="6291923"/>
            <a:ext cx="635000" cy="365125"/>
          </a:xfrm>
        </p:spPr>
        <p:txBody>
          <a:bodyPr/>
          <a:lstStyle/>
          <a:p>
            <a:fld id="{AAB6004F-53F9-E74D-AC89-56EA63355C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A3C5E30-4591-4DAB-A2A4-5C686FF211F2}"/>
              </a:ext>
            </a:extLst>
          </p:cNvPr>
          <p:cNvSpPr txBox="1">
            <a:spLocks/>
          </p:cNvSpPr>
          <p:nvPr/>
        </p:nvSpPr>
        <p:spPr>
          <a:xfrm>
            <a:off x="6096000" y="1317068"/>
            <a:ext cx="6026727" cy="49091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 baseline="0">
                <a:solidFill>
                  <a:schemeClr val="tx2"/>
                </a:solidFill>
                <a:latin typeface="Kievit Offc" panose="020B0504030101020102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 baseline="0">
                <a:solidFill>
                  <a:schemeClr val="tx2"/>
                </a:solidFill>
                <a:latin typeface="Kievit Offc" panose="020B0504030101020102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 baseline="0">
                <a:solidFill>
                  <a:schemeClr val="tx2"/>
                </a:solidFill>
                <a:latin typeface="Kievit Offc" panose="020B0504030101020102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baseline="0">
                <a:solidFill>
                  <a:schemeClr val="tx2"/>
                </a:solidFill>
                <a:latin typeface="Kievit Offc" panose="020B0504030101020102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 baseline="0">
                <a:solidFill>
                  <a:schemeClr val="tx2"/>
                </a:solidFill>
                <a:latin typeface="Kievit Offc" panose="020B0504030101020102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Font typeface="Arial"/>
              <a:buNone/>
            </a:pPr>
            <a:endParaRPr lang="en-US" sz="1600" dirty="0">
              <a:latin typeface="Kievit Offc"/>
            </a:endParaRPr>
          </a:p>
        </p:txBody>
      </p:sp>
    </p:spTree>
    <p:extLst>
      <p:ext uri="{BB962C8B-B14F-4D97-AF65-F5344CB8AC3E}">
        <p14:creationId xmlns:p14="http://schemas.microsoft.com/office/powerpoint/2010/main" val="3308662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rgbClr val="D73F09"/>
      </a:dk1>
      <a:lt1>
        <a:sysClr val="window" lastClr="FFFFFF"/>
      </a:lt1>
      <a:dk2>
        <a:srgbClr val="000000"/>
      </a:dk2>
      <a:lt2>
        <a:srgbClr val="B7A99A"/>
      </a:lt2>
      <a:accent1>
        <a:srgbClr val="8E9089"/>
      </a:accent1>
      <a:accent2>
        <a:srgbClr val="00859B"/>
      </a:accent2>
      <a:accent3>
        <a:srgbClr val="B8DDE1"/>
      </a:accent3>
      <a:accent4>
        <a:srgbClr val="FFB500"/>
      </a:accent4>
      <a:accent5>
        <a:srgbClr val="FDD26E"/>
      </a:accent5>
      <a:accent6>
        <a:srgbClr val="4A773C"/>
      </a:accent6>
      <a:hlink>
        <a:srgbClr val="C4D6A4"/>
      </a:hlink>
      <a:folHlink>
        <a:srgbClr val="7A6855"/>
      </a:folHlink>
    </a:clrScheme>
    <a:fontScheme name="Oregon State Fonts">
      <a:majorFont>
        <a:latin typeface="Stratum2 Black"/>
        <a:ea typeface=""/>
        <a:cs typeface=""/>
      </a:majorFont>
      <a:minorFont>
        <a:latin typeface="Kievit Off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74986D4-687F-4A96-AC29-ABD08C01C466}" vid="{BF2A62C4-7066-4EC8-BC5C-623B0450B8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Presentation_template-brand_fonts_simple</Template>
  <TotalTime>1769</TotalTime>
  <Words>382</Words>
  <Application>Microsoft Office PowerPoint</Application>
  <PresentationFormat>Widescreen</PresentationFormat>
  <Paragraphs>63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Georgia</vt:lpstr>
      <vt:lpstr>Kievit Offc</vt:lpstr>
      <vt:lpstr>KievitPro-Regular</vt:lpstr>
      <vt:lpstr>Rufina-Stencil-Bold</vt:lpstr>
      <vt:lpstr>Stratum2 Bold</vt:lpstr>
      <vt:lpstr>Office Theme</vt:lpstr>
      <vt:lpstr>program proposalS  FOR REVIEW BY FACULTY SENATE      </vt:lpstr>
      <vt:lpstr>Program Changes for EC/FS Approval </vt:lpstr>
      <vt:lpstr>Economics Undergraduate Major (BA, BS, HBA, HBS)</vt:lpstr>
      <vt:lpstr>Applied Humanities Undergraduate Major (BA, BS) </vt:lpstr>
      <vt:lpstr>Political Science Undergraduate Major (BA, BS, HBA, HBS) </vt:lpstr>
      <vt:lpstr>Theatre Arts Undergraduate Major (BA, BS, HBA, HBS) </vt:lpstr>
      <vt:lpstr>Organizational Leadership Certificate </vt:lpstr>
      <vt:lpstr>Oceanography Undergraduate Major (BS, HBS) </vt:lpstr>
      <vt:lpstr>Other Change Proposals: Informational 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Heather Nicole</dc:creator>
  <cp:lastModifiedBy>Calascibetta, Caitlin</cp:lastModifiedBy>
  <cp:revision>215</cp:revision>
  <cp:lastPrinted>2019-11-27T03:08:35Z</cp:lastPrinted>
  <dcterms:created xsi:type="dcterms:W3CDTF">2019-10-07T21:33:00Z</dcterms:created>
  <dcterms:modified xsi:type="dcterms:W3CDTF">2021-11-17T20:02:40Z</dcterms:modified>
</cp:coreProperties>
</file>