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A1B2CA9-3A05-4AC3-8898-11805AB95001}" v="1032" dt="2021-11-23T18:35:21.529"/>
    <p1510:client id="{F1907C54-CBA0-46E9-B8D2-73641B3181E2}" v="548" dt="2021-12-02T18:20:11.838"/>
    <p1510:client id="{59D7C632-0A0F-F753-F94F-5BC5C00CADA3}" v="312" dt="2021-11-23T18:26:53.199"/>
    <p1510:client id="{A876722D-5977-6E65-800B-E7789F57E315}" v="1884" dt="2021-12-02T18:42:31.100"/>
    <p1510:client id="{E32BCBF9-40A1-4BA4-8E14-8A5FFC13D948}" v="63" dt="2021-11-30T00:44:11.565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270" y="10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98588" y="2402002"/>
            <a:ext cx="11594823" cy="5638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5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4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4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12/9/2021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431921" y="2967334"/>
            <a:ext cx="3328670" cy="923925"/>
          </a:xfrm>
          <a:custGeom>
            <a:avLst/>
            <a:gdLst/>
            <a:ahLst/>
            <a:cxnLst/>
            <a:rect l="l" t="t" r="r" b="b"/>
            <a:pathLst>
              <a:path w="3328670" h="923925">
                <a:moveTo>
                  <a:pt x="3328155" y="0"/>
                </a:moveTo>
                <a:lnTo>
                  <a:pt x="0" y="0"/>
                </a:lnTo>
                <a:lnTo>
                  <a:pt x="0" y="923330"/>
                </a:lnTo>
                <a:lnTo>
                  <a:pt x="3328155" y="923330"/>
                </a:lnTo>
                <a:lnTo>
                  <a:pt x="3328155" y="0"/>
                </a:lnTo>
                <a:close/>
              </a:path>
            </a:pathLst>
          </a:custGeom>
          <a:solidFill>
            <a:srgbClr val="FFB5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4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12/9/2021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825710" y="1035427"/>
            <a:ext cx="2540577" cy="2540577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211457" y="1035427"/>
            <a:ext cx="2540577" cy="2540577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439963" y="1152202"/>
            <a:ext cx="2423802" cy="2423802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12/9/2021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510661" y="2949955"/>
            <a:ext cx="3170677" cy="8483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4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99477" y="1727708"/>
            <a:ext cx="10393045" cy="14979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asosu.oregonstate.edu/advocacy/right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30810">
              <a:lnSpc>
                <a:spcPct val="100000"/>
              </a:lnSpc>
              <a:spcBef>
                <a:spcPts val="130"/>
              </a:spcBef>
            </a:pPr>
            <a:r>
              <a:rPr spc="45" dirty="0"/>
              <a:t>Proposal</a:t>
            </a:r>
            <a:r>
              <a:rPr spc="-175" dirty="0"/>
              <a:t> </a:t>
            </a:r>
            <a:r>
              <a:rPr spc="15" dirty="0"/>
              <a:t>to</a:t>
            </a:r>
            <a:r>
              <a:rPr spc="-175" dirty="0"/>
              <a:t> </a:t>
            </a:r>
            <a:r>
              <a:rPr dirty="0"/>
              <a:t>Add</a:t>
            </a:r>
            <a:r>
              <a:rPr spc="-170" dirty="0"/>
              <a:t> </a:t>
            </a:r>
            <a:r>
              <a:rPr spc="30" dirty="0"/>
              <a:t>Student</a:t>
            </a:r>
            <a:r>
              <a:rPr spc="-160" dirty="0"/>
              <a:t> </a:t>
            </a:r>
            <a:r>
              <a:rPr spc="110" dirty="0"/>
              <a:t>Bill</a:t>
            </a:r>
            <a:r>
              <a:rPr spc="-175" dirty="0"/>
              <a:t> </a:t>
            </a:r>
            <a:r>
              <a:rPr spc="55" dirty="0"/>
              <a:t>of</a:t>
            </a:r>
            <a:r>
              <a:rPr spc="-175" dirty="0"/>
              <a:t> </a:t>
            </a:r>
            <a:r>
              <a:rPr spc="65" dirty="0"/>
              <a:t>Rights</a:t>
            </a:r>
            <a:r>
              <a:rPr spc="-170" dirty="0"/>
              <a:t> </a:t>
            </a:r>
            <a:r>
              <a:rPr spc="15" dirty="0"/>
              <a:t>to</a:t>
            </a:r>
            <a:r>
              <a:rPr spc="-170" dirty="0"/>
              <a:t> </a:t>
            </a:r>
            <a:r>
              <a:rPr spc="25" dirty="0"/>
              <a:t>University</a:t>
            </a:r>
            <a:r>
              <a:rPr spc="-175" dirty="0"/>
              <a:t> </a:t>
            </a:r>
            <a:r>
              <a:rPr spc="70" dirty="0"/>
              <a:t>Syllabi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871591" y="3170427"/>
            <a:ext cx="6298565" cy="452120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2800" spc="-5" dirty="0">
                <a:latin typeface="Georgia"/>
                <a:cs typeface="Georgia"/>
              </a:rPr>
              <a:t>Presented</a:t>
            </a:r>
            <a:r>
              <a:rPr sz="2800" spc="-1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by</a:t>
            </a:r>
            <a:r>
              <a:rPr sz="2800" spc="-1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Office</a:t>
            </a:r>
            <a:r>
              <a:rPr sz="2800" spc="-1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of</a:t>
            </a:r>
            <a:r>
              <a:rPr sz="2800" spc="-1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Advocacy</a:t>
            </a:r>
            <a:endParaRPr lang="en-US" sz="2800" dirty="0">
              <a:latin typeface="Georgia"/>
              <a:cs typeface="Georgia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857497" y="3673382"/>
            <a:ext cx="2864102" cy="2213169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8F1A4AB1-D3EA-4014-8FEF-7D60E8747DB1}"/>
              </a:ext>
            </a:extLst>
          </p:cNvPr>
          <p:cNvSpPr/>
          <p:nvPr/>
        </p:nvSpPr>
        <p:spPr>
          <a:xfrm>
            <a:off x="76200" y="76200"/>
            <a:ext cx="11991975" cy="24622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7A5F287-4EB9-44C0-A1D0-B010A0FDB239}"/>
              </a:ext>
            </a:extLst>
          </p:cNvPr>
          <p:cNvSpPr txBox="1"/>
          <p:nvPr/>
        </p:nvSpPr>
        <p:spPr>
          <a:xfrm>
            <a:off x="76200" y="76200"/>
            <a:ext cx="119919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i="1" u="sng" dirty="0">
                <a:latin typeface="Constantia" panose="02030602050306030303" pitchFamily="18" charset="0"/>
              </a:rPr>
              <a:t>Materials linked from the December 9, 2021 Faculty Senate agenda.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90198" y="3983228"/>
            <a:ext cx="128016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Georgia"/>
                <a:cs typeface="Georgia"/>
              </a:rPr>
              <a:t>Ava</a:t>
            </a:r>
            <a:r>
              <a:rPr sz="1800" spc="-50" dirty="0">
                <a:latin typeface="Georgia"/>
                <a:cs typeface="Georgia"/>
              </a:rPr>
              <a:t> </a:t>
            </a:r>
            <a:r>
              <a:rPr sz="1800" spc="-5" dirty="0">
                <a:latin typeface="Georgia"/>
                <a:cs typeface="Georgia"/>
              </a:rPr>
              <a:t>Thomas</a:t>
            </a:r>
            <a:endParaRPr sz="1800" dirty="0">
              <a:latin typeface="Georgia"/>
              <a:cs typeface="Georg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987742" y="3983228"/>
            <a:ext cx="15970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Georgia"/>
                <a:cs typeface="Georgia"/>
              </a:rPr>
              <a:t>Andrew</a:t>
            </a:r>
            <a:r>
              <a:rPr sz="1800" spc="-50" dirty="0">
                <a:latin typeface="Georgia"/>
                <a:cs typeface="Georgia"/>
              </a:rPr>
              <a:t> </a:t>
            </a:r>
            <a:r>
              <a:rPr sz="1800" spc="-5" dirty="0">
                <a:latin typeface="Georgia"/>
                <a:cs typeface="Georgia"/>
              </a:rPr>
              <a:t>Harker</a:t>
            </a:r>
            <a:endParaRPr sz="1800" dirty="0">
              <a:latin typeface="Georgia"/>
              <a:cs typeface="Georg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317914" y="3846067"/>
            <a:ext cx="3048000" cy="2214837"/>
          </a:xfrm>
          <a:prstGeom prst="rect">
            <a:avLst/>
          </a:prstGeom>
        </p:spPr>
        <p:txBody>
          <a:bodyPr vert="horz" wrap="square" lIns="0" tIns="149860" rIns="0" bIns="0" rtlCol="0" anchor="t">
            <a:spAutoFit/>
          </a:bodyPr>
          <a:lstStyle/>
          <a:p>
            <a:pPr marL="12700">
              <a:spcBef>
                <a:spcPts val="1180"/>
              </a:spcBef>
            </a:pPr>
            <a:r>
              <a:rPr lang="en-US" dirty="0">
                <a:latin typeface="Georgia"/>
              </a:rPr>
              <a:t>Gabriel </a:t>
            </a:r>
            <a:r>
              <a:rPr lang="en-US" dirty="0" err="1">
                <a:latin typeface="Georgia"/>
              </a:rPr>
              <a:t>Bendat</a:t>
            </a:r>
            <a:endParaRPr lang="en-US" dirty="0"/>
          </a:p>
          <a:p>
            <a:pPr marL="12700" marR="5080">
              <a:lnSpc>
                <a:spcPct val="99400"/>
              </a:lnSpc>
              <a:spcBef>
                <a:spcPts val="1090"/>
              </a:spcBef>
            </a:pPr>
            <a:r>
              <a:rPr sz="1800" spc="-5" dirty="0">
                <a:latin typeface="Calibri"/>
                <a:cs typeface="Calibri"/>
              </a:rPr>
              <a:t>is </a:t>
            </a:r>
            <a:r>
              <a:rPr sz="1800" dirty="0">
                <a:latin typeface="Calibri"/>
                <a:cs typeface="Calibri"/>
              </a:rPr>
              <a:t>a </a:t>
            </a:r>
            <a:r>
              <a:rPr lang="en-US" dirty="0">
                <a:latin typeface="Calibri"/>
                <a:cs typeface="Calibri"/>
              </a:rPr>
              <a:t>Peer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lang="en-US" dirty="0">
                <a:latin typeface="Calibri"/>
                <a:cs typeface="Calibri"/>
              </a:rPr>
              <a:t>Ad</a:t>
            </a:r>
            <a:r>
              <a:rPr lang="en-US" spc="-10" dirty="0">
                <a:latin typeface="Calibri"/>
                <a:cs typeface="Calibri"/>
              </a:rPr>
              <a:t>vocate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lang="en-US" spc="-15" dirty="0">
                <a:latin typeface="Calibri"/>
                <a:cs typeface="Calibri"/>
              </a:rPr>
              <a:t>in t</a:t>
            </a:r>
            <a:r>
              <a:rPr lang="en-US" dirty="0">
                <a:latin typeface="Calibri"/>
                <a:cs typeface="Calibri"/>
              </a:rPr>
              <a:t>he o</a:t>
            </a:r>
            <a:r>
              <a:rPr lang="en-US" spc="-5" dirty="0">
                <a:latin typeface="Calibri"/>
                <a:cs typeface="Calibri"/>
              </a:rPr>
              <a:t>ffice</a:t>
            </a:r>
            <a:r>
              <a:rPr sz="1800" spc="-5" dirty="0">
                <a:latin typeface="Calibri"/>
                <a:cs typeface="Calibri"/>
              </a:rPr>
              <a:t>.</a:t>
            </a:r>
            <a:r>
              <a:rPr lang="en-US" spc="-5" dirty="0">
                <a:latin typeface="Calibri"/>
                <a:cs typeface="Calibri"/>
              </a:rPr>
              <a:t> </a:t>
            </a:r>
            <a:r>
              <a:rPr sz="1800" spc="-395" dirty="0">
                <a:latin typeface="Calibri"/>
                <a:cs typeface="Calibri"/>
              </a:rPr>
              <a:t> </a:t>
            </a:r>
            <a:r>
              <a:rPr lang="en-US" dirty="0">
                <a:latin typeface="Calibri"/>
                <a:cs typeface="Calibri"/>
              </a:rPr>
              <a:t>He </a:t>
            </a:r>
            <a:r>
              <a:rPr lang="en-US" spc="-5" dirty="0">
                <a:latin typeface="Calibri"/>
                <a:cs typeface="Calibri"/>
              </a:rPr>
              <a:t>is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 </a:t>
            </a:r>
            <a:r>
              <a:rPr lang="en-US" spc="-10" dirty="0">
                <a:latin typeface="Calibri"/>
                <a:cs typeface="Calibri"/>
              </a:rPr>
              <a:t>third-year</a:t>
            </a:r>
            <a:r>
              <a:rPr sz="1800" spc="-5" dirty="0">
                <a:latin typeface="Calibri"/>
                <a:cs typeface="Calibri"/>
              </a:rPr>
              <a:t> studying</a:t>
            </a:r>
            <a:r>
              <a:rPr lang="en-US" spc="-5" dirty="0">
                <a:latin typeface="Calibri"/>
                <a:cs typeface="Calibri"/>
              </a:rPr>
              <a:t> 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lang="en-US" dirty="0">
                <a:latin typeface="Calibri"/>
                <a:cs typeface="Calibri"/>
              </a:rPr>
              <a:t>Environmental Economics and Policy with a minor in Environmental Sciences. </a:t>
            </a:r>
            <a:endParaRPr sz="1800" spc="-5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934971" y="4467859"/>
            <a:ext cx="2649855" cy="1396536"/>
          </a:xfrm>
          <a:prstGeom prst="rect">
            <a:avLst/>
          </a:prstGeom>
        </p:spPr>
        <p:txBody>
          <a:bodyPr vert="horz" wrap="square" lIns="0" tIns="11430" rIns="0" bIns="0" rtlCol="0" anchor="t">
            <a:spAutoFit/>
          </a:bodyPr>
          <a:lstStyle/>
          <a:p>
            <a:pPr marL="12700" marR="5080">
              <a:lnSpc>
                <a:spcPct val="100400"/>
              </a:lnSpc>
              <a:spcBef>
                <a:spcPts val="90"/>
              </a:spcBef>
            </a:pPr>
            <a:r>
              <a:rPr sz="1800" spc="-5" dirty="0">
                <a:latin typeface="Calibri"/>
                <a:cs typeface="Calibri"/>
              </a:rPr>
              <a:t>is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lang="en-US" dirty="0">
                <a:latin typeface="Calibri"/>
                <a:cs typeface="Calibri"/>
              </a:rPr>
              <a:t>a Peer Advocate </a:t>
            </a:r>
            <a:r>
              <a:rPr sz="1800" spc="-5" dirty="0">
                <a:latin typeface="Calibri"/>
                <a:cs typeface="Calibri"/>
              </a:rPr>
              <a:t>in</a:t>
            </a:r>
            <a:r>
              <a:rPr sz="1800" dirty="0">
                <a:latin typeface="Calibri"/>
                <a:cs typeface="Calibri"/>
              </a:rPr>
              <a:t> the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office.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He</a:t>
            </a:r>
            <a:r>
              <a:rPr lang="en-US" dirty="0">
                <a:latin typeface="Calibri"/>
                <a:cs typeface="Calibri"/>
              </a:rPr>
              <a:t> </a:t>
            </a:r>
            <a:r>
              <a:rPr sz="1800" spc="-5" dirty="0">
                <a:latin typeface="Calibri"/>
                <a:cs typeface="Calibri"/>
              </a:rPr>
              <a:t>is </a:t>
            </a:r>
            <a:r>
              <a:rPr sz="1800" dirty="0">
                <a:latin typeface="Calibri"/>
                <a:cs typeface="Calibri"/>
              </a:rPr>
              <a:t>a </a:t>
            </a:r>
            <a:r>
              <a:rPr lang="en-US" dirty="0">
                <a:latin typeface="Calibri"/>
                <a:cs typeface="Calibri"/>
              </a:rPr>
              <a:t>third</a:t>
            </a:r>
            <a:r>
              <a:rPr lang="en-US" spc="-10" dirty="0">
                <a:latin typeface="Calibri"/>
                <a:cs typeface="Calibri"/>
              </a:rPr>
              <a:t>-year</a:t>
            </a:r>
            <a:r>
              <a:rPr sz="1800" spc="-5" dirty="0">
                <a:latin typeface="Calibri"/>
                <a:cs typeface="Calibri"/>
              </a:rPr>
              <a:t> studying</a:t>
            </a:r>
            <a:r>
              <a:rPr lang="en-US" spc="-5" dirty="0">
                <a:latin typeface="Calibri"/>
                <a:cs typeface="Calibri"/>
              </a:rPr>
              <a:t> </a:t>
            </a:r>
            <a:r>
              <a:rPr sz="1800" spc="-5" dirty="0">
                <a:latin typeface="Calibri"/>
                <a:cs typeface="Calibri"/>
              </a:rPr>
              <a:t>Mechanical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Engineering</a:t>
            </a:r>
            <a:r>
              <a:rPr sz="1800" dirty="0">
                <a:latin typeface="Calibri"/>
                <a:cs typeface="Calibri"/>
              </a:rPr>
              <a:t> and</a:t>
            </a:r>
            <a:r>
              <a:rPr lang="en-US" dirty="0">
                <a:latin typeface="Calibri"/>
                <a:cs typeface="Calibri"/>
              </a:rPr>
              <a:t> </a:t>
            </a:r>
            <a:r>
              <a:rPr sz="1800" spc="-39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 </a:t>
            </a:r>
            <a:r>
              <a:rPr sz="1800" spc="-5" dirty="0">
                <a:latin typeface="Calibri"/>
                <a:cs typeface="Calibri"/>
              </a:rPr>
              <a:t>minor in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Spanish.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290198" y="4467859"/>
            <a:ext cx="3069590" cy="1671320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pPr marL="12700" marR="5080">
              <a:spcBef>
                <a:spcPts val="100"/>
              </a:spcBef>
            </a:pPr>
            <a:r>
              <a:rPr sz="1800" spc="-5" dirty="0">
                <a:latin typeface="Calibri"/>
                <a:cs typeface="Calibri"/>
              </a:rPr>
              <a:t>is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lang="en-US" dirty="0">
                <a:latin typeface="Calibri"/>
                <a:cs typeface="Calibri"/>
              </a:rPr>
              <a:t>a Peer Advocate in </a:t>
            </a:r>
            <a:r>
              <a:rPr sz="1800" dirty="0">
                <a:latin typeface="Calibri"/>
                <a:cs typeface="Calibri"/>
              </a:rPr>
              <a:t>the </a:t>
            </a:r>
            <a:r>
              <a:rPr lang="en-US" dirty="0">
                <a:latin typeface="Calibri"/>
                <a:cs typeface="Calibri"/>
              </a:rPr>
              <a:t>o</a:t>
            </a:r>
            <a:r>
              <a:rPr lang="en-US" spc="-5" dirty="0">
                <a:latin typeface="Calibri"/>
                <a:cs typeface="Calibri"/>
              </a:rPr>
              <a:t>ffice</a:t>
            </a:r>
            <a:r>
              <a:rPr sz="1800" spc="-5" dirty="0">
                <a:latin typeface="Calibri"/>
                <a:cs typeface="Calibri"/>
              </a:rPr>
              <a:t>.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She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is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</a:t>
            </a:r>
            <a:r>
              <a:rPr lang="en-US" dirty="0">
                <a:latin typeface="Calibri"/>
                <a:cs typeface="Calibri"/>
              </a:rPr>
              <a:t> </a:t>
            </a:r>
            <a:r>
              <a:rPr sz="1800" spc="-395" dirty="0">
                <a:latin typeface="Calibri"/>
                <a:cs typeface="Calibri"/>
              </a:rPr>
              <a:t> </a:t>
            </a:r>
            <a:r>
              <a:rPr lang="en-US" spc="-10" dirty="0">
                <a:latin typeface="Calibri"/>
                <a:cs typeface="Calibri"/>
              </a:rPr>
              <a:t>third-year</a:t>
            </a:r>
            <a:r>
              <a:rPr sz="1800" spc="-5" dirty="0">
                <a:latin typeface="Calibri"/>
                <a:cs typeface="Calibri"/>
              </a:rPr>
              <a:t> studying</a:t>
            </a:r>
            <a:r>
              <a:rPr lang="en-US" spc="-5" dirty="0">
                <a:latin typeface="Calibri"/>
                <a:cs typeface="Calibri"/>
              </a:rPr>
              <a:t> 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Biochemistry </a:t>
            </a:r>
            <a:r>
              <a:rPr sz="1800" dirty="0">
                <a:latin typeface="Calibri"/>
                <a:cs typeface="Calibri"/>
              </a:rPr>
              <a:t>and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Molecular</a:t>
            </a:r>
            <a:r>
              <a:rPr lang="en-US" spc="-5" dirty="0">
                <a:latin typeface="Calibri"/>
                <a:cs typeface="Calibri"/>
              </a:rPr>
              <a:t> 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Biology </a:t>
            </a:r>
            <a:r>
              <a:rPr sz="1800" dirty="0">
                <a:latin typeface="Calibri"/>
                <a:cs typeface="Calibri"/>
              </a:rPr>
              <a:t>on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the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Advanced</a:t>
            </a:r>
            <a:r>
              <a:rPr lang="en-US" spc="-5" dirty="0">
                <a:latin typeface="Calibri"/>
                <a:cs typeface="Calibri"/>
              </a:rPr>
              <a:t> 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Biochemistry </a:t>
            </a:r>
            <a:r>
              <a:rPr sz="1800" spc="-10" dirty="0">
                <a:latin typeface="Calibri"/>
                <a:cs typeface="Calibri"/>
              </a:rPr>
              <a:t>track, </a:t>
            </a:r>
            <a:r>
              <a:rPr sz="1800" spc="-5" dirty="0">
                <a:latin typeface="Calibri"/>
                <a:cs typeface="Calibri"/>
              </a:rPr>
              <a:t>with </a:t>
            </a:r>
            <a:r>
              <a:rPr sz="1800" dirty="0">
                <a:latin typeface="Calibri"/>
                <a:cs typeface="Calibri"/>
              </a:rPr>
              <a:t>a </a:t>
            </a:r>
            <a:r>
              <a:rPr sz="1800" spc="-5" dirty="0">
                <a:latin typeface="Calibri"/>
                <a:cs typeface="Calibri"/>
              </a:rPr>
              <a:t>minor</a:t>
            </a:r>
            <a:r>
              <a:rPr lang="en-US" spc="-5" dirty="0">
                <a:latin typeface="Calibri"/>
                <a:cs typeface="Calibri"/>
              </a:rPr>
              <a:t> </a:t>
            </a:r>
            <a:r>
              <a:rPr sz="1800" spc="-39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in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35" dirty="0">
                <a:latin typeface="Calibri"/>
                <a:cs typeface="Calibri"/>
              </a:rPr>
              <a:t>Toxicology.</a:t>
            </a:r>
            <a:endParaRPr sz="1800" dirty="0">
              <a:latin typeface="Calibri"/>
              <a:cs typeface="Calibri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4DEBF75-8CBC-49D7-813C-7F6BC86B8203}"/>
              </a:ext>
            </a:extLst>
          </p:cNvPr>
          <p:cNvSpPr txBox="1"/>
          <p:nvPr/>
        </p:nvSpPr>
        <p:spPr>
          <a:xfrm>
            <a:off x="4724400" y="3200400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US">
              <a:cs typeface="Calibri"/>
            </a:endParaRPr>
          </a:p>
        </p:txBody>
      </p:sp>
      <p:pic>
        <p:nvPicPr>
          <p:cNvPr id="8" name="Picture 8">
            <a:extLst>
              <a:ext uri="{FF2B5EF4-FFF2-40B4-BE49-F238E27FC236}">
                <a16:creationId xmlns:a16="http://schemas.microsoft.com/office/drawing/2014/main" id="{00F90772-EA51-4908-8B5F-9B77E1F633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11613" y="1097167"/>
            <a:ext cx="2475745" cy="248329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57262" y="557212"/>
            <a:ext cx="2550795" cy="923925"/>
          </a:xfrm>
          <a:prstGeom prst="rect">
            <a:avLst/>
          </a:prstGeom>
          <a:solidFill>
            <a:srgbClr val="FFB500"/>
          </a:solidFill>
        </p:spPr>
        <p:txBody>
          <a:bodyPr vert="horz" wrap="square" lIns="0" tIns="0" rIns="0" bIns="0" rtlCol="0">
            <a:spAutoFit/>
          </a:bodyPr>
          <a:lstStyle/>
          <a:p>
            <a:pPr marL="91440">
              <a:lnSpc>
                <a:spcPts val="6434"/>
              </a:lnSpc>
            </a:pPr>
            <a:r>
              <a:rPr spc="-120"/>
              <a:t>Request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36002" y="1776476"/>
            <a:ext cx="4899025" cy="3710888"/>
          </a:xfrm>
          <a:prstGeom prst="rect">
            <a:avLst/>
          </a:prstGeom>
        </p:spPr>
        <p:txBody>
          <a:bodyPr vert="horz" wrap="square" lIns="0" tIns="10795" rIns="0" bIns="0" rtlCol="0" anchor="t">
            <a:spAutoFit/>
          </a:bodyPr>
          <a:lstStyle/>
          <a:p>
            <a:pPr marL="12700" marR="122555">
              <a:lnSpc>
                <a:spcPct val="100400"/>
              </a:lnSpc>
              <a:spcBef>
                <a:spcPts val="85"/>
              </a:spcBef>
            </a:pPr>
            <a:r>
              <a:rPr sz="2000" spc="-45" dirty="0">
                <a:latin typeface="Calibri"/>
                <a:cs typeface="Calibri"/>
              </a:rPr>
              <a:t>We</a:t>
            </a:r>
            <a:r>
              <a:rPr sz="2000" spc="-5" dirty="0">
                <a:latin typeface="Calibri"/>
                <a:cs typeface="Calibri"/>
              </a:rPr>
              <a:t> ask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that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university syllabi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include</a:t>
            </a:r>
            <a:r>
              <a:rPr sz="2000" dirty="0">
                <a:latin typeface="Calibri"/>
                <a:cs typeface="Calibri"/>
              </a:rPr>
              <a:t> a</a:t>
            </a:r>
            <a:r>
              <a:rPr lang="en-US" sz="2000" dirty="0">
                <a:latin typeface="Calibri"/>
                <a:cs typeface="Calibri"/>
              </a:rPr>
              <a:t> </a:t>
            </a:r>
            <a:r>
              <a:rPr sz="2000" spc="-53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hyperlink</a:t>
            </a:r>
            <a:r>
              <a:rPr sz="2000" spc="-15" dirty="0">
                <a:latin typeface="Calibri"/>
                <a:cs typeface="Calibri"/>
              </a:rPr>
              <a:t> to </a:t>
            </a:r>
            <a:r>
              <a:rPr lang="en-US" sz="2000" spc="-5" dirty="0">
                <a:latin typeface="Calibri"/>
                <a:cs typeface="Calibri"/>
              </a:rPr>
              <a:t>the OSU</a:t>
            </a:r>
            <a:r>
              <a:rPr lang="en-US" sz="2000" spc="-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u="heavy" spc="-5" dirty="0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latin typeface="Calibri"/>
                <a:cs typeface="Calibri"/>
              </a:rPr>
              <a:t>Student</a:t>
            </a:r>
            <a:r>
              <a:rPr sz="2000" u="heavy" spc="-15" dirty="0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latin typeface="Calibri"/>
                <a:cs typeface="Calibri"/>
              </a:rPr>
              <a:t> </a:t>
            </a:r>
            <a:r>
              <a:rPr sz="2000" u="heavy" spc="-5" dirty="0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latin typeface="Calibri"/>
                <a:cs typeface="Calibri"/>
              </a:rPr>
              <a:t>Bill of</a:t>
            </a:r>
            <a:endParaRPr lang="en-US" sz="2000" dirty="0">
              <a:latin typeface="Calibri"/>
              <a:cs typeface="Calibri"/>
            </a:endParaRPr>
          </a:p>
          <a:p>
            <a:pPr marL="12700" marR="13970">
              <a:lnSpc>
                <a:spcPct val="99200"/>
              </a:lnSpc>
              <a:spcBef>
                <a:spcPts val="50"/>
              </a:spcBef>
            </a:pPr>
            <a:r>
              <a:rPr sz="2000" u="heavy" spc="-10" dirty="0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latin typeface="Calibri"/>
                <a:cs typeface="Calibri"/>
              </a:rPr>
              <a:t>Rights</a:t>
            </a:r>
            <a:r>
              <a:rPr sz="2000" spc="-10" dirty="0">
                <a:latin typeface="Calibri"/>
                <a:cs typeface="Calibri"/>
              </a:rPr>
              <a:t>.</a:t>
            </a:r>
            <a:r>
              <a:rPr sz="2000" spc="-20" dirty="0">
                <a:latin typeface="Calibri"/>
                <a:cs typeface="Calibri"/>
              </a:rPr>
              <a:t> Specifically,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after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lang="en-US" sz="2000" spc="-5" dirty="0">
                <a:latin typeface="Calibri"/>
                <a:cs typeface="Calibri"/>
              </a:rPr>
              <a:t>the Student </a:t>
            </a:r>
            <a:r>
              <a:rPr sz="2000" spc="-5" dirty="0">
                <a:latin typeface="Calibri"/>
                <a:cs typeface="Calibri"/>
              </a:rPr>
              <a:t>Conduct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Expectations</a:t>
            </a:r>
            <a:r>
              <a:rPr lang="en-US" sz="2000" spc="-10" dirty="0">
                <a:latin typeface="Calibri"/>
                <a:cs typeface="Calibri"/>
              </a:rPr>
              <a:t> link,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we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ask</a:t>
            </a:r>
            <a:r>
              <a:rPr lang="en-US" sz="2000" spc="-5" dirty="0">
                <a:latin typeface="Calibri"/>
                <a:cs typeface="Calibri"/>
              </a:rPr>
              <a:t> </a:t>
            </a:r>
            <a:r>
              <a:rPr sz="2000" spc="-53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that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syllabi</a:t>
            </a:r>
            <a:r>
              <a:rPr sz="2000" spc="-5" dirty="0">
                <a:latin typeface="Calibri"/>
                <a:cs typeface="Calibri"/>
              </a:rPr>
              <a:t> include:</a:t>
            </a:r>
            <a:endParaRPr sz="20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000" dirty="0">
              <a:latin typeface="Calibri"/>
              <a:cs typeface="Calibri"/>
            </a:endParaRPr>
          </a:p>
          <a:p>
            <a:pPr marL="12700" marR="5080"/>
            <a:r>
              <a:rPr lang="en-US" sz="2000" b="1" spc="-5" dirty="0">
                <a:ea typeface="+mn-lt"/>
                <a:cs typeface="+mn-lt"/>
              </a:rPr>
              <a:t>Student Bill of Rights: </a:t>
            </a:r>
            <a:r>
              <a:rPr lang="en-US" sz="2000" spc="-5" dirty="0">
                <a:ea typeface="+mn-lt"/>
                <a:cs typeface="+mn-lt"/>
              </a:rPr>
              <a:t>OSU has twelve established student rights. They include due process in all university disciplinary processes, an equal opportunity to learn, and grading in accordance with the course syllabus: </a:t>
            </a:r>
            <a:r>
              <a:rPr lang="en-US" sz="2000" spc="-5" dirty="0">
                <a:ea typeface="+mn-lt"/>
                <a:cs typeface="+mn-lt"/>
                <a:hlinkClick r:id="rId2"/>
              </a:rPr>
              <a:t>https://asosu.oregonstate.edu/advocacy/rights</a:t>
            </a:r>
            <a:r>
              <a:rPr lang="en-US" sz="2000" spc="-5" dirty="0">
                <a:ea typeface="+mn-lt"/>
                <a:cs typeface="+mn-lt"/>
              </a:rPr>
              <a:t> </a:t>
            </a:r>
            <a:endParaRPr sz="2000" dirty="0"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479540" y="6266179"/>
            <a:ext cx="4246880" cy="400685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 marR="5080">
              <a:lnSpc>
                <a:spcPct val="105000"/>
              </a:lnSpc>
              <a:spcBef>
                <a:spcPts val="25"/>
              </a:spcBef>
            </a:pPr>
            <a:r>
              <a:rPr sz="1200" i="1" spc="-5" dirty="0">
                <a:latin typeface="Calibri"/>
                <a:cs typeface="Calibri"/>
              </a:rPr>
              <a:t>Screenshot</a:t>
            </a:r>
            <a:r>
              <a:rPr sz="1200" i="1" dirty="0">
                <a:latin typeface="Calibri"/>
                <a:cs typeface="Calibri"/>
              </a:rPr>
              <a:t> </a:t>
            </a:r>
            <a:r>
              <a:rPr sz="1200" i="1" spc="-10" dirty="0">
                <a:latin typeface="Calibri"/>
                <a:cs typeface="Calibri"/>
              </a:rPr>
              <a:t>above</a:t>
            </a:r>
            <a:r>
              <a:rPr sz="1200" i="1" spc="10" dirty="0">
                <a:latin typeface="Calibri"/>
                <a:cs typeface="Calibri"/>
              </a:rPr>
              <a:t> </a:t>
            </a:r>
            <a:r>
              <a:rPr sz="1200" i="1" spc="-5" dirty="0">
                <a:latin typeface="Calibri"/>
                <a:cs typeface="Calibri"/>
              </a:rPr>
              <a:t>from</a:t>
            </a:r>
            <a:r>
              <a:rPr sz="1200" i="1" dirty="0">
                <a:latin typeface="Calibri"/>
                <a:cs typeface="Calibri"/>
              </a:rPr>
              <a:t> </a:t>
            </a:r>
            <a:r>
              <a:rPr sz="1200" i="1" spc="-5" dirty="0">
                <a:latin typeface="Calibri"/>
                <a:cs typeface="Calibri"/>
              </a:rPr>
              <a:t>Oregon</a:t>
            </a:r>
            <a:r>
              <a:rPr sz="1200" i="1" dirty="0">
                <a:latin typeface="Calibri"/>
                <a:cs typeface="Calibri"/>
              </a:rPr>
              <a:t> </a:t>
            </a:r>
            <a:r>
              <a:rPr sz="1200" i="1" spc="-15" dirty="0">
                <a:latin typeface="Calibri"/>
                <a:cs typeface="Calibri"/>
              </a:rPr>
              <a:t>State</a:t>
            </a:r>
            <a:r>
              <a:rPr sz="1200" i="1" spc="5" dirty="0">
                <a:latin typeface="Calibri"/>
                <a:cs typeface="Calibri"/>
              </a:rPr>
              <a:t> </a:t>
            </a:r>
            <a:r>
              <a:rPr sz="1200" i="1" spc="-5" dirty="0">
                <a:latin typeface="Calibri"/>
                <a:cs typeface="Calibri"/>
              </a:rPr>
              <a:t>University</a:t>
            </a:r>
            <a:r>
              <a:rPr sz="1200" i="1" spc="20" dirty="0">
                <a:latin typeface="Calibri"/>
                <a:cs typeface="Calibri"/>
              </a:rPr>
              <a:t> </a:t>
            </a:r>
            <a:r>
              <a:rPr sz="1200" i="1" spc="-10" dirty="0">
                <a:latin typeface="Calibri"/>
                <a:cs typeface="Calibri"/>
              </a:rPr>
              <a:t>Syllabus</a:t>
            </a:r>
            <a:r>
              <a:rPr sz="1200" i="1" spc="15" dirty="0">
                <a:latin typeface="Calibri"/>
                <a:cs typeface="Calibri"/>
              </a:rPr>
              <a:t> </a:t>
            </a:r>
            <a:r>
              <a:rPr sz="1200" i="1" dirty="0">
                <a:latin typeface="Calibri"/>
                <a:cs typeface="Calibri"/>
              </a:rPr>
              <a:t>–</a:t>
            </a:r>
            <a:r>
              <a:rPr sz="1200" i="1" spc="5" dirty="0">
                <a:latin typeface="Calibri"/>
                <a:cs typeface="Calibri"/>
              </a:rPr>
              <a:t> </a:t>
            </a:r>
            <a:r>
              <a:rPr sz="1200" i="1" spc="-5" dirty="0">
                <a:latin typeface="Calibri"/>
                <a:cs typeface="Calibri"/>
              </a:rPr>
              <a:t>Minimum </a:t>
            </a:r>
            <a:r>
              <a:rPr sz="1200" i="1" spc="-260" dirty="0">
                <a:latin typeface="Calibri"/>
                <a:cs typeface="Calibri"/>
              </a:rPr>
              <a:t> </a:t>
            </a:r>
            <a:r>
              <a:rPr sz="1200" i="1" spc="-10" dirty="0">
                <a:latin typeface="Calibri"/>
                <a:cs typeface="Calibri"/>
              </a:rPr>
              <a:t>Requirements</a:t>
            </a:r>
            <a:r>
              <a:rPr sz="1200" i="1" spc="-5" dirty="0">
                <a:latin typeface="Calibri"/>
                <a:cs typeface="Calibri"/>
              </a:rPr>
              <a:t> </a:t>
            </a:r>
            <a:r>
              <a:rPr sz="1200" i="1" dirty="0">
                <a:latin typeface="Calibri"/>
                <a:cs typeface="Calibri"/>
              </a:rPr>
              <a:t>&gt;</a:t>
            </a:r>
            <a:r>
              <a:rPr sz="1200" i="1" spc="10" dirty="0">
                <a:latin typeface="Calibri"/>
                <a:cs typeface="Calibri"/>
              </a:rPr>
              <a:t> </a:t>
            </a:r>
            <a:r>
              <a:rPr sz="1200" i="1" spc="-10" dirty="0">
                <a:latin typeface="Calibri"/>
                <a:cs typeface="Calibri"/>
              </a:rPr>
              <a:t>Resources</a:t>
            </a:r>
            <a:r>
              <a:rPr sz="1200" i="1" spc="-5" dirty="0">
                <a:latin typeface="Calibri"/>
                <a:cs typeface="Calibri"/>
              </a:rPr>
              <a:t> </a:t>
            </a:r>
            <a:r>
              <a:rPr sz="1200" i="1" dirty="0">
                <a:latin typeface="Calibri"/>
                <a:cs typeface="Calibri"/>
              </a:rPr>
              <a:t>&gt;</a:t>
            </a:r>
            <a:r>
              <a:rPr sz="1200" i="1" spc="10" dirty="0">
                <a:latin typeface="Calibri"/>
                <a:cs typeface="Calibri"/>
              </a:rPr>
              <a:t> </a:t>
            </a:r>
            <a:r>
              <a:rPr sz="1200" i="1" spc="-10" dirty="0">
                <a:latin typeface="Calibri"/>
                <a:cs typeface="Calibri"/>
              </a:rPr>
              <a:t>Syllabus</a:t>
            </a:r>
            <a:r>
              <a:rPr sz="1200" i="1" dirty="0">
                <a:latin typeface="Calibri"/>
                <a:cs typeface="Calibri"/>
              </a:rPr>
              <a:t> </a:t>
            </a:r>
            <a:r>
              <a:rPr sz="1200" i="1" spc="-10" dirty="0">
                <a:latin typeface="Calibri"/>
                <a:cs typeface="Calibri"/>
              </a:rPr>
              <a:t>templates:</a:t>
            </a:r>
            <a:r>
              <a:rPr sz="1200" i="1" spc="5" dirty="0">
                <a:latin typeface="Calibri"/>
                <a:cs typeface="Calibri"/>
              </a:rPr>
              <a:t> </a:t>
            </a:r>
            <a:r>
              <a:rPr sz="1200" i="1" dirty="0">
                <a:latin typeface="Calibri"/>
                <a:cs typeface="Calibri"/>
              </a:rPr>
              <a:t>On </a:t>
            </a:r>
            <a:r>
              <a:rPr sz="1200" i="1" spc="-5" dirty="0">
                <a:latin typeface="Calibri"/>
                <a:cs typeface="Calibri"/>
              </a:rPr>
              <a:t>campus</a:t>
            </a:r>
            <a:endParaRPr sz="1200" dirty="0">
              <a:latin typeface="Calibri"/>
              <a:cs typeface="Calibri"/>
            </a:endParaRPr>
          </a:p>
        </p:txBody>
      </p:sp>
      <p:pic>
        <p:nvPicPr>
          <p:cNvPr id="4" name="Picture 4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05798796-BE59-4A36-A9EB-BA2E2E01A0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40855" y="557212"/>
            <a:ext cx="6041035" cy="5250273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57262" y="557212"/>
            <a:ext cx="3595370" cy="923925"/>
          </a:xfrm>
          <a:prstGeom prst="rect">
            <a:avLst/>
          </a:prstGeom>
          <a:solidFill>
            <a:srgbClr val="FFB500"/>
          </a:solidFill>
        </p:spPr>
        <p:txBody>
          <a:bodyPr vert="horz" wrap="square" lIns="0" tIns="0" rIns="0" bIns="0" rtlCol="0">
            <a:spAutoFit/>
          </a:bodyPr>
          <a:lstStyle/>
          <a:p>
            <a:pPr marL="91440">
              <a:lnSpc>
                <a:spcPts val="6434"/>
              </a:lnSpc>
            </a:pPr>
            <a:r>
              <a:rPr spc="-150"/>
              <a:t>Background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36002" y="1694179"/>
            <a:ext cx="10160000" cy="4483920"/>
          </a:xfrm>
          <a:prstGeom prst="rect">
            <a:avLst/>
          </a:prstGeom>
        </p:spPr>
        <p:txBody>
          <a:bodyPr vert="horz" wrap="square" lIns="0" tIns="9525" rIns="0" bIns="0" rtlCol="0" anchor="t">
            <a:spAutoFit/>
          </a:bodyPr>
          <a:lstStyle/>
          <a:p>
            <a:pPr marL="12700" marR="5080">
              <a:lnSpc>
                <a:spcPct val="100800"/>
              </a:lnSpc>
              <a:spcBef>
                <a:spcPts val="75"/>
              </a:spcBef>
            </a:pPr>
            <a:r>
              <a:rPr sz="2400" dirty="0">
                <a:latin typeface="Calibri"/>
                <a:cs typeface="Calibri"/>
              </a:rPr>
              <a:t>The </a:t>
            </a:r>
            <a:r>
              <a:rPr sz="2400" spc="-5" dirty="0">
                <a:latin typeface="Calibri"/>
                <a:cs typeface="Calibri"/>
              </a:rPr>
              <a:t>Student Bill of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Rights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was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created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in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2017 </a:t>
            </a:r>
            <a:r>
              <a:rPr sz="2400" spc="-10" dirty="0">
                <a:latin typeface="Calibri"/>
                <a:cs typeface="Calibri"/>
              </a:rPr>
              <a:t>through</a:t>
            </a:r>
            <a:r>
              <a:rPr sz="2400" dirty="0">
                <a:latin typeface="Calibri"/>
                <a:cs typeface="Calibri"/>
              </a:rPr>
              <a:t> a </a:t>
            </a:r>
            <a:r>
              <a:rPr sz="2400" spc="-15" dirty="0">
                <a:latin typeface="Calibri"/>
                <a:cs typeface="Calibri"/>
              </a:rPr>
              <a:t>collaborative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effort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under</a:t>
            </a:r>
            <a:r>
              <a:rPr lang="en-US" sz="2400" dirty="0">
                <a:latin typeface="Calibri"/>
                <a:cs typeface="Calibri"/>
              </a:rPr>
              <a:t> </a:t>
            </a:r>
            <a:r>
              <a:rPr sz="2400" spc="-525" dirty="0">
                <a:latin typeface="Calibri"/>
                <a:cs typeface="Calibri"/>
              </a:rPr>
              <a:t> </a:t>
            </a:r>
            <a:r>
              <a:rPr sz="2400" u="heavy" spc="-10" dirty="0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latin typeface="Calibri"/>
                <a:cs typeface="Calibri"/>
              </a:rPr>
              <a:t>Shared </a:t>
            </a:r>
            <a:r>
              <a:rPr sz="2400" u="heavy" spc="-5" dirty="0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latin typeface="Calibri"/>
                <a:cs typeface="Calibri"/>
              </a:rPr>
              <a:t>Governance</a:t>
            </a:r>
            <a:r>
              <a:rPr lang="en-US" sz="2400" spc="-5" dirty="0">
                <a:uFill>
                  <a:solidFill>
                    <a:srgbClr val="0563C1"/>
                  </a:solidFill>
                </a:uFill>
                <a:latin typeface="Calibri"/>
                <a:cs typeface="Calibri"/>
              </a:rPr>
              <a:t> with Faculty Senate, ASOSU, and University Leadership. Faculty Senate </a:t>
            </a:r>
            <a:r>
              <a:rPr lang="en-US" sz="2400" spc="-5">
                <a:uFill>
                  <a:solidFill>
                    <a:srgbClr val="0563C1"/>
                  </a:solidFill>
                </a:uFill>
                <a:latin typeface="Calibri"/>
                <a:cs typeface="Calibri"/>
              </a:rPr>
              <a:t>President Jon </a:t>
            </a:r>
            <a:r>
              <a:rPr lang="en-US" sz="2400" spc="-5" dirty="0">
                <a:uFill>
                  <a:solidFill>
                    <a:srgbClr val="0563C1"/>
                  </a:solidFill>
                </a:uFill>
                <a:latin typeface="Calibri"/>
                <a:cs typeface="Calibri"/>
              </a:rPr>
              <a:t>Dorbolo signed it into effect after being approved by the general body.</a:t>
            </a:r>
            <a:endParaRPr lang="en-US" sz="2400" spc="-5" dirty="0">
              <a:solidFill>
                <a:srgbClr val="0563C1"/>
              </a:solidFill>
              <a:uFill>
                <a:solidFill>
                  <a:srgbClr val="0563C1"/>
                </a:solidFill>
              </a:uFill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350" dirty="0">
              <a:latin typeface="Calibri"/>
              <a:cs typeface="Calibri"/>
            </a:endParaRPr>
          </a:p>
          <a:p>
            <a:pPr marL="12700" marR="204470">
              <a:lnSpc>
                <a:spcPct val="100800"/>
              </a:lnSpc>
            </a:pPr>
            <a:r>
              <a:rPr sz="2400" dirty="0">
                <a:latin typeface="Calibri"/>
                <a:cs typeface="Calibri"/>
              </a:rPr>
              <a:t>The </a:t>
            </a:r>
            <a:r>
              <a:rPr sz="2400" spc="-5" dirty="0">
                <a:latin typeface="Calibri"/>
                <a:cs typeface="Calibri"/>
              </a:rPr>
              <a:t>Office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of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Advocacy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serves</a:t>
            </a:r>
            <a:r>
              <a:rPr sz="2400" spc="-5" dirty="0">
                <a:latin typeface="Calibri"/>
                <a:cs typeface="Calibri"/>
              </a:rPr>
              <a:t> all</a:t>
            </a:r>
            <a:r>
              <a:rPr lang="en-US" sz="2400" spc="-10" dirty="0">
                <a:latin typeface="Calibri"/>
                <a:cs typeface="Calibri"/>
              </a:rPr>
              <a:t> OSU</a:t>
            </a:r>
            <a:r>
              <a:rPr lang="en-US" sz="240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students.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Our </a:t>
            </a:r>
            <a:r>
              <a:rPr sz="2400" spc="-15" dirty="0">
                <a:latin typeface="Calibri"/>
                <a:cs typeface="Calibri"/>
              </a:rPr>
              <a:t>data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lang="en-US" sz="2400" dirty="0">
                <a:latin typeface="Calibri"/>
                <a:cs typeface="Calibri"/>
              </a:rPr>
              <a:t> </a:t>
            </a:r>
            <a:r>
              <a:rPr sz="2400" spc="-52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experience </a:t>
            </a:r>
            <a:r>
              <a:rPr sz="2400" spc="-10" dirty="0">
                <a:latin typeface="Calibri"/>
                <a:cs typeface="Calibri"/>
              </a:rPr>
              <a:t>shows that</a:t>
            </a:r>
            <a:r>
              <a:rPr lang="en-US" sz="2400" spc="-10" dirty="0">
                <a:latin typeface="Calibri"/>
                <a:cs typeface="Calibri"/>
              </a:rPr>
              <a:t> students' experiences on campus improve when they are:</a:t>
            </a:r>
          </a:p>
          <a:p>
            <a:pPr marL="355600" marR="204470" indent="-342900">
              <a:lnSpc>
                <a:spcPct val="100800"/>
              </a:lnSpc>
              <a:buFont typeface="Arial"/>
              <a:buChar char="•"/>
            </a:pPr>
            <a:r>
              <a:rPr lang="en-US" sz="2400" spc="-10" dirty="0">
                <a:latin typeface="Calibri"/>
                <a:cs typeface="Calibri"/>
              </a:rPr>
              <a:t>Aware of their rights</a:t>
            </a:r>
          </a:p>
          <a:p>
            <a:pPr marL="355600" marR="204470" indent="-342900">
              <a:lnSpc>
                <a:spcPct val="100800"/>
              </a:lnSpc>
              <a:buFont typeface="Arial"/>
              <a:buChar char="•"/>
            </a:pPr>
            <a:r>
              <a:rPr lang="en-US" sz="2400" spc="-10" dirty="0">
                <a:ea typeface="+mn-lt"/>
                <a:cs typeface="+mn-lt"/>
              </a:rPr>
              <a:t>Prepared for conduct meetings</a:t>
            </a:r>
            <a:endParaRPr lang="en-US" dirty="0">
              <a:ea typeface="+mn-lt"/>
              <a:cs typeface="+mn-lt"/>
            </a:endParaRPr>
          </a:p>
          <a:p>
            <a:pPr marL="355600" marR="204470" indent="-342900">
              <a:lnSpc>
                <a:spcPct val="100800"/>
              </a:lnSpc>
              <a:buFont typeface="Arial"/>
              <a:buChar char="•"/>
            </a:pPr>
            <a:r>
              <a:rPr lang="en-US" sz="2400" spc="-10" dirty="0">
                <a:ea typeface="+mn-lt"/>
                <a:cs typeface="+mn-lt"/>
              </a:rPr>
              <a:t>Supported through conduct processes</a:t>
            </a:r>
            <a:endParaRPr lang="en-US" dirty="0">
              <a:cs typeface="Calibri"/>
            </a:endParaRPr>
          </a:p>
          <a:p>
            <a:pPr marL="355600" marR="204470" indent="-342900">
              <a:lnSpc>
                <a:spcPct val="100800"/>
              </a:lnSpc>
              <a:buFont typeface="Arial"/>
              <a:buChar char="•"/>
            </a:pPr>
            <a:endParaRPr lang="en-US" sz="2400" spc="-10" dirty="0">
              <a:latin typeface="Calibri"/>
              <a:cs typeface="Calibri"/>
            </a:endParaRPr>
          </a:p>
          <a:p>
            <a:pPr>
              <a:spcBef>
                <a:spcPts val="50"/>
              </a:spcBef>
            </a:pPr>
            <a:endParaRPr sz="24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57262" y="557212"/>
            <a:ext cx="6201954" cy="820738"/>
          </a:xfrm>
          <a:prstGeom prst="rect">
            <a:avLst/>
          </a:prstGeom>
          <a:solidFill>
            <a:srgbClr val="FFB500"/>
          </a:solidFill>
        </p:spPr>
        <p:txBody>
          <a:bodyPr vert="horz" wrap="square" lIns="0" tIns="0" rIns="0" bIns="0" rtlCol="0" anchor="t">
            <a:spAutoFit/>
          </a:bodyPr>
          <a:lstStyle/>
          <a:p>
            <a:pPr marL="91440">
              <a:lnSpc>
                <a:spcPts val="6434"/>
              </a:lnSpc>
            </a:pPr>
            <a:r>
              <a:rPr lang="en-US" spc="-204" dirty="0"/>
              <a:t>R</a:t>
            </a:r>
            <a:r>
              <a:rPr lang="en-US" spc="-125" dirty="0"/>
              <a:t>e</a:t>
            </a:r>
            <a:r>
              <a:rPr lang="en-US" spc="-155" dirty="0"/>
              <a:t>a</a:t>
            </a:r>
            <a:r>
              <a:rPr lang="en-US" spc="120" dirty="0"/>
              <a:t>s</a:t>
            </a:r>
            <a:r>
              <a:rPr lang="en-US" spc="-155" dirty="0"/>
              <a:t>o</a:t>
            </a:r>
            <a:r>
              <a:rPr lang="en-US" spc="-204" dirty="0"/>
              <a:t>ns</a:t>
            </a:r>
            <a:r>
              <a:rPr spc="-525" dirty="0"/>
              <a:t> </a:t>
            </a:r>
            <a:r>
              <a:rPr spc="5" dirty="0"/>
              <a:t>f</a:t>
            </a:r>
            <a:r>
              <a:rPr spc="-155" dirty="0"/>
              <a:t>o</a:t>
            </a:r>
            <a:r>
              <a:rPr spc="-200" dirty="0"/>
              <a:t>r</a:t>
            </a:r>
            <a:r>
              <a:rPr spc="-530" dirty="0"/>
              <a:t> </a:t>
            </a:r>
            <a:r>
              <a:rPr lang="en-US" spc="-204" dirty="0"/>
              <a:t>R</a:t>
            </a:r>
            <a:r>
              <a:rPr lang="en-US" spc="-125" dirty="0"/>
              <a:t>e</a:t>
            </a:r>
            <a:r>
              <a:rPr lang="en-US" spc="-215" dirty="0"/>
              <a:t>q</a:t>
            </a:r>
            <a:r>
              <a:rPr lang="en-US" spc="-204" dirty="0"/>
              <a:t>u</a:t>
            </a:r>
            <a:r>
              <a:rPr lang="en-US" spc="-170" dirty="0"/>
              <a:t>e</a:t>
            </a:r>
            <a:r>
              <a:rPr lang="en-US" spc="120" dirty="0"/>
              <a:t>s</a:t>
            </a:r>
            <a:r>
              <a:rPr lang="en-US" spc="-30" dirty="0"/>
              <a:t>t</a:t>
            </a:r>
            <a:endParaRPr spc="-30" dirty="0"/>
          </a:p>
        </p:txBody>
      </p:sp>
      <p:sp>
        <p:nvSpPr>
          <p:cNvPr id="3" name="object 3"/>
          <p:cNvSpPr txBox="1"/>
          <p:nvPr/>
        </p:nvSpPr>
        <p:spPr>
          <a:xfrm>
            <a:off x="1011018" y="1494911"/>
            <a:ext cx="10392410" cy="4431085"/>
          </a:xfrm>
          <a:prstGeom prst="rect">
            <a:avLst/>
          </a:prstGeom>
        </p:spPr>
        <p:txBody>
          <a:bodyPr vert="horz" wrap="square" lIns="0" tIns="9525" rIns="0" bIns="0" rtlCol="0" anchor="t">
            <a:spAutoFit/>
          </a:bodyPr>
          <a:lstStyle/>
          <a:p>
            <a:pPr marL="355600" marR="5080" indent="-342900">
              <a:lnSpc>
                <a:spcPct val="100800"/>
              </a:lnSpc>
              <a:spcBef>
                <a:spcPts val="75"/>
              </a:spcBef>
              <a:buFont typeface="Arial"/>
              <a:buChar char="•"/>
            </a:pPr>
            <a:r>
              <a:rPr lang="en-US" sz="2400" dirty="0">
                <a:latin typeface="Calibri"/>
                <a:cs typeface="Calibri"/>
              </a:rPr>
              <a:t>Three of the rights in the Student Bill of Rights are especially pertinent to syllabi</a:t>
            </a:r>
            <a:r>
              <a:rPr sz="2400" dirty="0">
                <a:latin typeface="Calibri"/>
                <a:cs typeface="Calibri"/>
              </a:rPr>
              <a:t>:</a:t>
            </a:r>
            <a:endParaRPr lang="en-US" sz="2400" dirty="0">
              <a:latin typeface="Calibri"/>
              <a:cs typeface="Calibri"/>
            </a:endParaRPr>
          </a:p>
          <a:p>
            <a:pPr marL="342900" indent="-342900">
              <a:lnSpc>
                <a:spcPct val="100000"/>
              </a:lnSpc>
              <a:spcBef>
                <a:spcPts val="10"/>
              </a:spcBef>
              <a:buFont typeface="Arial"/>
              <a:buChar char="•"/>
            </a:pPr>
            <a:endParaRPr sz="2350" dirty="0">
              <a:latin typeface="Calibri"/>
              <a:cs typeface="Calibri"/>
            </a:endParaRPr>
          </a:p>
          <a:p>
            <a:pPr marL="812165" marR="1258570" lvl="1" indent="-342900">
              <a:lnSpc>
                <a:spcPct val="100800"/>
              </a:lnSpc>
              <a:spcBef>
                <a:spcPts val="5"/>
              </a:spcBef>
              <a:buFont typeface="Arial"/>
              <a:buChar char="•"/>
              <a:tabLst>
                <a:tab pos="298450" algn="l"/>
              </a:tabLst>
            </a:pPr>
            <a:r>
              <a:rPr lang="en-US" sz="2400" spc="-5" dirty="0">
                <a:latin typeface="Calibri"/>
                <a:cs typeface="Calibri"/>
              </a:rPr>
              <a:t>Right #8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offers </a:t>
            </a:r>
            <a:r>
              <a:rPr sz="2400" spc="-10" dirty="0">
                <a:latin typeface="Calibri"/>
                <a:cs typeface="Calibri"/>
              </a:rPr>
              <a:t>students </a:t>
            </a:r>
            <a:r>
              <a:rPr sz="2400" spc="-40" dirty="0">
                <a:latin typeface="Calibri"/>
                <a:cs typeface="Calibri"/>
              </a:rPr>
              <a:t>“...due </a:t>
            </a:r>
            <a:r>
              <a:rPr sz="2400" spc="-10" dirty="0">
                <a:latin typeface="Calibri"/>
                <a:cs typeface="Calibri"/>
              </a:rPr>
              <a:t>process </a:t>
            </a:r>
            <a:r>
              <a:rPr sz="2400" spc="-5" dirty="0">
                <a:latin typeface="Calibri"/>
                <a:cs typeface="Calibri"/>
              </a:rPr>
              <a:t>in all </a:t>
            </a:r>
            <a:r>
              <a:rPr sz="2400" spc="-10" dirty="0">
                <a:latin typeface="Calibri"/>
                <a:cs typeface="Calibri"/>
              </a:rPr>
              <a:t>university</a:t>
            </a:r>
            <a:r>
              <a:rPr lang="en-US" sz="2400" spc="-10" dirty="0">
                <a:latin typeface="Calibri"/>
                <a:cs typeface="Calibri"/>
              </a:rPr>
              <a:t> </a:t>
            </a:r>
            <a:r>
              <a:rPr sz="2400" spc="-53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disciplinary</a:t>
            </a:r>
            <a:r>
              <a:rPr sz="2400" spc="-10" dirty="0">
                <a:latin typeface="Calibri"/>
                <a:cs typeface="Calibri"/>
              </a:rPr>
              <a:t> processes”</a:t>
            </a:r>
            <a:endParaRPr sz="2400" dirty="0">
              <a:latin typeface="Calibri"/>
              <a:cs typeface="Calibri"/>
            </a:endParaRPr>
          </a:p>
          <a:p>
            <a:pPr marL="812165" marR="1258570" lvl="1" indent="-342900">
              <a:lnSpc>
                <a:spcPct val="100800"/>
              </a:lnSpc>
              <a:spcBef>
                <a:spcPts val="5"/>
              </a:spcBef>
              <a:buFont typeface="Arial"/>
              <a:buChar char="•"/>
              <a:tabLst>
                <a:tab pos="298450" algn="l"/>
              </a:tabLst>
            </a:pPr>
            <a:r>
              <a:rPr lang="en-US" sz="2400" dirty="0">
                <a:latin typeface="Calibri"/>
                <a:cs typeface="Calibri"/>
              </a:rPr>
              <a:t>Right #9 offers students "...an equal opportunity to learn and to participate and benefit from the academic community"</a:t>
            </a:r>
            <a:endParaRPr lang="en-US" sz="2400" spc="-10" dirty="0">
              <a:latin typeface="Calibri"/>
              <a:cs typeface="Calibri"/>
            </a:endParaRPr>
          </a:p>
          <a:p>
            <a:pPr marL="812165" marR="259715" lvl="1" indent="-342900">
              <a:lnSpc>
                <a:spcPts val="2900"/>
              </a:lnSpc>
              <a:spcBef>
                <a:spcPts val="5"/>
              </a:spcBef>
              <a:buFont typeface="Arial"/>
              <a:buChar char="•"/>
              <a:tabLst>
                <a:tab pos="298450" algn="l"/>
              </a:tabLst>
            </a:pPr>
            <a:r>
              <a:rPr sz="2400" spc="-10" dirty="0">
                <a:latin typeface="Calibri"/>
                <a:cs typeface="Calibri"/>
              </a:rPr>
              <a:t>Right </a:t>
            </a:r>
            <a:r>
              <a:rPr lang="en-US" sz="2400" spc="-10" dirty="0">
                <a:latin typeface="Calibri"/>
                <a:cs typeface="Calibri"/>
              </a:rPr>
              <a:t>#</a:t>
            </a:r>
            <a:r>
              <a:rPr sz="2400" spc="-5" dirty="0">
                <a:latin typeface="Calibri"/>
                <a:cs typeface="Calibri"/>
              </a:rPr>
              <a:t>12 </a:t>
            </a:r>
            <a:r>
              <a:rPr lang="en-US" sz="2400" spc="-15" dirty="0">
                <a:latin typeface="Calibri"/>
                <a:cs typeface="Calibri"/>
              </a:rPr>
              <a:t>offers </a:t>
            </a:r>
            <a:r>
              <a:rPr sz="2400" spc="-10" dirty="0">
                <a:latin typeface="Calibri"/>
                <a:cs typeface="Calibri"/>
              </a:rPr>
              <a:t>students</a:t>
            </a:r>
            <a:r>
              <a:rPr lang="en-US" sz="2400" spc="-10" dirty="0">
                <a:latin typeface="Calibri"/>
                <a:cs typeface="Calibri"/>
              </a:rPr>
              <a:t> to </a:t>
            </a:r>
            <a:r>
              <a:rPr sz="2400" spc="-45" dirty="0">
                <a:latin typeface="Calibri"/>
                <a:cs typeface="Calibri"/>
              </a:rPr>
              <a:t>“...be </a:t>
            </a:r>
            <a:r>
              <a:rPr sz="2400" spc="-10" dirty="0">
                <a:latin typeface="Calibri"/>
                <a:cs typeface="Calibri"/>
              </a:rPr>
              <a:t>graded </a:t>
            </a:r>
            <a:r>
              <a:rPr sz="2400" spc="-5" dirty="0">
                <a:latin typeface="Calibri"/>
                <a:cs typeface="Calibri"/>
              </a:rPr>
              <a:t>in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accordance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with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the</a:t>
            </a:r>
            <a:r>
              <a:rPr sz="2400" spc="1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course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syllabus</a:t>
            </a:r>
            <a:r>
              <a:rPr sz="2400" dirty="0">
                <a:latin typeface="Calibri"/>
                <a:cs typeface="Calibri"/>
              </a:rPr>
              <a:t> and </a:t>
            </a:r>
            <a:r>
              <a:rPr sz="2400" spc="-5" dirty="0">
                <a:latin typeface="Calibri"/>
                <a:cs typeface="Calibri"/>
              </a:rPr>
              <a:t>the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quality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of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their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50" dirty="0">
                <a:latin typeface="Calibri"/>
                <a:cs typeface="Calibri"/>
              </a:rPr>
              <a:t>work</a:t>
            </a:r>
            <a:r>
              <a:rPr lang="en-US" sz="2400" spc="-50" dirty="0">
                <a:latin typeface="Calibri"/>
                <a:cs typeface="Calibri"/>
              </a:rPr>
              <a:t>.”</a:t>
            </a:r>
            <a:endParaRPr lang="en-US" sz="2400" spc="-20" dirty="0">
              <a:latin typeface="Calibri"/>
              <a:cs typeface="Calibri"/>
            </a:endParaRPr>
          </a:p>
          <a:p>
            <a:pPr marL="342900" indent="-342900">
              <a:spcBef>
                <a:spcPts val="25"/>
              </a:spcBef>
              <a:buFont typeface="Arial"/>
              <a:buChar char="•"/>
            </a:pPr>
            <a:endParaRPr lang="en-US" sz="2300" dirty="0">
              <a:latin typeface="Calibri"/>
              <a:cs typeface="Calibri"/>
            </a:endParaRPr>
          </a:p>
          <a:p>
            <a:pPr marL="355600" marR="213360" indent="-342900">
              <a:lnSpc>
                <a:spcPct val="99200"/>
              </a:lnSpc>
              <a:spcBef>
                <a:spcPts val="5"/>
              </a:spcBef>
              <a:buFont typeface="Arial"/>
              <a:buChar char="•"/>
            </a:pPr>
            <a:r>
              <a:rPr sz="2400" spc="-10" dirty="0">
                <a:latin typeface="Calibri"/>
                <a:cs typeface="Calibri"/>
              </a:rPr>
              <a:t>Given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that</a:t>
            </a:r>
            <a:r>
              <a:rPr sz="2400" spc="-5" dirty="0">
                <a:latin typeface="Calibri"/>
                <a:cs typeface="Calibri"/>
              </a:rPr>
              <a:t> the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Student Conduct </a:t>
            </a:r>
            <a:r>
              <a:rPr sz="2400" spc="-10" dirty="0">
                <a:latin typeface="Calibri"/>
                <a:cs typeface="Calibri"/>
              </a:rPr>
              <a:t>Expectations </a:t>
            </a:r>
            <a:r>
              <a:rPr sz="2400" spc="-15" dirty="0">
                <a:latin typeface="Calibri"/>
                <a:cs typeface="Calibri"/>
              </a:rPr>
              <a:t>are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listed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in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syllabi,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it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is</a:t>
            </a:r>
            <a:r>
              <a:rPr lang="en-US" sz="2400" spc="-5" dirty="0">
                <a:latin typeface="Calibri"/>
                <a:cs typeface="Calibri"/>
              </a:rPr>
              <a:t> </a:t>
            </a:r>
            <a:r>
              <a:rPr sz="2400" spc="-5" dirty="0">
                <a:latin typeface="Calibri"/>
                <a:cs typeface="Calibri"/>
              </a:rPr>
              <a:t>equitable </a:t>
            </a:r>
            <a:r>
              <a:rPr sz="2400" spc="-15" dirty="0">
                <a:latin typeface="Calibri"/>
                <a:cs typeface="Calibri"/>
              </a:rPr>
              <a:t>to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communicate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to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students that</a:t>
            </a:r>
            <a:r>
              <a:rPr sz="2400" spc="-5" dirty="0">
                <a:latin typeface="Calibri"/>
                <a:cs typeface="Calibri"/>
              </a:rPr>
              <a:t> they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have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due </a:t>
            </a:r>
            <a:r>
              <a:rPr sz="2400" spc="-10" dirty="0">
                <a:latin typeface="Calibri"/>
                <a:cs typeface="Calibri"/>
              </a:rPr>
              <a:t>process</a:t>
            </a:r>
            <a:r>
              <a:rPr lang="en-US" sz="2400" spc="-10" dirty="0">
                <a:latin typeface="Calibri"/>
                <a:cs typeface="Calibri"/>
              </a:rPr>
              <a:t> </a:t>
            </a:r>
            <a:r>
              <a:rPr sz="2400" spc="-52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rights </a:t>
            </a:r>
            <a:r>
              <a:rPr sz="2400" spc="-5" dirty="0">
                <a:latin typeface="Calibri"/>
                <a:cs typeface="Calibri"/>
              </a:rPr>
              <a:t>if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they</a:t>
            </a:r>
            <a:r>
              <a:rPr lang="en-US" sz="2400" spc="-5" dirty="0">
                <a:latin typeface="Calibri"/>
                <a:cs typeface="Calibri"/>
              </a:rPr>
              <a:t> </a:t>
            </a:r>
            <a:r>
              <a:rPr lang="en-US" sz="2400" spc="-10" dirty="0">
                <a:latin typeface="Calibri"/>
                <a:cs typeface="Calibri"/>
              </a:rPr>
              <a:t>receive</a:t>
            </a:r>
            <a:r>
              <a:rPr lang="en-US" sz="2400" dirty="0">
                <a:latin typeface="Calibri"/>
                <a:cs typeface="Calibri"/>
              </a:rPr>
              <a:t> an</a:t>
            </a:r>
            <a:r>
              <a:rPr lang="en-US" sz="2400" spc="-5" dirty="0">
                <a:latin typeface="Calibri"/>
                <a:cs typeface="Calibri"/>
              </a:rPr>
              <a:t> </a:t>
            </a:r>
            <a:r>
              <a:rPr lang="en-US" sz="2400" spc="-10" dirty="0">
                <a:latin typeface="Calibri"/>
                <a:cs typeface="Calibri"/>
              </a:rPr>
              <a:t>allegation</a:t>
            </a:r>
            <a:r>
              <a:rPr sz="2400" spc="-5" dirty="0">
                <a:latin typeface="Calibri"/>
                <a:cs typeface="Calibri"/>
              </a:rPr>
              <a:t> of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lang="en-US" sz="2400" dirty="0">
                <a:latin typeface="Calibri"/>
                <a:cs typeface="Calibri"/>
              </a:rPr>
              <a:t>a </a:t>
            </a:r>
            <a:r>
              <a:rPr lang="en-US" sz="2400" spc="-5" dirty="0">
                <a:latin typeface="Calibri"/>
                <a:cs typeface="Calibri"/>
              </a:rPr>
              <a:t>conduct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lang="en-US" sz="2400" spc="-10" dirty="0">
                <a:latin typeface="Calibri"/>
                <a:cs typeface="Calibri"/>
              </a:rPr>
              <a:t>violation</a:t>
            </a:r>
            <a:r>
              <a:rPr sz="2400" spc="-10" dirty="0">
                <a:latin typeface="Calibri"/>
                <a:cs typeface="Calibri"/>
              </a:rPr>
              <a:t>.</a:t>
            </a:r>
            <a:endParaRPr sz="24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57262" y="557212"/>
            <a:ext cx="6093460" cy="923925"/>
          </a:xfrm>
          <a:prstGeom prst="rect">
            <a:avLst/>
          </a:prstGeom>
          <a:solidFill>
            <a:srgbClr val="FFB500"/>
          </a:solidFill>
        </p:spPr>
        <p:txBody>
          <a:bodyPr vert="horz" wrap="square" lIns="0" tIns="0" rIns="0" bIns="0" rtlCol="0">
            <a:spAutoFit/>
          </a:bodyPr>
          <a:lstStyle/>
          <a:p>
            <a:pPr marL="91440">
              <a:lnSpc>
                <a:spcPts val="6434"/>
              </a:lnSpc>
            </a:pPr>
            <a:r>
              <a:rPr spc="-10" dirty="0"/>
              <a:t>S</a:t>
            </a:r>
            <a:r>
              <a:rPr spc="-15" dirty="0"/>
              <a:t>t</a:t>
            </a:r>
            <a:r>
              <a:rPr spc="-114" dirty="0"/>
              <a:t>a</a:t>
            </a:r>
            <a:r>
              <a:rPr spc="-110" dirty="0"/>
              <a:t>t</a:t>
            </a:r>
            <a:r>
              <a:rPr spc="-195" dirty="0"/>
              <a:t>eme</a:t>
            </a:r>
            <a:r>
              <a:rPr spc="-165" dirty="0"/>
              <a:t>n</a:t>
            </a:r>
            <a:r>
              <a:rPr spc="-30" dirty="0"/>
              <a:t>t</a:t>
            </a:r>
            <a:r>
              <a:rPr spc="-530" dirty="0"/>
              <a:t> </a:t>
            </a:r>
            <a:r>
              <a:rPr spc="-30" dirty="0"/>
              <a:t>of</a:t>
            </a:r>
            <a:r>
              <a:rPr spc="-525" dirty="0"/>
              <a:t> </a:t>
            </a:r>
            <a:r>
              <a:rPr spc="-590" dirty="0"/>
              <a:t>I</a:t>
            </a:r>
            <a:r>
              <a:rPr spc="-245" dirty="0"/>
              <a:t>m</a:t>
            </a:r>
            <a:r>
              <a:rPr spc="-165" dirty="0"/>
              <a:t>p</a:t>
            </a:r>
            <a:r>
              <a:rPr spc="-15" dirty="0"/>
              <a:t>act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899477" y="1727708"/>
            <a:ext cx="10393045" cy="3046155"/>
          </a:xfrm>
          <a:prstGeom prst="rect">
            <a:avLst/>
          </a:prstGeom>
        </p:spPr>
        <p:txBody>
          <a:bodyPr vert="horz" wrap="square" lIns="0" tIns="9525" rIns="0" bIns="0" rtlCol="0" anchor="t">
            <a:spAutoFit/>
          </a:bodyPr>
          <a:lstStyle/>
          <a:p>
            <a:pPr marL="148590" marR="5080">
              <a:lnSpc>
                <a:spcPct val="100800"/>
              </a:lnSpc>
              <a:spcBef>
                <a:spcPts val="75"/>
              </a:spcBef>
              <a:tabLst>
                <a:tab pos="434340" algn="l"/>
                <a:tab pos="434975" algn="l"/>
              </a:tabLst>
            </a:pPr>
            <a:r>
              <a:rPr lang="en-US" spc="-10" dirty="0"/>
              <a:t>Including </a:t>
            </a:r>
            <a:r>
              <a:rPr lang="en-US" spc="-5" dirty="0"/>
              <a:t>the</a:t>
            </a:r>
            <a:r>
              <a:rPr spc="5" dirty="0"/>
              <a:t> </a:t>
            </a:r>
            <a:r>
              <a:rPr spc="-5" dirty="0"/>
              <a:t>Student Bill</a:t>
            </a:r>
            <a:r>
              <a:rPr spc="-10" dirty="0"/>
              <a:t> </a:t>
            </a:r>
            <a:r>
              <a:rPr spc="-5" dirty="0"/>
              <a:t>of</a:t>
            </a:r>
            <a:r>
              <a:rPr spc="5" dirty="0"/>
              <a:t> </a:t>
            </a:r>
            <a:r>
              <a:rPr spc="-10" dirty="0"/>
              <a:t>Rights</a:t>
            </a:r>
            <a:r>
              <a:rPr spc="-5" dirty="0"/>
              <a:t> in </a:t>
            </a:r>
            <a:r>
              <a:rPr spc="-15" dirty="0"/>
              <a:t>course</a:t>
            </a:r>
            <a:r>
              <a:rPr spc="5" dirty="0"/>
              <a:t> </a:t>
            </a:r>
            <a:r>
              <a:rPr spc="-10" dirty="0"/>
              <a:t>syllabi</a:t>
            </a:r>
            <a:r>
              <a:rPr lang="en-US" spc="-10" dirty="0"/>
              <a:t>:</a:t>
            </a:r>
            <a:endParaRPr lang="en-US" dirty="0"/>
          </a:p>
          <a:p>
            <a:pPr marL="148590" marR="5080">
              <a:lnSpc>
                <a:spcPct val="100800"/>
              </a:lnSpc>
              <a:spcBef>
                <a:spcPts val="75"/>
              </a:spcBef>
              <a:tabLst>
                <a:tab pos="434340" algn="l"/>
                <a:tab pos="434975" algn="l"/>
              </a:tabLst>
            </a:pPr>
            <a:endParaRPr lang="en-US" spc="-10" dirty="0"/>
          </a:p>
          <a:p>
            <a:pPr marL="434340" marR="5080" indent="-285750">
              <a:lnSpc>
                <a:spcPct val="100800"/>
              </a:lnSpc>
              <a:spcBef>
                <a:spcPts val="75"/>
              </a:spcBef>
              <a:buFont typeface="Arial"/>
              <a:buChar char="•"/>
              <a:tabLst>
                <a:tab pos="434340" algn="l"/>
                <a:tab pos="434975" algn="l"/>
              </a:tabLst>
            </a:pPr>
            <a:r>
              <a:rPr lang="en-US" spc="-15" dirty="0"/>
              <a:t>Reinforces</a:t>
            </a:r>
            <a:r>
              <a:rPr spc="-10" dirty="0"/>
              <a:t> </a:t>
            </a:r>
            <a:r>
              <a:rPr spc="-5" dirty="0"/>
              <a:t>the</a:t>
            </a:r>
            <a:r>
              <a:rPr spc="5" dirty="0"/>
              <a:t> </a:t>
            </a:r>
            <a:r>
              <a:rPr spc="-10" dirty="0"/>
              <a:t>concept</a:t>
            </a:r>
            <a:r>
              <a:rPr spc="-5" dirty="0"/>
              <a:t> of</a:t>
            </a:r>
            <a:r>
              <a:rPr dirty="0"/>
              <a:t> a</a:t>
            </a:r>
            <a:r>
              <a:rPr lang="en-US" dirty="0"/>
              <a:t> </a:t>
            </a:r>
            <a:r>
              <a:rPr spc="-525" dirty="0"/>
              <a:t> </a:t>
            </a:r>
            <a:r>
              <a:rPr spc="-10" dirty="0"/>
              <a:t>syllabus </a:t>
            </a:r>
            <a:r>
              <a:rPr spc="-5" dirty="0"/>
              <a:t>acting</a:t>
            </a:r>
            <a:r>
              <a:rPr spc="-10" dirty="0"/>
              <a:t> </a:t>
            </a:r>
            <a:r>
              <a:rPr dirty="0"/>
              <a:t>as</a:t>
            </a:r>
            <a:r>
              <a:rPr spc="-10" dirty="0"/>
              <a:t> </a:t>
            </a:r>
            <a:r>
              <a:rPr dirty="0"/>
              <a:t>a</a:t>
            </a:r>
            <a:r>
              <a:rPr lang="en-US" spc="-5" dirty="0"/>
              <a:t> written agreement</a:t>
            </a:r>
            <a:r>
              <a:rPr spc="-10" dirty="0"/>
              <a:t> </a:t>
            </a:r>
            <a:r>
              <a:rPr spc="-5" dirty="0"/>
              <a:t>between </a:t>
            </a:r>
            <a:r>
              <a:rPr spc="-10" dirty="0"/>
              <a:t>faculty</a:t>
            </a:r>
            <a:r>
              <a:rPr spc="-5" dirty="0"/>
              <a:t> </a:t>
            </a:r>
            <a:r>
              <a:rPr dirty="0"/>
              <a:t>and</a:t>
            </a:r>
            <a:r>
              <a:rPr spc="-5" dirty="0"/>
              <a:t> </a:t>
            </a:r>
            <a:r>
              <a:rPr spc="-10" dirty="0"/>
              <a:t>students</a:t>
            </a:r>
          </a:p>
          <a:p>
            <a:pPr marL="434340" marR="5080" indent="-285750">
              <a:lnSpc>
                <a:spcPct val="100800"/>
              </a:lnSpc>
              <a:spcBef>
                <a:spcPts val="75"/>
              </a:spcBef>
              <a:buFont typeface="Arial"/>
              <a:buChar char="•"/>
              <a:tabLst>
                <a:tab pos="434340" algn="l"/>
                <a:tab pos="434975" algn="l"/>
              </a:tabLst>
            </a:pPr>
            <a:r>
              <a:rPr lang="en-US" spc="-10" dirty="0"/>
              <a:t>Protects students and faculty</a:t>
            </a:r>
          </a:p>
          <a:p>
            <a:pPr marL="434340" marR="5080" indent="-285750">
              <a:lnSpc>
                <a:spcPct val="100800"/>
              </a:lnSpc>
              <a:spcBef>
                <a:spcPts val="75"/>
              </a:spcBef>
              <a:buFont typeface="Arial"/>
              <a:buChar char="•"/>
              <a:tabLst>
                <a:tab pos="434340" algn="l"/>
                <a:tab pos="434975" algn="l"/>
              </a:tabLst>
            </a:pPr>
            <a:r>
              <a:rPr lang="en-US" spc="-10" dirty="0"/>
              <a:t>Reminds faculty of their responsibility to follow their syllabus</a:t>
            </a:r>
          </a:p>
          <a:p>
            <a:pPr marL="434340" marR="5080" indent="-285750">
              <a:lnSpc>
                <a:spcPct val="100800"/>
              </a:lnSpc>
              <a:spcBef>
                <a:spcPts val="75"/>
              </a:spcBef>
              <a:buFont typeface="Arial"/>
              <a:buChar char="•"/>
              <a:tabLst>
                <a:tab pos="434340" algn="l"/>
                <a:tab pos="434975" algn="l"/>
              </a:tabLst>
            </a:pPr>
            <a:r>
              <a:rPr lang="en-US" spc="-10" dirty="0"/>
              <a:t>Improves course transparency and clarity</a:t>
            </a:r>
          </a:p>
          <a:p>
            <a:pPr marL="434340" marR="1235710" indent="-285750">
              <a:lnSpc>
                <a:spcPct val="100800"/>
              </a:lnSpc>
              <a:buFont typeface="Arial"/>
              <a:buChar char="•"/>
              <a:tabLst>
                <a:tab pos="434340" algn="l"/>
                <a:tab pos="434975" algn="l"/>
              </a:tabLst>
            </a:pPr>
            <a:r>
              <a:rPr lang="en-US" spc="-15" dirty="0"/>
              <a:t>Demonstrates</a:t>
            </a:r>
            <a:r>
              <a:rPr lang="en-US" spc="-10" dirty="0"/>
              <a:t> </a:t>
            </a:r>
            <a:r>
              <a:rPr spc="-35" dirty="0"/>
              <a:t>OSU’s</a:t>
            </a:r>
            <a:r>
              <a:rPr lang="en-US" spc="-35" dirty="0"/>
              <a:t> </a:t>
            </a:r>
            <a:r>
              <a:rPr spc="-525" dirty="0"/>
              <a:t> </a:t>
            </a:r>
            <a:r>
              <a:rPr spc="-10" dirty="0"/>
              <a:t>commitment</a:t>
            </a:r>
            <a:r>
              <a:rPr spc="-15" dirty="0"/>
              <a:t> to</a:t>
            </a:r>
            <a:r>
              <a:rPr spc="-10" dirty="0"/>
              <a:t> student</a:t>
            </a:r>
            <a:r>
              <a:rPr lang="en-US" spc="-10" dirty="0"/>
              <a:t> success</a:t>
            </a:r>
            <a:endParaRPr lang="en-US" spc="-15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57262" y="557212"/>
            <a:ext cx="2967019" cy="820738"/>
          </a:xfrm>
          <a:prstGeom prst="rect">
            <a:avLst/>
          </a:prstGeom>
          <a:solidFill>
            <a:srgbClr val="FFB500"/>
          </a:solidFill>
        </p:spPr>
        <p:txBody>
          <a:bodyPr vert="horz" wrap="square" lIns="0" tIns="0" rIns="0" bIns="0" rtlCol="0" anchor="t">
            <a:spAutoFit/>
          </a:bodyPr>
          <a:lstStyle/>
          <a:p>
            <a:pPr marL="91440">
              <a:lnSpc>
                <a:spcPts val="6434"/>
              </a:lnSpc>
            </a:pPr>
            <a:r>
              <a:rPr lang="en-US" spc="-10" dirty="0"/>
              <a:t>Outreach</a:t>
            </a:r>
            <a:endParaRPr lang="en-US" dirty="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899477" y="1727708"/>
            <a:ext cx="10393045" cy="3432030"/>
          </a:xfrm>
          <a:prstGeom prst="rect">
            <a:avLst/>
          </a:prstGeom>
        </p:spPr>
        <p:txBody>
          <a:bodyPr vert="horz" wrap="square" lIns="0" tIns="9525" rIns="0" bIns="0" rtlCol="0" anchor="t">
            <a:spAutoFit/>
          </a:bodyPr>
          <a:lstStyle/>
          <a:p>
            <a:pPr marL="148590" marR="5080">
              <a:lnSpc>
                <a:spcPct val="100800"/>
              </a:lnSpc>
              <a:spcBef>
                <a:spcPts val="75"/>
              </a:spcBef>
              <a:tabLst>
                <a:tab pos="434340" algn="l"/>
                <a:tab pos="434975" algn="l"/>
              </a:tabLst>
            </a:pPr>
            <a:r>
              <a:rPr lang="en-US" spc="-10" dirty="0"/>
              <a:t>While forming this request, we reached out to faculty from many offices on campus and student leaders. </a:t>
            </a:r>
            <a:endParaRPr lang="en-US" dirty="0"/>
          </a:p>
          <a:p>
            <a:pPr marL="148590" marR="5080">
              <a:lnSpc>
                <a:spcPct val="100800"/>
              </a:lnSpc>
              <a:spcBef>
                <a:spcPts val="75"/>
              </a:spcBef>
              <a:tabLst>
                <a:tab pos="434340" algn="l"/>
                <a:tab pos="434975" algn="l"/>
              </a:tabLst>
            </a:pPr>
            <a:endParaRPr lang="en-US" spc="-10" dirty="0"/>
          </a:p>
          <a:p>
            <a:pPr marL="148590" marR="5080">
              <a:lnSpc>
                <a:spcPct val="100800"/>
              </a:lnSpc>
              <a:spcBef>
                <a:spcPts val="75"/>
              </a:spcBef>
              <a:tabLst>
                <a:tab pos="434340" algn="l"/>
                <a:tab pos="434975" algn="l"/>
              </a:tabLst>
            </a:pPr>
            <a:r>
              <a:rPr lang="en-US" spc="-10" dirty="0"/>
              <a:t>Key findings:</a:t>
            </a:r>
            <a:endParaRPr lang="en-US" dirty="0"/>
          </a:p>
          <a:p>
            <a:pPr marL="491490" marR="5080" indent="-342900">
              <a:lnSpc>
                <a:spcPct val="100800"/>
              </a:lnSpc>
              <a:spcBef>
                <a:spcPts val="75"/>
              </a:spcBef>
              <a:buFont typeface="Arial"/>
              <a:buChar char="•"/>
              <a:tabLst>
                <a:tab pos="434340" algn="l"/>
                <a:tab pos="434975" algn="l"/>
              </a:tabLst>
            </a:pPr>
            <a:r>
              <a:rPr lang="en-US" spc="-10" dirty="0"/>
              <a:t>Offices across campus saw merit in our proposal and gave positive feedback</a:t>
            </a:r>
            <a:endParaRPr lang="en-US" dirty="0"/>
          </a:p>
          <a:p>
            <a:pPr marL="491490" marR="5080" indent="-342900">
              <a:lnSpc>
                <a:spcPct val="100800"/>
              </a:lnSpc>
              <a:spcBef>
                <a:spcPts val="75"/>
              </a:spcBef>
              <a:buFont typeface="Arial"/>
              <a:buChar char="•"/>
              <a:tabLst>
                <a:tab pos="434340" algn="l"/>
                <a:tab pos="434975" algn="l"/>
              </a:tabLst>
            </a:pPr>
            <a:r>
              <a:rPr lang="en-US" spc="-10" dirty="0"/>
              <a:t>Most faculty were unaware of the Student Bill of Rights</a:t>
            </a:r>
          </a:p>
          <a:p>
            <a:pPr marL="491490" marR="5080" indent="-342900">
              <a:lnSpc>
                <a:spcPct val="100800"/>
              </a:lnSpc>
              <a:spcBef>
                <a:spcPts val="75"/>
              </a:spcBef>
              <a:buFont typeface="Arial"/>
              <a:buChar char="•"/>
              <a:tabLst>
                <a:tab pos="434340" algn="l"/>
                <a:tab pos="434975" algn="l"/>
              </a:tabLst>
            </a:pPr>
            <a:r>
              <a:rPr lang="en-US" spc="-10" dirty="0"/>
              <a:t>Offices that support historically underserved students were happy to endorse the proposal, including EOP and TRiO</a:t>
            </a:r>
          </a:p>
          <a:p>
            <a:pPr marL="148590" marR="5080">
              <a:lnSpc>
                <a:spcPct val="100800"/>
              </a:lnSpc>
              <a:spcBef>
                <a:spcPts val="75"/>
              </a:spcBef>
              <a:tabLst>
                <a:tab pos="434340" algn="l"/>
                <a:tab pos="434975" algn="l"/>
              </a:tabLst>
            </a:pPr>
            <a:endParaRPr lang="en-US" spc="-10" dirty="0"/>
          </a:p>
        </p:txBody>
      </p:sp>
    </p:spTree>
    <p:extLst>
      <p:ext uri="{BB962C8B-B14F-4D97-AF65-F5344CB8AC3E}">
        <p14:creationId xmlns:p14="http://schemas.microsoft.com/office/powerpoint/2010/main" val="14551284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</TotalTime>
  <Words>556</Words>
  <Application>Microsoft Office PowerPoint</Application>
  <PresentationFormat>Widescreen</PresentationFormat>
  <Paragraphs>45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Constantia</vt:lpstr>
      <vt:lpstr>Georgia</vt:lpstr>
      <vt:lpstr>Tahoma</vt:lpstr>
      <vt:lpstr>Office Theme</vt:lpstr>
      <vt:lpstr>Proposal to Add Student Bill of Rights to University Syllabi</vt:lpstr>
      <vt:lpstr>PowerPoint Presentation</vt:lpstr>
      <vt:lpstr>Request</vt:lpstr>
      <vt:lpstr>Background</vt:lpstr>
      <vt:lpstr>Reasons for Request</vt:lpstr>
      <vt:lpstr>Statement of Impact</vt:lpstr>
      <vt:lpstr>Outreach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Proposal to Add Student Bill of Rights to University Syllabi</dc:title>
  <dc:creator>Nunnemaker, Vickie</dc:creator>
  <cp:lastModifiedBy>Calascibetta, Caitlin</cp:lastModifiedBy>
  <cp:revision>130</cp:revision>
  <dcterms:created xsi:type="dcterms:W3CDTF">2021-11-23T17:54:33Z</dcterms:created>
  <dcterms:modified xsi:type="dcterms:W3CDTF">2021-12-09T15:18:00Z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2021-05-07T00:00:00Z</vt:filetime>
  </property>
  <property fmtid="{D5CDD505-2E9C-101B-9397-08002B2CF9AE}" pid="3" name="LastSaved">
    <vt:filetime>2021-11-23T00:00:00Z</vt:filetime>
  </property>
</Properties>
</file>