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sldIdLst>
    <p:sldId id="446" r:id="rId2"/>
    <p:sldId id="447" r:id="rId3"/>
    <p:sldId id="44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F09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436"/>
  </p:normalViewPr>
  <p:slideViewPr>
    <p:cSldViewPr snapToGrid="0" snapToObjects="1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background photo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049795"/>
            <a:ext cx="12192000" cy="1808205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background photo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background photo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098123" y="2343437"/>
            <a:ext cx="4997877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background photo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tx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background photo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7178352" y="1844350"/>
            <a:ext cx="6858000" cy="3169298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8660" y="1866359"/>
            <a:ext cx="7712765" cy="3480716"/>
          </a:xfrm>
        </p:spPr>
        <p:txBody>
          <a:bodyPr wrap="square" lIns="0" tIns="0" rIns="0" bIns="0" anchor="t" anchorCtr="0">
            <a:normAutofit/>
          </a:bodyPr>
          <a:lstStyle>
            <a:lvl1pPr algn="r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674624" cy="456108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ack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6" r:id="rId2"/>
    <p:sldLayoutId id="2147483707" r:id="rId3"/>
    <p:sldLayoutId id="2147483704" r:id="rId4"/>
    <p:sldLayoutId id="2147483705" r:id="rId5"/>
    <p:sldLayoutId id="2147483649" r:id="rId6"/>
    <p:sldLayoutId id="2147483677" r:id="rId7"/>
    <p:sldLayoutId id="2147483678" r:id="rId8"/>
    <p:sldLayoutId id="2147483679" r:id="rId9"/>
    <p:sldLayoutId id="2147483659" r:id="rId10"/>
    <p:sldLayoutId id="2147483681" r:id="rId11"/>
    <p:sldLayoutId id="2147483682" r:id="rId12"/>
    <p:sldLayoutId id="2147483683" r:id="rId13"/>
    <p:sldLayoutId id="2147483669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696" r:id="rId26"/>
    <p:sldLayoutId id="2147483697" r:id="rId27"/>
    <p:sldLayoutId id="2147483698" r:id="rId28"/>
    <p:sldLayoutId id="2147483699" r:id="rId29"/>
    <p:sldLayoutId id="2147483700" r:id="rId30"/>
    <p:sldLayoutId id="2147483701" r:id="rId31"/>
    <p:sldLayoutId id="2147483702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>
            <a:extLst>
              <a:ext uri="{FF2B5EF4-FFF2-40B4-BE49-F238E27FC236}">
                <a16:creationId xmlns:a16="http://schemas.microsoft.com/office/drawing/2014/main" id="{75E5EEEE-91BE-AA41-B8F4-6C8A7E14D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1" y="607099"/>
            <a:ext cx="1138005" cy="1179588"/>
          </a:xfrm>
          <a:prstGeom prst="rect">
            <a:avLst/>
          </a:prstGeom>
        </p:spPr>
      </p:pic>
      <p:sp>
        <p:nvSpPr>
          <p:cNvPr id="105" name="TextBox 50">
            <a:extLst>
              <a:ext uri="{FF2B5EF4-FFF2-40B4-BE49-F238E27FC236}">
                <a16:creationId xmlns:a16="http://schemas.microsoft.com/office/drawing/2014/main" id="{1DB957C3-F6D7-9B48-9798-9FDE999CADE0}"/>
              </a:ext>
            </a:extLst>
          </p:cNvPr>
          <p:cNvSpPr txBox="1"/>
          <p:nvPr/>
        </p:nvSpPr>
        <p:spPr>
          <a:xfrm>
            <a:off x="519113" y="813847"/>
            <a:ext cx="3603947" cy="5078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cap="all" dirty="0">
                <a:latin typeface="Calibri Light"/>
                <a:cs typeface="Calibri Light"/>
              </a:rPr>
              <a:t>Office of Academic Affairs</a:t>
            </a:r>
            <a:endParaRPr lang="en-US" sz="1600" dirty="0"/>
          </a:p>
          <a:p>
            <a:pPr algn="ctr"/>
            <a:r>
              <a:rPr lang="en-US" sz="1100" dirty="0">
                <a:latin typeface="Calibri Light"/>
                <a:cs typeface="Calibri Light"/>
              </a:rPr>
              <a:t>Fall Term, 2021 </a:t>
            </a:r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AutoShape 2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1913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214313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366713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8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519113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71513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50C41E-8DA6-F54E-BBCF-D0686A97A381}"/>
              </a:ext>
            </a:extLst>
          </p:cNvPr>
          <p:cNvSpPr txBox="1"/>
          <p:nvPr/>
        </p:nvSpPr>
        <p:spPr>
          <a:xfrm>
            <a:off x="1567543" y="2411604"/>
            <a:ext cx="91540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SB 233 – Common Course Numbering (CCN)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Palatino Linotype" panose="02040502050505030304" pitchFamily="18" charset="0"/>
            </a:endParaRPr>
          </a:p>
          <a:p>
            <a:pPr marL="919163" indent="-2794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Establishes Transfer Council</a:t>
            </a:r>
          </a:p>
          <a:p>
            <a:pPr marL="919163" indent="-279400"/>
            <a:endParaRPr lang="en-US" dirty="0">
              <a:latin typeface="Palatino Linotype" panose="02040502050505030304" pitchFamily="18" charset="0"/>
            </a:endParaRPr>
          </a:p>
          <a:p>
            <a:pPr marL="919163" indent="-2794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Establishes timeline for implementation: 2025-26 academic year</a:t>
            </a:r>
          </a:p>
          <a:p>
            <a:pPr marL="919163" indent="-279400"/>
            <a:endParaRPr lang="en-US" dirty="0">
              <a:latin typeface="Palatino Linotype" panose="02040502050505030304" pitchFamily="18" charset="0"/>
            </a:endParaRPr>
          </a:p>
          <a:p>
            <a:pPr marL="919163" indent="-2794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Transfer Council determines list of courses to be part of the CCN system</a:t>
            </a:r>
          </a:p>
          <a:p>
            <a:pPr marL="919163" indent="-2794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  <a:p>
            <a:pPr marL="919163" indent="-2794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Transfer Council appoints faculty subcommittees</a:t>
            </a:r>
          </a:p>
          <a:p>
            <a:pPr marL="919163" indent="-279400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D4E88C-B5D6-4999-9AE0-D432C67CC82E}"/>
              </a:ext>
            </a:extLst>
          </p:cNvPr>
          <p:cNvSpPr/>
          <p:nvPr/>
        </p:nvSpPr>
        <p:spPr>
          <a:xfrm>
            <a:off x="61913" y="114317"/>
            <a:ext cx="12068174" cy="1883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08D0DC-2573-4DD8-A18B-FB0E0E1B128D}"/>
              </a:ext>
            </a:extLst>
          </p:cNvPr>
          <p:cNvSpPr txBox="1"/>
          <p:nvPr/>
        </p:nvSpPr>
        <p:spPr>
          <a:xfrm>
            <a:off x="61913" y="92075"/>
            <a:ext cx="120681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u="sng" dirty="0">
                <a:latin typeface="Constantia" panose="02030602050306030303" pitchFamily="18" charset="0"/>
              </a:rPr>
              <a:t>Materials linked from the December 9, 2021 Faculty Senate agenda.</a:t>
            </a:r>
          </a:p>
        </p:txBody>
      </p:sp>
    </p:spTree>
    <p:extLst>
      <p:ext uri="{BB962C8B-B14F-4D97-AF65-F5344CB8AC3E}">
        <p14:creationId xmlns:p14="http://schemas.microsoft.com/office/powerpoint/2010/main" val="150300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>
            <a:extLst>
              <a:ext uri="{FF2B5EF4-FFF2-40B4-BE49-F238E27FC236}">
                <a16:creationId xmlns:a16="http://schemas.microsoft.com/office/drawing/2014/main" id="{75E5EEEE-91BE-AA41-B8F4-6C8A7E14D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1" y="607099"/>
            <a:ext cx="1138005" cy="1179588"/>
          </a:xfrm>
          <a:prstGeom prst="rect">
            <a:avLst/>
          </a:prstGeom>
        </p:spPr>
      </p:pic>
      <p:sp>
        <p:nvSpPr>
          <p:cNvPr id="105" name="TextBox 50">
            <a:extLst>
              <a:ext uri="{FF2B5EF4-FFF2-40B4-BE49-F238E27FC236}">
                <a16:creationId xmlns:a16="http://schemas.microsoft.com/office/drawing/2014/main" id="{1DB957C3-F6D7-9B48-9798-9FDE999CADE0}"/>
              </a:ext>
            </a:extLst>
          </p:cNvPr>
          <p:cNvSpPr txBox="1"/>
          <p:nvPr/>
        </p:nvSpPr>
        <p:spPr>
          <a:xfrm>
            <a:off x="519113" y="813847"/>
            <a:ext cx="3603947" cy="5078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cap="all" dirty="0">
                <a:latin typeface="Calibri Light"/>
                <a:cs typeface="Calibri Light"/>
              </a:rPr>
              <a:t>Office of Academic Affairs</a:t>
            </a:r>
            <a:endParaRPr lang="en-US" sz="1600" dirty="0"/>
          </a:p>
          <a:p>
            <a:pPr algn="ctr"/>
            <a:r>
              <a:rPr lang="en-US" sz="1100" dirty="0">
                <a:latin typeface="Calibri Light"/>
                <a:cs typeface="Calibri Light"/>
              </a:rPr>
              <a:t>Fall Term, 2021 </a:t>
            </a:r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AutoShape 2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1913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214313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366713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8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519113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71513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50C41E-8DA6-F54E-BBCF-D0686A97A381}"/>
              </a:ext>
            </a:extLst>
          </p:cNvPr>
          <p:cNvSpPr txBox="1"/>
          <p:nvPr/>
        </p:nvSpPr>
        <p:spPr>
          <a:xfrm>
            <a:off x="1567543" y="2411604"/>
            <a:ext cx="915404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Common Course Numbering </a:t>
            </a:r>
          </a:p>
          <a:p>
            <a:r>
              <a:rPr lang="en-US" dirty="0">
                <a:latin typeface="Palatino Linotype"/>
              </a:rPr>
              <a:t>Subject areas affected:</a:t>
            </a:r>
          </a:p>
          <a:p>
            <a:pPr marL="919163" indent="-279400"/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62CDA9E-AADC-5E41-A41A-57B2DF829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9788"/>
              </p:ext>
            </p:extLst>
          </p:nvPr>
        </p:nvGraphicFramePr>
        <p:xfrm>
          <a:off x="2267855" y="3048000"/>
          <a:ext cx="517400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425">
                  <a:extLst>
                    <a:ext uri="{9D8B030D-6E8A-4147-A177-3AD203B41FA5}">
                      <a16:colId xmlns:a16="http://schemas.microsoft.com/office/drawing/2014/main" val="3598441193"/>
                    </a:ext>
                  </a:extLst>
                </a:gridCol>
                <a:gridCol w="1852144">
                  <a:extLst>
                    <a:ext uri="{9D8B030D-6E8A-4147-A177-3AD203B41FA5}">
                      <a16:colId xmlns:a16="http://schemas.microsoft.com/office/drawing/2014/main" val="897473337"/>
                    </a:ext>
                  </a:extLst>
                </a:gridCol>
                <a:gridCol w="1439437">
                  <a:extLst>
                    <a:ext uri="{9D8B030D-6E8A-4147-A177-3AD203B41FA5}">
                      <a16:colId xmlns:a16="http://schemas.microsoft.com/office/drawing/2014/main" val="195908482"/>
                    </a:ext>
                  </a:extLst>
                </a:gridCol>
              </a:tblGrid>
              <a:tr h="362857">
                <a:tc>
                  <a:txBody>
                    <a:bodyPr/>
                    <a:lstStyle/>
                    <a:p>
                      <a:r>
                        <a:rPr lang="en-US" b="0" dirty="0"/>
                        <a:t>Biology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History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Writing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530369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b="0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Statistics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66872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77613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Philosophy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462892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Political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94805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818700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23015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r>
                        <a:rPr lang="en-US" dirty="0"/>
                        <a:t>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6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34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>
            <a:extLst>
              <a:ext uri="{FF2B5EF4-FFF2-40B4-BE49-F238E27FC236}">
                <a16:creationId xmlns:a16="http://schemas.microsoft.com/office/drawing/2014/main" id="{75E5EEEE-91BE-AA41-B8F4-6C8A7E14D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1" y="607099"/>
            <a:ext cx="1138005" cy="1179588"/>
          </a:xfrm>
          <a:prstGeom prst="rect">
            <a:avLst/>
          </a:prstGeom>
        </p:spPr>
      </p:pic>
      <p:sp>
        <p:nvSpPr>
          <p:cNvPr id="105" name="TextBox 50">
            <a:extLst>
              <a:ext uri="{FF2B5EF4-FFF2-40B4-BE49-F238E27FC236}">
                <a16:creationId xmlns:a16="http://schemas.microsoft.com/office/drawing/2014/main" id="{1DB957C3-F6D7-9B48-9798-9FDE999CADE0}"/>
              </a:ext>
            </a:extLst>
          </p:cNvPr>
          <p:cNvSpPr txBox="1"/>
          <p:nvPr/>
        </p:nvSpPr>
        <p:spPr>
          <a:xfrm>
            <a:off x="519113" y="813847"/>
            <a:ext cx="3603947" cy="5078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cap="all" dirty="0">
                <a:latin typeface="Calibri Light"/>
                <a:cs typeface="Calibri Light"/>
              </a:rPr>
              <a:t>Office of Academic Affairs</a:t>
            </a:r>
            <a:endParaRPr lang="en-US" sz="1600" dirty="0"/>
          </a:p>
          <a:p>
            <a:pPr algn="ctr"/>
            <a:r>
              <a:rPr lang="en-US" sz="1100" dirty="0">
                <a:latin typeface="Calibri Light"/>
                <a:cs typeface="Calibri Light"/>
              </a:rPr>
              <a:t>Fall Term, 2021 </a:t>
            </a:r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AutoShape 2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1913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214313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366713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8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519113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data:image/png;base64,iVBORw0KGgoAAAANSUhEUgAAAlsAAACRAQAAAADcUkAnAAAAAXNSR0IArs4c6QAAAARnQU1BAACxjwv8YQUAAAAJcEhZcwAADsQAAA7EAZUrDhsAAAWMSURBVGjerZk9rtw2EIC5EJBFKqVLY0CvSJUmbaqsL5F7+AbiYgsDaXIF38Q0XLhMjsAHp0hJwy4Em6HCESWSIkcrjpYE3r59+7Qfh8P545CN68Ev4+EhE5hibT0YY+dqsIFdbtVgvB2fa8EM60dVC/ZvY1daCwZ2UQtm4I+hrwNT54owAdavK8Gm95Vg+lwRJjt4raQzPmHqGK1pxnqwwQWfOr4pXVh8XwXmVFYHpp3Kxtc1YGqO11XCtnAq010N2PxmqJGdrC9p+K0IDvD17QZMdc6RZDmLM3bBYaJ3hnalsJK86GF8NrSmlKUsi51QmDm7LTClOVgzm8nMep0LzDqmhmmGUstw+pIdBrP6GkAoVWgZwtUkusVgwr5t3e+SoRbVo7DT7AJlm2m85j8gMAj/sJmF+hdsMe33CMzqfcrAusjNdSjiPiIw2bsQVKZ/EYwRg1lVTZsp+yLBwpTPCKyZTYaXwHik2E85DFQFm2lORYL1d2E2ZExC6WXOb3dgMt5xBAaqWjnTp0LBMNh1TsFi0eydEClWcSWHgalOK/T6V3cEW1lPvpug/2mFftJtydaCIZKB/sFcvf7vlEJJpM4lA/3bsO1T5x2YSiJxDoO4cx1j+98suUUSPHN3auYf7j/WGyyTHgI/xo8DzLROXWY/mag0RDnYrBWAwUZCcVYQf1gaVT6nMNhIcPP9ZKIz33WmMdcUAAP9g+3L3WAmMtk/pzDYSHA4vsfK1L9Ipj1scqZlU++OYeuJAAO9gy3q3WQidpRqYaB3iFEqe/Sv5G827sLA7nmLOHcq6nDeh8FmftchATEJELurBNjNyvACeU6xBMb6XRhspvoVMTGW9Ev07m5bGGSmVz3CSmCy24fBZl7zStYWhmYtruj3YdYzTfOMCJYKsp9TLay3ISM7MImsJ1RQIEkGZV7WALIVa/rk0BbA3kHYSGflWeAqObpIdoMKI5l1QBpfBWd3ab+mzyaBvUG8sAjWWg9PjnIaa+8Vwvgl0YfCwkORzlqrsvWDhnWHYTayrJcg0bilI9hLxv5AYWfeJUUP3sM0i7iGudEhMG4jy8o1BzzULDv+lbEtmoWdkvJDbDjhaf6CHd///NPL9Hw4/Q9yYeyahm1oGjJhDyfWX+bnMtGso49rmNqKDqLpbyBWmLXJYPAaN0Y2W8jT0Tf+r0qVm8H0Zj6bdvHH+BPeYrDoQ7kdAyVLRAkZ/ssPp9+XaruNpic0ScwM/29SQDPDwrYMbCQMl0nVYncpjJM6+FOO/3uyvCf78jSdA/zSNCO1gqBwHRZfkClMNSNpcEhjy5Y5G/StWUO99JAXEbxKr2EDIzZph99iD2WrRrukXqDoVaPqKYYZdiHD4ullDFOMyIoaHDDexDBObV6adUyLJdNU9ds4qrZg6kRk2TS2CSOv0s6+ymsyeMBAVr+dPU6AMeyAkfVxjFjByEYmYPYMNhWvZCNzJt5msG6ZhzLkFGH+zGDtEVfiHQqDKpRsZHMae53BbkeMzH3hQwYTcOVKhM030QgMqUJ2xnL2z2GKsYOrRHSmGTlgLPftOWxk1JsT353MTYM+fEOrrQDzDcUaMP+17nGYP2KbCjDfA8mDI334tmketunD+4t6HBZ6L6vjyDFYuDZ49zgsXNs0j8M8Yt1SOAQL1Tl+70QaodOmLg/DQqdZ9A/Drsi7wzCv9aTnfAQWtJ60dI7AgtbV5WFYcKHkzvEIzGs9vaY6AguXI+eHYaFxlPZaD8BCHwc/o5OGt/8B7x6Qhg9h2e3AAZhPTFlJQYf5+KOQ9g0V5jczLw/psCW5ybxwosPm5Daw/DhPh83+iFV0dJizDIEIdgA2da7xUpMOA+fWHC01D8H+2SjO6TDXRBorwvpKMGiHvh0rwbbvUkb5P/AfiQ831CFqAAAAAElFTkSuQmCC"/>
          <p:cNvSpPr>
            <a:spLocks noChangeAspect="1" noChangeArrowheads="1"/>
          </p:cNvSpPr>
          <p:nvPr/>
        </p:nvSpPr>
        <p:spPr bwMode="auto">
          <a:xfrm>
            <a:off x="671513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50C41E-8DA6-F54E-BBCF-D0686A97A381}"/>
              </a:ext>
            </a:extLst>
          </p:cNvPr>
          <p:cNvSpPr txBox="1"/>
          <p:nvPr/>
        </p:nvSpPr>
        <p:spPr>
          <a:xfrm>
            <a:off x="1567543" y="2411604"/>
            <a:ext cx="9154048" cy="40010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Common Course Numbering (CCN): </a:t>
            </a:r>
            <a:r>
              <a:rPr lang="en-US" dirty="0">
                <a:latin typeface="Palatino Linotype"/>
              </a:rPr>
              <a:t>Additional details:</a:t>
            </a:r>
          </a:p>
          <a:p>
            <a:pPr marL="639445"/>
            <a:endParaRPr lang="en-US" dirty="0">
              <a:latin typeface="Palatino Linotype"/>
            </a:endParaRPr>
          </a:p>
          <a:p>
            <a:pPr marL="925195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/>
              </a:rPr>
              <a:t>The first faculty subcommittees will likely begin work in Winter term;</a:t>
            </a:r>
          </a:p>
          <a:p>
            <a:pPr marL="639445"/>
            <a:endParaRPr lang="en-US" dirty="0">
              <a:latin typeface="Palatino Linotype"/>
            </a:endParaRPr>
          </a:p>
          <a:p>
            <a:pPr marL="925195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/>
              </a:rPr>
              <a:t>The legislation requires all faculty subcommittees working on CCN to consist of equal numbers of faculty from the universities and from the CC’s;</a:t>
            </a:r>
          </a:p>
          <a:p>
            <a:pPr marL="639445"/>
            <a:endParaRPr lang="en-US" dirty="0">
              <a:latin typeface="Palatino Linotype"/>
            </a:endParaRPr>
          </a:p>
          <a:p>
            <a:pPr marL="925195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/>
              </a:rPr>
              <a:t>Faculty subcommittees make recommendations to the Transfer Council, and the Transfer Council makes recommendations to HECC;</a:t>
            </a:r>
          </a:p>
          <a:p>
            <a:pPr marL="925195" indent="-285750">
              <a:buFont typeface="Arial" panose="020B0604020202020204" pitchFamily="34" charset="0"/>
              <a:buChar char="•"/>
            </a:pPr>
            <a:endParaRPr lang="en-US" dirty="0">
              <a:latin typeface="Palatino Linotype"/>
            </a:endParaRPr>
          </a:p>
          <a:p>
            <a:pPr marL="925195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/>
              </a:rPr>
              <a:t>All curriculum changes then have to be managed/implemented at </a:t>
            </a:r>
            <a:r>
              <a:rPr lang="en-US">
                <a:latin typeface="Palatino Linotype"/>
              </a:rPr>
              <a:t>each institution.  </a:t>
            </a:r>
            <a:endParaRPr lang="en-US" dirty="0">
              <a:latin typeface="Palatino Linotype"/>
            </a:endParaRPr>
          </a:p>
          <a:p>
            <a:pPr marL="639445"/>
            <a:endParaRPr lang="en-US" dirty="0">
              <a:latin typeface="Palatino Linotype"/>
            </a:endParaRPr>
          </a:p>
          <a:p>
            <a:pPr marL="919163" indent="-279400"/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5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RGB 2018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-brand_fonts" id="{B16C2C15-9AD1-B940-8C11-4BAA75C206BC}" vid="{6FADB13D-0780-3E45-AB4C-D2EC804FAA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</Template>
  <TotalTime>428</TotalTime>
  <Words>181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Georgia</vt:lpstr>
      <vt:lpstr>Kievit Offc</vt:lpstr>
      <vt:lpstr>KievitPro-Regular</vt:lpstr>
      <vt:lpstr>Palatino Linotype</vt:lpstr>
      <vt:lpstr>Stratum2 Bold</vt:lpstr>
      <vt:lpstr>Office Theme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</cp:lastModifiedBy>
  <cp:revision>41</cp:revision>
  <dcterms:created xsi:type="dcterms:W3CDTF">2019-10-07T20:57:28Z</dcterms:created>
  <dcterms:modified xsi:type="dcterms:W3CDTF">2021-12-08T03:18:45Z</dcterms:modified>
</cp:coreProperties>
</file>