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5"/>
  </p:notesMasterIdLst>
  <p:sldIdLst>
    <p:sldId id="446" r:id="rId2"/>
    <p:sldId id="447" r:id="rId3"/>
    <p:sldId id="44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3F09"/>
    <a:srgbClr val="DC4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436"/>
  </p:normalViewPr>
  <p:slideViewPr>
    <p:cSldViewPr snapToGrid="0" snapToObjects="1">
      <p:cViewPr varScale="1">
        <p:scale>
          <a:sx n="83" d="100"/>
          <a:sy n="83" d="100"/>
        </p:scale>
        <p:origin x="6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384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A0696-E8A4-5E47-B426-CB2DE1C28947}" type="datetimeFigureOut">
              <a:rPr lang="en-US" smtClean="0"/>
              <a:t>12/7/2021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39D37-EB39-9B49-85DF-DD837FDB4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4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Full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background photo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5049795"/>
            <a:ext cx="12192000" cy="1808205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28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9"/>
            <a:ext cx="5375563" cy="3480716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Black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Orang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Black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Orang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- Black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- Orang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Full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background photo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Black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Orang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Black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Orang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Black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Orang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Full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background photo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1098123" y="2343437"/>
            <a:ext cx="4997877" cy="3480716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- Black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- Orang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Full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background photo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9"/>
            <a:ext cx="5375563" cy="3480716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chemeClr val="tx1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Full Im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background photo</a:t>
            </a:r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7178352" y="1844350"/>
            <a:ext cx="6858000" cy="3169298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28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28660" y="1866359"/>
            <a:ext cx="7712765" cy="3480716"/>
          </a:xfrm>
        </p:spPr>
        <p:txBody>
          <a:bodyPr wrap="square" lIns="0" tIns="0" rIns="0" bIns="0" anchor="t" anchorCtr="0">
            <a:normAutofit/>
          </a:bodyPr>
          <a:lstStyle>
            <a:lvl1pPr algn="r">
              <a:defRPr sz="8000" cap="all" baseline="0">
                <a:solidFill>
                  <a:schemeClr val="bg1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674624" cy="456108"/>
          </a:xfrm>
        </p:spPr>
        <p:txBody>
          <a:bodyPr lIns="0" tIns="0" rIns="0" bIns="0">
            <a:normAutofit/>
          </a:bodyPr>
          <a:lstStyle>
            <a:lvl1pPr marL="0" indent="0" algn="r">
              <a:lnSpc>
                <a:spcPts val="1800"/>
              </a:lnSpc>
              <a:buNone/>
              <a:defRPr sz="20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</p:spTree>
    <p:extLst>
      <p:ext uri="{BB962C8B-B14F-4D97-AF65-F5344CB8AC3E}">
        <p14:creationId xmlns:p14="http://schemas.microsoft.com/office/powerpoint/2010/main" val="1525237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Orang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chemeClr val="bg1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66801" y="1866358"/>
            <a:ext cx="10058400" cy="3748071"/>
          </a:xfrm>
        </p:spPr>
        <p:txBody>
          <a:bodyPr wrap="square" lIns="0" tIns="0" rIns="0" bIns="0" anchor="t" anchorCtr="0">
            <a:normAutofit/>
          </a:bodyPr>
          <a:lstStyle>
            <a:lvl1pPr algn="l">
              <a:defRPr sz="8000" cap="all" baseline="0">
                <a:solidFill>
                  <a:srgbClr val="DC4405"/>
                </a:solidFill>
                <a:latin typeface="Stratum2 Bold" charset="0"/>
              </a:defRPr>
            </a:lvl1pPr>
          </a:lstStyle>
          <a:p>
            <a:r>
              <a:rPr lang="en-US" dirty="0"/>
              <a:t>Headline or title of event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6801" y="544353"/>
            <a:ext cx="10058400" cy="45610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800"/>
              </a:lnSpc>
              <a:buNone/>
              <a:defRPr sz="2000" baseline="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College or department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Black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004F-53F9-E74D-AC89-56EA63355CB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226174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1"/>
                </a:solidFill>
                <a:latin typeface="KievitPro-Regular" charset="0"/>
              </a:defRPr>
            </a:lvl1pPr>
          </a:lstStyle>
          <a:p>
            <a:r>
              <a:rPr lang="en-US" dirty="0"/>
              <a:t>OREGON STATE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18800" y="6226174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1"/>
                </a:solidFill>
                <a:latin typeface="KievitPro-Regular" charset="0"/>
              </a:defRPr>
            </a:lvl1pPr>
          </a:lstStyle>
          <a:p>
            <a:r>
              <a:rPr lang="en-US" dirty="0"/>
              <a:t>| </a:t>
            </a:r>
            <a:fld id="{AAB6004F-53F9-E74D-AC89-56EA63355C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97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6" r:id="rId2"/>
    <p:sldLayoutId id="2147483707" r:id="rId3"/>
    <p:sldLayoutId id="2147483704" r:id="rId4"/>
    <p:sldLayoutId id="2147483705" r:id="rId5"/>
    <p:sldLayoutId id="2147483649" r:id="rId6"/>
    <p:sldLayoutId id="2147483677" r:id="rId7"/>
    <p:sldLayoutId id="2147483678" r:id="rId8"/>
    <p:sldLayoutId id="2147483679" r:id="rId9"/>
    <p:sldLayoutId id="2147483659" r:id="rId10"/>
    <p:sldLayoutId id="2147483681" r:id="rId11"/>
    <p:sldLayoutId id="2147483682" r:id="rId12"/>
    <p:sldLayoutId id="2147483683" r:id="rId13"/>
    <p:sldLayoutId id="2147483669" r:id="rId14"/>
    <p:sldLayoutId id="2147483685" r:id="rId15"/>
    <p:sldLayoutId id="2147483686" r:id="rId16"/>
    <p:sldLayoutId id="2147483687" r:id="rId17"/>
    <p:sldLayoutId id="2147483688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4" r:id="rId24"/>
    <p:sldLayoutId id="2147483695" r:id="rId25"/>
    <p:sldLayoutId id="2147483696" r:id="rId26"/>
    <p:sldLayoutId id="2147483697" r:id="rId27"/>
    <p:sldLayoutId id="2147483698" r:id="rId28"/>
    <p:sldLayoutId id="2147483699" r:id="rId29"/>
    <p:sldLayoutId id="2147483700" r:id="rId30"/>
    <p:sldLayoutId id="2147483701" r:id="rId31"/>
    <p:sldLayoutId id="2147483702" r:id="rId3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bg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bg1"/>
          </a:solidFill>
          <a:latin typeface="KievitPro-Regular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Picture 103">
            <a:extLst>
              <a:ext uri="{FF2B5EF4-FFF2-40B4-BE49-F238E27FC236}">
                <a16:creationId xmlns:a16="http://schemas.microsoft.com/office/drawing/2014/main" id="{75E5EEEE-91BE-AA41-B8F4-6C8A7E14DA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621" y="607099"/>
            <a:ext cx="1138005" cy="1179588"/>
          </a:xfrm>
          <a:prstGeom prst="rect">
            <a:avLst/>
          </a:prstGeom>
        </p:spPr>
      </p:pic>
      <p:sp>
        <p:nvSpPr>
          <p:cNvPr id="105" name="TextBox 50">
            <a:extLst>
              <a:ext uri="{FF2B5EF4-FFF2-40B4-BE49-F238E27FC236}">
                <a16:creationId xmlns:a16="http://schemas.microsoft.com/office/drawing/2014/main" id="{1DB957C3-F6D7-9B48-9798-9FDE999CADE0}"/>
              </a:ext>
            </a:extLst>
          </p:cNvPr>
          <p:cNvSpPr txBox="1"/>
          <p:nvPr/>
        </p:nvSpPr>
        <p:spPr>
          <a:xfrm>
            <a:off x="519113" y="813847"/>
            <a:ext cx="3603947" cy="50783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cap="all" dirty="0">
                <a:latin typeface="Calibri Light"/>
                <a:cs typeface="Calibri Light"/>
              </a:rPr>
              <a:t>Office of Academic Affairs</a:t>
            </a:r>
            <a:endParaRPr lang="en-US" sz="1600" dirty="0"/>
          </a:p>
          <a:p>
            <a:pPr algn="ctr"/>
            <a:r>
              <a:rPr lang="en-US" sz="1100" dirty="0">
                <a:latin typeface="Calibri Light"/>
                <a:cs typeface="Calibri Light"/>
              </a:rPr>
              <a:t>Fall Term, 2021 </a:t>
            </a:r>
            <a:endParaRPr lang="en-U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AutoShape 2" descr="data:image/png;base64,iVBORw0KGgoAAAANSUhEUgAAAlsAAACRAQAAAADcUkAnAAAAAXNSR0IArs4c6QAAAARnQU1BAACxjwv8YQUAAAAJcEhZcwAADsQAAA7EAZUrDhsAAAWMSURBVGjerZk9rtw2EIC5EJBFKqVLY0CvSJUmbaqsL5F7+AbiYgsDaXIF38Q0XLhMjsAHp0hJwy4Em6HCESWSIkcrjpYE3r59+7Qfh8P545CN68Ev4+EhE5hibT0YY+dqsIFdbtVgvB2fa8EM60dVC/ZvY1daCwZ2UQtm4I+hrwNT54owAdavK8Gm95Vg+lwRJjt4raQzPmHqGK1pxnqwwQWfOr4pXVh8XwXmVFYHpp3Kxtc1YGqO11XCtnAq010N2PxmqJGdrC9p+K0IDvD17QZMdc6RZDmLM3bBYaJ3hnalsJK86GF8NrSmlKUsi51QmDm7LTClOVgzm8nMep0LzDqmhmmGUstw+pIdBrP6GkAoVWgZwtUkusVgwr5t3e+SoRbVo7DT7AJlm2m85j8gMAj/sJmF+hdsMe33CMzqfcrAusjNdSjiPiIw2bsQVKZ/EYwRg1lVTZsp+yLBwpTPCKyZTYaXwHik2E85DFQFm2lORYL1d2E2ZExC6WXOb3dgMt5xBAaqWjnTp0LBMNh1TsFi0eydEClWcSWHgalOK/T6V3cEW1lPvpug/2mFftJtydaCIZKB/sFcvf7vlEJJpM4lA/3bsO1T5x2YSiJxDoO4cx1j+98suUUSPHN3auYf7j/WGyyTHgI/xo8DzLROXWY/mag0RDnYrBWAwUZCcVYQf1gaVT6nMNhIcPP9ZKIz33WmMdcUAAP9g+3L3WAmMtk/pzDYSHA4vsfK1L9Ipj1scqZlU++OYeuJAAO9gy3q3WQidpRqYaB3iFEqe/Sv5G827sLA7nmLOHcq6nDeh8FmftchATEJELurBNjNyvACeU6xBMb6XRhspvoVMTGW9Ev07m5bGGSmVz3CSmCy24fBZl7zStYWhmYtruj3YdYzTfOMCJYKsp9TLay3ISM7MImsJ1RQIEkGZV7WALIVa/rk0BbA3kHYSGflWeAqObpIdoMKI5l1QBpfBWd3ab+mzyaBvUG8sAjWWg9PjnIaa+8Vwvgl0YfCwkORzlqrsvWDhnWHYTayrJcg0bilI9hLxv5AYWfeJUUP3sM0i7iGudEhMG4jy8o1BzzULDv+lbEtmoWdkvJDbDjhaf6CHd///NPL9Hw4/Q9yYeyahm1oGjJhDyfWX+bnMtGso49rmNqKDqLpbyBWmLXJYPAaN0Y2W8jT0Tf+r0qVm8H0Zj6bdvHH+BPeYrDoQ7kdAyVLRAkZ/ssPp9+XaruNpic0ScwM/29SQDPDwrYMbCQMl0nVYncpjJM6+FOO/3uyvCf78jSdA/zSNCO1gqBwHRZfkClMNSNpcEhjy5Y5G/StWUO99JAXEbxKr2EDIzZph99iD2WrRrukXqDoVaPqKYYZdiHD4ullDFOMyIoaHDDexDBObV6adUyLJdNU9ds4qrZg6kRk2TS2CSOv0s6+ymsyeMBAVr+dPU6AMeyAkfVxjFjByEYmYPYMNhWvZCNzJt5msG6ZhzLkFGH+zGDtEVfiHQqDKpRsZHMae53BbkeMzH3hQwYTcOVKhM030QgMqUJ2xnL2z2GKsYOrRHSmGTlgLPftOWxk1JsT353MTYM+fEOrrQDzDcUaMP+17nGYP2KbCjDfA8mDI334tmketunD+4t6HBZ6L6vjyDFYuDZ49zgsXNs0j8M8Yt1SOAQL1Tl+70QaodOmLg/DQqdZ9A/Drsi7wzCv9aTnfAQWtJ60dI7AgtbV5WFYcKHkzvEIzGs9vaY6AguXI+eHYaFxlPZaD8BCHwc/o5OGt/8B7x6Qhg9h2e3AAZhPTFlJQYf5+KOQ9g0V5jczLw/psCW5ybxwosPm5Daw/DhPh83+iFV0dJizDIEIdgA2da7xUpMOA+fWHC01D8H+2SjO6TDXRBorwvpKMGiHvh0rwbbvUkb5P/AfiQ831CFqAAAAAElFTkSuQmCC"/>
          <p:cNvSpPr>
            <a:spLocks noChangeAspect="1" noChangeArrowheads="1"/>
          </p:cNvSpPr>
          <p:nvPr/>
        </p:nvSpPr>
        <p:spPr bwMode="auto">
          <a:xfrm>
            <a:off x="61913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4" descr="data:image/png;base64,iVBORw0KGgoAAAANSUhEUgAAAlsAAACRAQAAAADcUkAnAAAAAXNSR0IArs4c6QAAAARnQU1BAACxjwv8YQUAAAAJcEhZcwAADsQAAA7EAZUrDhsAAAWMSURBVGjerZk9rtw2EIC5EJBFKqVLY0CvSJUmbaqsL5F7+AbiYgsDaXIF38Q0XLhMjsAHp0hJwy4Em6HCESWSIkcrjpYE3r59+7Qfh8P545CN68Ev4+EhE5hibT0YY+dqsIFdbtVgvB2fa8EM60dVC/ZvY1daCwZ2UQtm4I+hrwNT54owAdavK8Gm95Vg+lwRJjt4raQzPmHqGK1pxnqwwQWfOr4pXVh8XwXmVFYHpp3Kxtc1YGqO11XCtnAq010N2PxmqJGdrC9p+K0IDvD17QZMdc6RZDmLM3bBYaJ3hnalsJK86GF8NrSmlKUsi51QmDm7LTClOVgzm8nMep0LzDqmhmmGUstw+pIdBrP6GkAoVWgZwtUkusVgwr5t3e+SoRbVo7DT7AJlm2m85j8gMAj/sJmF+hdsMe33CMzqfcrAusjNdSjiPiIw2bsQVKZ/EYwRg1lVTZsp+yLBwpTPCKyZTYaXwHik2E85DFQFm2lORYL1d2E2ZExC6WXOb3dgMt5xBAaqWjnTp0LBMNh1TsFi0eydEClWcSWHgalOK/T6V3cEW1lPvpug/2mFftJtydaCIZKB/sFcvf7vlEJJpM4lA/3bsO1T5x2YSiJxDoO4cx1j+98suUUSPHN3auYf7j/WGyyTHgI/xo8DzLROXWY/mag0RDnYrBWAwUZCcVYQf1gaVT6nMNhIcPP9ZKIz33WmMdcUAAP9g+3L3WAmMtk/pzDYSHA4vsfK1L9Ipj1scqZlU++OYeuJAAO9gy3q3WQidpRqYaB3iFEqe/Sv5G827sLA7nmLOHcq6nDeh8FmftchATEJELurBNjNyvACeU6xBMb6XRhspvoVMTGW9Ev07m5bGGSmVz3CSmCy24fBZl7zStYWhmYtruj3YdYzTfOMCJYKsp9TLay3ISM7MImsJ1RQIEkGZV7WALIVa/rk0BbA3kHYSGflWeAqObpIdoMKI5l1QBpfBWd3ab+mzyaBvUG8sAjWWg9PjnIaa+8Vwvgl0YfCwkORzlqrsvWDhnWHYTayrJcg0bilI9hLxv5AYWfeJUUP3sM0i7iGudEhMG4jy8o1BzzULDv+lbEtmoWdkvJDbDjhaf6CHd///NPL9Hw4/Q9yYeyahm1oGjJhDyfWX+bnMtGso49rmNqKDqLpbyBWmLXJYPAaN0Y2W8jT0Tf+r0qVm8H0Zj6bdvHH+BPeYrDoQ7kdAyVLRAkZ/ssPp9+XaruNpic0ScwM/29SQDPDwrYMbCQMl0nVYncpjJM6+FOO/3uyvCf78jSdA/zSNCO1gqBwHRZfkClMNSNpcEhjy5Y5G/StWUO99JAXEbxKr2EDIzZph99iD2WrRrukXqDoVaPqKYYZdiHD4ullDFOMyIoaHDDexDBObV6adUyLJdNU9ds4qrZg6kRk2TS2CSOv0s6+ymsyeMBAVr+dPU6AMeyAkfVxjFjByEYmYPYMNhWvZCNzJt5msG6ZhzLkFGH+zGDtEVfiHQqDKpRsZHMae53BbkeMzH3hQwYTcOVKhM030QgMqUJ2xnL2z2GKsYOrRHSmGTlgLPftOWxk1JsT353MTYM+fEOrrQDzDcUaMP+17nGYP2KbCjDfA8mDI334tmketunD+4t6HBZ6L6vjyDFYuDZ49zgsXNs0j8M8Yt1SOAQL1Tl+70QaodOmLg/DQqdZ9A/Drsi7wzCv9aTnfAQWtJ60dI7AgtbV5WFYcKHkzvEIzGs9vaY6AguXI+eHYaFxlPZaD8BCHwc/o5OGt/8B7x6Qhg9h2e3AAZhPTFlJQYf5+KOQ9g0V5jczLw/psCW5ybxwosPm5Daw/DhPh83+iFV0dJizDIEIdgA2da7xUpMOA+fWHC01D8H+2SjO6TDXRBorwvpKMGiHvh0rwbbvUkb5P/AfiQ831CFqAAAAAElFTkSuQmCC"/>
          <p:cNvSpPr>
            <a:spLocks noChangeAspect="1" noChangeArrowheads="1"/>
          </p:cNvSpPr>
          <p:nvPr/>
        </p:nvSpPr>
        <p:spPr bwMode="auto">
          <a:xfrm>
            <a:off x="214313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AutoShape 6" descr="data:image/png;base64,iVBORw0KGgoAAAANSUhEUgAAAlsAAACRAQAAAADcUkAnAAAAAXNSR0IArs4c6QAAAARnQU1BAACxjwv8YQUAAAAJcEhZcwAADsQAAA7EAZUrDhsAAAWMSURBVGjerZk9rtw2EIC5EJBFKqVLY0CvSJUmbaqsL5F7+AbiYgsDaXIF38Q0XLhMjsAHp0hJwy4Em6HCESWSIkcrjpYE3r59+7Qfh8P545CN68Ev4+EhE5hibT0YY+dqsIFdbtVgvB2fa8EM60dVC/ZvY1daCwZ2UQtm4I+hrwNT54owAdavK8Gm95Vg+lwRJjt4raQzPmHqGK1pxnqwwQWfOr4pXVh8XwXmVFYHpp3Kxtc1YGqO11XCtnAq010N2PxmqJGdrC9p+K0IDvD17QZMdc6RZDmLM3bBYaJ3hnalsJK86GF8NrSmlKUsi51QmDm7LTClOVgzm8nMep0LzDqmhmmGUstw+pIdBrP6GkAoVWgZwtUkusVgwr5t3e+SoRbVo7DT7AJlm2m85j8gMAj/sJmF+hdsMe33CMzqfcrAusjNdSjiPiIw2bsQVKZ/EYwRg1lVTZsp+yLBwpTPCKyZTYaXwHik2E85DFQFm2lORYL1d2E2ZExC6WXOb3dgMt5xBAaqWjnTp0LBMNh1TsFi0eydEClWcSWHgalOK/T6V3cEW1lPvpug/2mFftJtydaCIZKB/sFcvf7vlEJJpM4lA/3bsO1T5x2YSiJxDoO4cx1j+98suUUSPHN3auYf7j/WGyyTHgI/xo8DzLROXWY/mag0RDnYrBWAwUZCcVYQf1gaVT6nMNhIcPP9ZKIz33WmMdcUAAP9g+3L3WAmMtk/pzDYSHA4vsfK1L9Ipj1scqZlU++OYeuJAAO9gy3q3WQidpRqYaB3iFEqe/Sv5G827sLA7nmLOHcq6nDeh8FmftchATEJELurBNjNyvACeU6xBMb6XRhspvoVMTGW9Ev07m5bGGSmVz3CSmCy24fBZl7zStYWhmYtruj3YdYzTfOMCJYKsp9TLay3ISM7MImsJ1RQIEkGZV7WALIVa/rk0BbA3kHYSGflWeAqObpIdoMKI5l1QBpfBWd3ab+mzyaBvUG8sAjWWg9PjnIaa+8Vwvgl0YfCwkORzlqrsvWDhnWHYTayrJcg0bilI9hLxv5AYWfeJUUP3sM0i7iGudEhMG4jy8o1BzzULDv+lbEtmoWdkvJDbDjhaf6CHd///NPL9Hw4/Q9yYeyahm1oGjJhDyfWX+bnMtGso49rmNqKDqLpbyBWmLXJYPAaN0Y2W8jT0Tf+r0qVm8H0Zj6bdvHH+BPeYrDoQ7kdAyVLRAkZ/ssPp9+XaruNpic0ScwM/29SQDPDwrYMbCQMl0nVYncpjJM6+FOO/3uyvCf78jSdA/zSNCO1gqBwHRZfkClMNSNpcEhjy5Y5G/StWUO99JAXEbxKr2EDIzZph99iD2WrRrukXqDoVaPqKYYZdiHD4ullDFOMyIoaHDDexDBObV6adUyLJdNU9ds4qrZg6kRk2TS2CSOv0s6+ymsyeMBAVr+dPU6AMeyAkfVxjFjByEYmYPYMNhWvZCNzJt5msG6ZhzLkFGH+zGDtEVfiHQqDKpRsZHMae53BbkeMzH3hQwYTcOVKhM030QgMqUJ2xnL2z2GKsYOrRHSmGTlgLPftOWxk1JsT353MTYM+fEOrrQDzDcUaMP+17nGYP2KbCjDfA8mDI334tmketunD+4t6HBZ6L6vjyDFYuDZ49zgsXNs0j8M8Yt1SOAQL1Tl+70QaodOmLg/DQqdZ9A/Drsi7wzCv9aTnfAQWtJ60dI7AgtbV5WFYcKHkzvEIzGs9vaY6AguXI+eHYaFxlPZaD8BCHwc/o5OGt/8B7x6Qhg9h2e3AAZhPTFlJQYf5+KOQ9g0V5jczLw/psCW5ybxwosPm5Daw/DhPh83+iFV0dJizDIEIdgA2da7xUpMOA+fWHC01D8H+2SjO6TDXRBorwvpKMGiHvh0rwbbvUkb5P/AfiQ831CFqAAAAAElFTkSuQmCC"/>
          <p:cNvSpPr>
            <a:spLocks noChangeAspect="1" noChangeArrowheads="1"/>
          </p:cNvSpPr>
          <p:nvPr/>
        </p:nvSpPr>
        <p:spPr bwMode="auto">
          <a:xfrm>
            <a:off x="366713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AutoShape 8" descr="data:image/png;base64,iVBORw0KGgoAAAANSUhEUgAAAlsAAACRAQAAAADcUkAnAAAAAXNSR0IArs4c6QAAAARnQU1BAACxjwv8YQUAAAAJcEhZcwAADsQAAA7EAZUrDhsAAAWMSURBVGjerZk9rtw2EIC5EJBFKqVLY0CvSJUmbaqsL5F7+AbiYgsDaXIF38Q0XLhMjsAHp0hJwy4Em6HCESWSIkcrjpYE3r59+7Qfh8P545CN68Ev4+EhE5hibT0YY+dqsIFdbtVgvB2fa8EM60dVC/ZvY1daCwZ2UQtm4I+hrwNT54owAdavK8Gm95Vg+lwRJjt4raQzPmHqGK1pxnqwwQWfOr4pXVh8XwXmVFYHpp3Kxtc1YGqO11XCtnAq010N2PxmqJGdrC9p+K0IDvD17QZMdc6RZDmLM3bBYaJ3hnalsJK86GF8NrSmlKUsi51QmDm7LTClOVgzm8nMep0LzDqmhmmGUstw+pIdBrP6GkAoVWgZwtUkusVgwr5t3e+SoRbVo7DT7AJlm2m85j8gMAj/sJmF+hdsMe33CMzqfcrAusjNdSjiPiIw2bsQVKZ/EYwRg1lVTZsp+yLBwpTPCKyZTYaXwHik2E85DFQFm2lORYL1d2E2ZExC6WXOb3dgMt5xBAaqWjnTp0LBMNh1TsFi0eydEClWcSWHgalOK/T6V3cEW1lPvpug/2mFftJtydaCIZKB/sFcvf7vlEJJpM4lA/3bsO1T5x2YSiJxDoO4cx1j+98suUUSPHN3auYf7j/WGyyTHgI/xo8DzLROXWY/mag0RDnYrBWAwUZCcVYQf1gaVT6nMNhIcPP9ZKIz33WmMdcUAAP9g+3L3WAmMtk/pzDYSHA4vsfK1L9Ipj1scqZlU++OYeuJAAO9gy3q3WQidpRqYaB3iFEqe/Sv5G827sLA7nmLOHcq6nDeh8FmftchATEJELurBNjNyvACeU6xBMb6XRhspvoVMTGW9Ev07m5bGGSmVz3CSmCy24fBZl7zStYWhmYtruj3YdYzTfOMCJYKsp9TLay3ISM7MImsJ1RQIEkGZV7WALIVa/rk0BbA3kHYSGflWeAqObpIdoMKI5l1QBpfBWd3ab+mzyaBvUG8sAjWWg9PjnIaa+8Vwvgl0YfCwkORzlqrsvWDhnWHYTayrJcg0bilI9hLxv5AYWfeJUUP3sM0i7iGudEhMG4jy8o1BzzULDv+lbEtmoWdkvJDbDjhaf6CHd///NPL9Hw4/Q9yYeyahm1oGjJhDyfWX+bnMtGso49rmNqKDqLpbyBWmLXJYPAaN0Y2W8jT0Tf+r0qVm8H0Zj6bdvHH+BPeYrDoQ7kdAyVLRAkZ/ssPp9+XaruNpic0ScwM/29SQDPDwrYMbCQMl0nVYncpjJM6+FOO/3uyvCf78jSdA/zSNCO1gqBwHRZfkClMNSNpcEhjy5Y5G/StWUO99JAXEbxKr2EDIzZph99iD2WrRrukXqDoVaPqKYYZdiHD4ullDFOMyIoaHDDexDBObV6adUyLJdNU9ds4qrZg6kRk2TS2CSOv0s6+ymsyeMBAVr+dPU6AMeyAkfVxjFjByEYmYPYMNhWvZCNzJt5msG6ZhzLkFGH+zGDtEVfiHQqDKpRsZHMae53BbkeMzH3hQwYTcOVKhM030QgMqUJ2xnL2z2GKsYOrRHSmGTlgLPftOWxk1JsT353MTYM+fEOrrQDzDcUaMP+17nGYP2KbCjDfA8mDI334tmketunD+4t6HBZ6L6vjyDFYuDZ49zgsXNs0j8M8Yt1SOAQL1Tl+70QaodOmLg/DQqdZ9A/Drsi7wzCv9aTnfAQWtJ60dI7AgtbV5WFYcKHkzvEIzGs9vaY6AguXI+eHYaFxlPZaD8BCHwc/o5OGt/8B7x6Qhg9h2e3AAZhPTFlJQYf5+KOQ9g0V5jczLw/psCW5ybxwosPm5Daw/DhPh83+iFV0dJizDIEIdgA2da7xUpMOA+fWHC01D8H+2SjO6TDXRBorwvpKMGiHvh0rwbbvUkb5P/AfiQ831CFqAAAAAElFTkSuQmCC"/>
          <p:cNvSpPr>
            <a:spLocks noChangeAspect="1" noChangeArrowheads="1"/>
          </p:cNvSpPr>
          <p:nvPr/>
        </p:nvSpPr>
        <p:spPr bwMode="auto">
          <a:xfrm>
            <a:off x="519113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AutoShape 10" descr="data:image/png;base64,iVBORw0KGgoAAAANSUhEUgAAAlsAAACRAQAAAADcUkAnAAAAAXNSR0IArs4c6QAAAARnQU1BAACxjwv8YQUAAAAJcEhZcwAADsQAAA7EAZUrDhsAAAWMSURBVGjerZk9rtw2EIC5EJBFKqVLY0CvSJUmbaqsL5F7+AbiYgsDaXIF38Q0XLhMjsAHp0hJwy4Em6HCESWSIkcrjpYE3r59+7Qfh8P545CN68Ev4+EhE5hibT0YY+dqsIFdbtVgvB2fa8EM60dVC/ZvY1daCwZ2UQtm4I+hrwNT54owAdavK8Gm95Vg+lwRJjt4raQzPmHqGK1pxnqwwQWfOr4pXVh8XwXmVFYHpp3Kxtc1YGqO11XCtnAq010N2PxmqJGdrC9p+K0IDvD17QZMdc6RZDmLM3bBYaJ3hnalsJK86GF8NrSmlKUsi51QmDm7LTClOVgzm8nMep0LzDqmhmmGUstw+pIdBrP6GkAoVWgZwtUkusVgwr5t3e+SoRbVo7DT7AJlm2m85j8gMAj/sJmF+hdsMe33CMzqfcrAusjNdSjiPiIw2bsQVKZ/EYwRg1lVTZsp+yLBwpTPCKyZTYaXwHik2E85DFQFm2lORYL1d2E2ZExC6WXOb3dgMt5xBAaqWjnTp0LBMNh1TsFi0eydEClWcSWHgalOK/T6V3cEW1lPvpug/2mFftJtydaCIZKB/sFcvf7vlEJJpM4lA/3bsO1T5x2YSiJxDoO4cx1j+98suUUSPHN3auYf7j/WGyyTHgI/xo8DzLROXWY/mag0RDnYrBWAwUZCcVYQf1gaVT6nMNhIcPP9ZKIz33WmMdcUAAP9g+3L3WAmMtk/pzDYSHA4vsfK1L9Ipj1scqZlU++OYeuJAAO9gy3q3WQidpRqYaB3iFEqe/Sv5G827sLA7nmLOHcq6nDeh8FmftchATEJELurBNjNyvACeU6xBMb6XRhspvoVMTGW9Ev07m5bGGSmVz3CSmCy24fBZl7zStYWhmYtruj3YdYzTfOMCJYKsp9TLay3ISM7MImsJ1RQIEkGZV7WALIVa/rk0BbA3kHYSGflWeAqObpIdoMKI5l1QBpfBWd3ab+mzyaBvUG8sAjWWg9PjnIaa+8Vwvgl0YfCwkORzlqrsvWDhnWHYTayrJcg0bilI9hLxv5AYWfeJUUP3sM0i7iGudEhMG4jy8o1BzzULDv+lbEtmoWdkvJDbDjhaf6CHd///NPL9Hw4/Q9yYeyahm1oGjJhDyfWX+bnMtGso49rmNqKDqLpbyBWmLXJYPAaN0Y2W8jT0Tf+r0qVm8H0Zj6bdvHH+BPeYrDoQ7kdAyVLRAkZ/ssPp9+XaruNpic0ScwM/29SQDPDwrYMbCQMl0nVYncpjJM6+FOO/3uyvCf78jSdA/zSNCO1gqBwHRZfkClMNSNpcEhjy5Y5G/StWUO99JAXEbxKr2EDIzZph99iD2WrRrukXqDoVaPqKYYZdiHD4ullDFOMyIoaHDDexDBObV6adUyLJdNU9ds4qrZg6kRk2TS2CSOv0s6+ymsyeMBAVr+dPU6AMeyAkfVxjFjByEYmYPYMNhWvZCNzJt5msG6ZhzLkFGH+zGDtEVfiHQqDKpRsZHMae53BbkeMzH3hQwYTcOVKhM030QgMqUJ2xnL2z2GKsYOrRHSmGTlgLPftOWxk1JsT353MTYM+fEOrrQDzDcUaMP+17nGYP2KbCjDfA8mDI334tmketunD+4t6HBZ6L6vjyDFYuDZ49zgsXNs0j8M8Yt1SOAQL1Tl+70QaodOmLg/DQqdZ9A/Drsi7wzCv9aTnfAQWtJ60dI7AgtbV5WFYcKHkzvEIzGs9vaY6AguXI+eHYaFxlPZaD8BCHwc/o5OGt/8B7x6Qhg9h2e3AAZhPTFlJQYf5+KOQ9g0V5jczLw/psCW5ybxwosPm5Daw/DhPh83+iFV0dJizDIEIdgA2da7xUpMOA+fWHC01D8H+2SjO6TDXRBorwvpKMGiHvh0rwbbvUkb5P/AfiQ831CFqAAAAAElFTkSuQmCC"/>
          <p:cNvSpPr>
            <a:spLocks noChangeAspect="1" noChangeArrowheads="1"/>
          </p:cNvSpPr>
          <p:nvPr/>
        </p:nvSpPr>
        <p:spPr bwMode="auto">
          <a:xfrm>
            <a:off x="671513" y="473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50C41E-8DA6-F54E-BBCF-D0686A97A381}"/>
              </a:ext>
            </a:extLst>
          </p:cNvPr>
          <p:cNvSpPr txBox="1"/>
          <p:nvPr/>
        </p:nvSpPr>
        <p:spPr>
          <a:xfrm>
            <a:off x="1567543" y="2411604"/>
            <a:ext cx="915404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Palatino Linotype" panose="02040502050505030304" pitchFamily="18" charset="0"/>
              </a:rPr>
              <a:t>SB 233 – Common Course Numbering (CCN)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Palatino Linotype" panose="02040502050505030304" pitchFamily="18" charset="0"/>
            </a:endParaRPr>
          </a:p>
          <a:p>
            <a:pPr marL="919163" indent="-27940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Establishes Transfer Council</a:t>
            </a:r>
          </a:p>
          <a:p>
            <a:pPr marL="919163" indent="-279400"/>
            <a:endParaRPr lang="en-US" dirty="0">
              <a:latin typeface="Palatino Linotype" panose="02040502050505030304" pitchFamily="18" charset="0"/>
            </a:endParaRPr>
          </a:p>
          <a:p>
            <a:pPr marL="919163" indent="-27940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Establishes timeline for implementation: 2025-26 academic year</a:t>
            </a:r>
          </a:p>
          <a:p>
            <a:pPr marL="919163" indent="-279400"/>
            <a:endParaRPr lang="en-US" dirty="0">
              <a:latin typeface="Palatino Linotype" panose="02040502050505030304" pitchFamily="18" charset="0"/>
            </a:endParaRPr>
          </a:p>
          <a:p>
            <a:pPr marL="919163" indent="-27940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Transfer Council determines list of courses to be part of the CCN system</a:t>
            </a:r>
          </a:p>
          <a:p>
            <a:pPr marL="919163" indent="-279400">
              <a:buFont typeface="Arial" panose="020B0604020202020204" pitchFamily="34" charset="0"/>
              <a:buChar char="•"/>
            </a:pPr>
            <a:endParaRPr lang="en-US" dirty="0">
              <a:latin typeface="Palatino Linotype" panose="02040502050505030304" pitchFamily="18" charset="0"/>
            </a:endParaRPr>
          </a:p>
          <a:p>
            <a:pPr marL="919163" indent="-27940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Transfer Council appoints faculty subcommittees</a:t>
            </a:r>
          </a:p>
          <a:p>
            <a:pPr marL="919163" indent="-279400"/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D4E88C-B5D6-4999-9AE0-D432C67CC82E}"/>
              </a:ext>
            </a:extLst>
          </p:cNvPr>
          <p:cNvSpPr/>
          <p:nvPr/>
        </p:nvSpPr>
        <p:spPr>
          <a:xfrm>
            <a:off x="61913" y="114317"/>
            <a:ext cx="12068174" cy="1883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08D0DC-2573-4DD8-A18B-FB0E0E1B128D}"/>
              </a:ext>
            </a:extLst>
          </p:cNvPr>
          <p:cNvSpPr txBox="1"/>
          <p:nvPr/>
        </p:nvSpPr>
        <p:spPr>
          <a:xfrm>
            <a:off x="61913" y="92075"/>
            <a:ext cx="120681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u="sng" dirty="0">
                <a:latin typeface="Constantia" panose="02030602050306030303" pitchFamily="18" charset="0"/>
              </a:rPr>
              <a:t>Materials linked from the December 9, 2021 Faculty Senate agenda.</a:t>
            </a:r>
          </a:p>
        </p:txBody>
      </p:sp>
    </p:spTree>
    <p:extLst>
      <p:ext uri="{BB962C8B-B14F-4D97-AF65-F5344CB8AC3E}">
        <p14:creationId xmlns:p14="http://schemas.microsoft.com/office/powerpoint/2010/main" val="150300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Picture 103">
            <a:extLst>
              <a:ext uri="{FF2B5EF4-FFF2-40B4-BE49-F238E27FC236}">
                <a16:creationId xmlns:a16="http://schemas.microsoft.com/office/drawing/2014/main" id="{75E5EEEE-91BE-AA41-B8F4-6C8A7E14DA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621" y="607099"/>
            <a:ext cx="1138005" cy="1179588"/>
          </a:xfrm>
          <a:prstGeom prst="rect">
            <a:avLst/>
          </a:prstGeom>
        </p:spPr>
      </p:pic>
      <p:sp>
        <p:nvSpPr>
          <p:cNvPr id="105" name="TextBox 50">
            <a:extLst>
              <a:ext uri="{FF2B5EF4-FFF2-40B4-BE49-F238E27FC236}">
                <a16:creationId xmlns:a16="http://schemas.microsoft.com/office/drawing/2014/main" id="{1DB957C3-F6D7-9B48-9798-9FDE999CADE0}"/>
              </a:ext>
            </a:extLst>
          </p:cNvPr>
          <p:cNvSpPr txBox="1"/>
          <p:nvPr/>
        </p:nvSpPr>
        <p:spPr>
          <a:xfrm>
            <a:off x="519113" y="813847"/>
            <a:ext cx="3603947" cy="50783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cap="all" dirty="0">
                <a:latin typeface="Calibri Light"/>
                <a:cs typeface="Calibri Light"/>
              </a:rPr>
              <a:t>Office of Academic Affairs</a:t>
            </a:r>
            <a:endParaRPr lang="en-US" sz="1600" dirty="0"/>
          </a:p>
          <a:p>
            <a:pPr algn="ctr"/>
            <a:r>
              <a:rPr lang="en-US" sz="1100" dirty="0">
                <a:latin typeface="Calibri Light"/>
                <a:cs typeface="Calibri Light"/>
              </a:rPr>
              <a:t>Fall Term, 2021 </a:t>
            </a:r>
            <a:endParaRPr lang="en-U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AutoShape 2" descr="data:image/png;base64,iVBORw0KGgoAAAANSUhEUgAAAlsAAACRAQAAAADcUkAnAAAAAXNSR0IArs4c6QAAAARnQU1BAACxjwv8YQUAAAAJcEhZcwAADsQAAA7EAZUrDhsAAAWMSURBVGjerZk9rtw2EIC5EJBFKqVLY0CvSJUmbaqsL5F7+AbiYgsDaXIF38Q0XLhMjsAHp0hJwy4Em6HCESWSIkcrjpYE3r59+7Qfh8P545CN68Ev4+EhE5hibT0YY+dqsIFdbtVgvB2fa8EM60dVC/ZvY1daCwZ2UQtm4I+hrwNT54owAdavK8Gm95Vg+lwRJjt4raQzPmHqGK1pxnqwwQWfOr4pXVh8XwXmVFYHpp3Kxtc1YGqO11XCtnAq010N2PxmqJGdrC9p+K0IDvD17QZMdc6RZDmLM3bBYaJ3hnalsJK86GF8NrSmlKUsi51QmDm7LTClOVgzm8nMep0LzDqmhmmGUstw+pIdBrP6GkAoVWgZwtUkusVgwr5t3e+SoRbVo7DT7AJlm2m85j8gMAj/sJmF+hdsMe33CMzqfcrAusjNdSjiPiIw2bsQVKZ/EYwRg1lVTZsp+yLBwpTPCKyZTYaXwHik2E85DFQFm2lORYL1d2E2ZExC6WXOb3dgMt5xBAaqWjnTp0LBMNh1TsFi0eydEClWcSWHgalOK/T6V3cEW1lPvpug/2mFftJtydaCIZKB/sFcvf7vlEJJpM4lA/3bsO1T5x2YSiJxDoO4cx1j+98suUUSPHN3auYf7j/WGyyTHgI/xo8DzLROXWY/mag0RDnYrBWAwUZCcVYQf1gaVT6nMNhIcPP9ZKIz33WmMdcUAAP9g+3L3WAmMtk/pzDYSHA4vsfK1L9Ipj1scqZlU++OYeuJAAO9gy3q3WQidpRqYaB3iFEqe/Sv5G827sLA7nmLOHcq6nDeh8FmftchATEJELurBNjNyvACeU6xBMb6XRhspvoVMTGW9Ev07m5bGGSmVz3CSmCy24fBZl7zStYWhmYtruj3YdYzTfOMCJYKsp9TLay3ISM7MImsJ1RQIEkGZV7WALIVa/rk0BbA3kHYSGflWeAqObpIdoMKI5l1QBpfBWd3ab+mzyaBvUG8sAjWWg9PjnIaa+8Vwvgl0YfCwkORzlqrsvWDhnWHYTayrJcg0bilI9hLxv5AYWfeJUUP3sM0i7iGudEhMG4jy8o1BzzULDv+lbEtmoWdkvJDbDjhaf6CHd///NPL9Hw4/Q9yYeyahm1oGjJhDyfWX+bnMtGso49rmNqKDqLpbyBWmLXJYPAaN0Y2W8jT0Tf+r0qVm8H0Zj6bdvHH+BPeYrDoQ7kdAyVLRAkZ/ssPp9+XaruNpic0ScwM/29SQDPDwrYMbCQMl0nVYncpjJM6+FOO/3uyvCf78jSdA/zSNCO1gqBwHRZfkClMNSNpcEhjy5Y5G/StWUO99JAXEbxKr2EDIzZph99iD2WrRrukXqDoVaPqKYYZdiHD4ullDFOMyIoaHDDexDBObV6adUyLJdNU9ds4qrZg6kRk2TS2CSOv0s6+ymsyeMBAVr+dPU6AMeyAkfVxjFjByEYmYPYMNhWvZCNzJt5msG6ZhzLkFGH+zGDtEVfiHQqDKpRsZHMae53BbkeMzH3hQwYTcOVKhM030QgMqUJ2xnL2z2GKsYOrRHSmGTlgLPftOWxk1JsT353MTYM+fEOrrQDzDcUaMP+17nGYP2KbCjDfA8mDI334tmketunD+4t6HBZ6L6vjyDFYuDZ49zgsXNs0j8M8Yt1SOAQL1Tl+70QaodOmLg/DQqdZ9A/Drsi7wzCv9aTnfAQWtJ60dI7AgtbV5WFYcKHkzvEIzGs9vaY6AguXI+eHYaFxlPZaD8BCHwc/o5OGt/8B7x6Qhg9h2e3AAZhPTFlJQYf5+KOQ9g0V5jczLw/psCW5ybxwosPm5Daw/DhPh83+iFV0dJizDIEIdgA2da7xUpMOA+fWHC01D8H+2SjO6TDXRBorwvpKMGiHvh0rwbbvUkb5P/AfiQ831CFqAAAAAElFTkSuQmCC"/>
          <p:cNvSpPr>
            <a:spLocks noChangeAspect="1" noChangeArrowheads="1"/>
          </p:cNvSpPr>
          <p:nvPr/>
        </p:nvSpPr>
        <p:spPr bwMode="auto">
          <a:xfrm>
            <a:off x="61913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4" descr="data:image/png;base64,iVBORw0KGgoAAAANSUhEUgAAAlsAAACRAQAAAADcUkAnAAAAAXNSR0IArs4c6QAAAARnQU1BAACxjwv8YQUAAAAJcEhZcwAADsQAAA7EAZUrDhsAAAWMSURBVGjerZk9rtw2EIC5EJBFKqVLY0CvSJUmbaqsL5F7+AbiYgsDaXIF38Q0XLhMjsAHp0hJwy4Em6HCESWSIkcrjpYE3r59+7Qfh8P545CN68Ev4+EhE5hibT0YY+dqsIFdbtVgvB2fa8EM60dVC/ZvY1daCwZ2UQtm4I+hrwNT54owAdavK8Gm95Vg+lwRJjt4raQzPmHqGK1pxnqwwQWfOr4pXVh8XwXmVFYHpp3Kxtc1YGqO11XCtnAq010N2PxmqJGdrC9p+K0IDvD17QZMdc6RZDmLM3bBYaJ3hnalsJK86GF8NrSmlKUsi51QmDm7LTClOVgzm8nMep0LzDqmhmmGUstw+pIdBrP6GkAoVWgZwtUkusVgwr5t3e+SoRbVo7DT7AJlm2m85j8gMAj/sJmF+hdsMe33CMzqfcrAusjNdSjiPiIw2bsQVKZ/EYwRg1lVTZsp+yLBwpTPCKyZTYaXwHik2E85DFQFm2lORYL1d2E2ZExC6WXOb3dgMt5xBAaqWjnTp0LBMNh1TsFi0eydEClWcSWHgalOK/T6V3cEW1lPvpug/2mFftJtydaCIZKB/sFcvf7vlEJJpM4lA/3bsO1T5x2YSiJxDoO4cx1j+98suUUSPHN3auYf7j/WGyyTHgI/xo8DzLROXWY/mag0RDnYrBWAwUZCcVYQf1gaVT6nMNhIcPP9ZKIz33WmMdcUAAP9g+3L3WAmMtk/pzDYSHA4vsfK1L9Ipj1scqZlU++OYeuJAAO9gy3q3WQidpRqYaB3iFEqe/Sv5G827sLA7nmLOHcq6nDeh8FmftchATEJELurBNjNyvACeU6xBMb6XRhspvoVMTGW9Ev07m5bGGSmVz3CSmCy24fBZl7zStYWhmYtruj3YdYzTfOMCJYKsp9TLay3ISM7MImsJ1RQIEkGZV7WALIVa/rk0BbA3kHYSGflWeAqObpIdoMKI5l1QBpfBWd3ab+mzyaBvUG8sAjWWg9PjnIaa+8Vwvgl0YfCwkORzlqrsvWDhnWHYTayrJcg0bilI9hLxv5AYWfeJUUP3sM0i7iGudEhMG4jy8o1BzzULDv+lbEtmoWdkvJDbDjhaf6CHd///NPL9Hw4/Q9yYeyahm1oGjJhDyfWX+bnMtGso49rmNqKDqLpbyBWmLXJYPAaN0Y2W8jT0Tf+r0qVm8H0Zj6bdvHH+BPeYrDoQ7kdAyVLRAkZ/ssPp9+XaruNpic0ScwM/29SQDPDwrYMbCQMl0nVYncpjJM6+FOO/3uyvCf78jSdA/zSNCO1gqBwHRZfkClMNSNpcEhjy5Y5G/StWUO99JAXEbxKr2EDIzZph99iD2WrRrukXqDoVaPqKYYZdiHD4ullDFOMyIoaHDDexDBObV6adUyLJdNU9ds4qrZg6kRk2TS2CSOv0s6+ymsyeMBAVr+dPU6AMeyAkfVxjFjByEYmYPYMNhWvZCNzJt5msG6ZhzLkFGH+zGDtEVfiHQqDKpRsZHMae53BbkeMzH3hQwYTcOVKhM030QgMqUJ2xnL2z2GKsYOrRHSmGTlgLPftOWxk1JsT353MTYM+fEOrrQDzDcUaMP+17nGYP2KbCjDfA8mDI334tmketunD+4t6HBZ6L6vjyDFYuDZ49zgsXNs0j8M8Yt1SOAQL1Tl+70QaodOmLg/DQqdZ9A/Drsi7wzCv9aTnfAQWtJ60dI7AgtbV5WFYcKHkzvEIzGs9vaY6AguXI+eHYaFxlPZaD8BCHwc/o5OGt/8B7x6Qhg9h2e3AAZhPTFlJQYf5+KOQ9g0V5jczLw/psCW5ybxwosPm5Daw/DhPh83+iFV0dJizDIEIdgA2da7xUpMOA+fWHC01D8H+2SjO6TDXRBorwvpKMGiHvh0rwbbvUkb5P/AfiQ831CFqAAAAAElFTkSuQmCC"/>
          <p:cNvSpPr>
            <a:spLocks noChangeAspect="1" noChangeArrowheads="1"/>
          </p:cNvSpPr>
          <p:nvPr/>
        </p:nvSpPr>
        <p:spPr bwMode="auto">
          <a:xfrm>
            <a:off x="214313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AutoShape 6" descr="data:image/png;base64,iVBORw0KGgoAAAANSUhEUgAAAlsAAACRAQAAAADcUkAnAAAAAXNSR0IArs4c6QAAAARnQU1BAACxjwv8YQUAAAAJcEhZcwAADsQAAA7EAZUrDhsAAAWMSURBVGjerZk9rtw2EIC5EJBFKqVLY0CvSJUmbaqsL5F7+AbiYgsDaXIF38Q0XLhMjsAHp0hJwy4Em6HCESWSIkcrjpYE3r59+7Qfh8P545CN68Ev4+EhE5hibT0YY+dqsIFdbtVgvB2fa8EM60dVC/ZvY1daCwZ2UQtm4I+hrwNT54owAdavK8Gm95Vg+lwRJjt4raQzPmHqGK1pxnqwwQWfOr4pXVh8XwXmVFYHpp3Kxtc1YGqO11XCtnAq010N2PxmqJGdrC9p+K0IDvD17QZMdc6RZDmLM3bBYaJ3hnalsJK86GF8NrSmlKUsi51QmDm7LTClOVgzm8nMep0LzDqmhmmGUstw+pIdBrP6GkAoVWgZwtUkusVgwr5t3e+SoRbVo7DT7AJlm2m85j8gMAj/sJmF+hdsMe33CMzqfcrAusjNdSjiPiIw2bsQVKZ/EYwRg1lVTZsp+yLBwpTPCKyZTYaXwHik2E85DFQFm2lORYL1d2E2ZExC6WXOb3dgMt5xBAaqWjnTp0LBMNh1TsFi0eydEClWcSWHgalOK/T6V3cEW1lPvpug/2mFftJtydaCIZKB/sFcvf7vlEJJpM4lA/3bsO1T5x2YSiJxDoO4cx1j+98suUUSPHN3auYf7j/WGyyTHgI/xo8DzLROXWY/mag0RDnYrBWAwUZCcVYQf1gaVT6nMNhIcPP9ZKIz33WmMdcUAAP9g+3L3WAmMtk/pzDYSHA4vsfK1L9Ipj1scqZlU++OYeuJAAO9gy3q3WQidpRqYaB3iFEqe/Sv5G827sLA7nmLOHcq6nDeh8FmftchATEJELurBNjNyvACeU6xBMb6XRhspvoVMTGW9Ev07m5bGGSmVz3CSmCy24fBZl7zStYWhmYtruj3YdYzTfOMCJYKsp9TLay3ISM7MImsJ1RQIEkGZV7WALIVa/rk0BbA3kHYSGflWeAqObpIdoMKI5l1QBpfBWd3ab+mzyaBvUG8sAjWWg9PjnIaa+8Vwvgl0YfCwkORzlqrsvWDhnWHYTayrJcg0bilI9hLxv5AYWfeJUUP3sM0i7iGudEhMG4jy8o1BzzULDv+lbEtmoWdkvJDbDjhaf6CHd///NPL9Hw4/Q9yYeyahm1oGjJhDyfWX+bnMtGso49rmNqKDqLpbyBWmLXJYPAaN0Y2W8jT0Tf+r0qVm8H0Zj6bdvHH+BPeYrDoQ7kdAyVLRAkZ/ssPp9+XaruNpic0ScwM/29SQDPDwrYMbCQMl0nVYncpjJM6+FOO/3uyvCf78jSdA/zSNCO1gqBwHRZfkClMNSNpcEhjy5Y5G/StWUO99JAXEbxKr2EDIzZph99iD2WrRrukXqDoVaPqKYYZdiHD4ullDFOMyIoaHDDexDBObV6adUyLJdNU9ds4qrZg6kRk2TS2CSOv0s6+ymsyeMBAVr+dPU6AMeyAkfVxjFjByEYmYPYMNhWvZCNzJt5msG6ZhzLkFGH+zGDtEVfiHQqDKpRsZHMae53BbkeMzH3hQwYTcOVKhM030QgMqUJ2xnL2z2GKsYOrRHSmGTlgLPftOWxk1JsT353MTYM+fEOrrQDzDcUaMP+17nGYP2KbCjDfA8mDI334tmketunD+4t6HBZ6L6vjyDFYuDZ49zgsXNs0j8M8Yt1SOAQL1Tl+70QaodOmLg/DQqdZ9A/Drsi7wzCv9aTnfAQWtJ60dI7AgtbV5WFYcKHkzvEIzGs9vaY6AguXI+eHYaFxlPZaD8BCHwc/o5OGt/8B7x6Qhg9h2e3AAZhPTFlJQYf5+KOQ9g0V5jczLw/psCW5ybxwosPm5Daw/DhPh83+iFV0dJizDIEIdgA2da7xUpMOA+fWHC01D8H+2SjO6TDXRBorwvpKMGiHvh0rwbbvUkb5P/AfiQ831CFqAAAAAElFTkSuQmCC"/>
          <p:cNvSpPr>
            <a:spLocks noChangeAspect="1" noChangeArrowheads="1"/>
          </p:cNvSpPr>
          <p:nvPr/>
        </p:nvSpPr>
        <p:spPr bwMode="auto">
          <a:xfrm>
            <a:off x="366713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AutoShape 8" descr="data:image/png;base64,iVBORw0KGgoAAAANSUhEUgAAAlsAAACRAQAAAADcUkAnAAAAAXNSR0IArs4c6QAAAARnQU1BAACxjwv8YQUAAAAJcEhZcwAADsQAAA7EAZUrDhsAAAWMSURBVGjerZk9rtw2EIC5EJBFKqVLY0CvSJUmbaqsL5F7+AbiYgsDaXIF38Q0XLhMjsAHp0hJwy4Em6HCESWSIkcrjpYE3r59+7Qfh8P545CN68Ev4+EhE5hibT0YY+dqsIFdbtVgvB2fa8EM60dVC/ZvY1daCwZ2UQtm4I+hrwNT54owAdavK8Gm95Vg+lwRJjt4raQzPmHqGK1pxnqwwQWfOr4pXVh8XwXmVFYHpp3Kxtc1YGqO11XCtnAq010N2PxmqJGdrC9p+K0IDvD17QZMdc6RZDmLM3bBYaJ3hnalsJK86GF8NrSmlKUsi51QmDm7LTClOVgzm8nMep0LzDqmhmmGUstw+pIdBrP6GkAoVWgZwtUkusVgwr5t3e+SoRbVo7DT7AJlm2m85j8gMAj/sJmF+hdsMe33CMzqfcrAusjNdSjiPiIw2bsQVKZ/EYwRg1lVTZsp+yLBwpTPCKyZTYaXwHik2E85DFQFm2lORYL1d2E2ZExC6WXOb3dgMt5xBAaqWjnTp0LBMNh1TsFi0eydEClWcSWHgalOK/T6V3cEW1lPvpug/2mFftJtydaCIZKB/sFcvf7vlEJJpM4lA/3bsO1T5x2YSiJxDoO4cx1j+98suUUSPHN3auYf7j/WGyyTHgI/xo8DzLROXWY/mag0RDnYrBWAwUZCcVYQf1gaVT6nMNhIcPP9ZKIz33WmMdcUAAP9g+3L3WAmMtk/pzDYSHA4vsfK1L9Ipj1scqZlU++OYeuJAAO9gy3q3WQidpRqYaB3iFEqe/Sv5G827sLA7nmLOHcq6nDeh8FmftchATEJELurBNjNyvACeU6xBMb6XRhspvoVMTGW9Ev07m5bGGSmVz3CSmCy24fBZl7zStYWhmYtruj3YdYzTfOMCJYKsp9TLay3ISM7MImsJ1RQIEkGZV7WALIVa/rk0BbA3kHYSGflWeAqObpIdoMKI5l1QBpfBWd3ab+mzyaBvUG8sAjWWg9PjnIaa+8Vwvgl0YfCwkORzlqrsvWDhnWHYTayrJcg0bilI9hLxv5AYWfeJUUP3sM0i7iGudEhMG4jy8o1BzzULDv+lbEtmoWdkvJDbDjhaf6CHd///NPL9Hw4/Q9yYeyahm1oGjJhDyfWX+bnMtGso49rmNqKDqLpbyBWmLXJYPAaN0Y2W8jT0Tf+r0qVm8H0Zj6bdvHH+BPeYrDoQ7kdAyVLRAkZ/ssPp9+XaruNpic0ScwM/29SQDPDwrYMbCQMl0nVYncpjJM6+FOO/3uyvCf78jSdA/zSNCO1gqBwHRZfkClMNSNpcEhjy5Y5G/StWUO99JAXEbxKr2EDIzZph99iD2WrRrukXqDoVaPqKYYZdiHD4ullDFOMyIoaHDDexDBObV6adUyLJdNU9ds4qrZg6kRk2TS2CSOv0s6+ymsyeMBAVr+dPU6AMeyAkfVxjFjByEYmYPYMNhWvZCNzJt5msG6ZhzLkFGH+zGDtEVfiHQqDKpRsZHMae53BbkeMzH3hQwYTcOVKhM030QgMqUJ2xnL2z2GKsYOrRHSmGTlgLPftOWxk1JsT353MTYM+fEOrrQDzDcUaMP+17nGYP2KbCjDfA8mDI334tmketunD+4t6HBZ6L6vjyDFYuDZ49zgsXNs0j8M8Yt1SOAQL1Tl+70QaodOmLg/DQqdZ9A/Drsi7wzCv9aTnfAQWtJ60dI7AgtbV5WFYcKHkzvEIzGs9vaY6AguXI+eHYaFxlPZaD8BCHwc/o5OGt/8B7x6Qhg9h2e3AAZhPTFlJQYf5+KOQ9g0V5jczLw/psCW5ybxwosPm5Daw/DhPh83+iFV0dJizDIEIdgA2da7xUpMOA+fWHC01D8H+2SjO6TDXRBorwvpKMGiHvh0rwbbvUkb5P/AfiQ831CFqAAAAAElFTkSuQmCC"/>
          <p:cNvSpPr>
            <a:spLocks noChangeAspect="1" noChangeArrowheads="1"/>
          </p:cNvSpPr>
          <p:nvPr/>
        </p:nvSpPr>
        <p:spPr bwMode="auto">
          <a:xfrm>
            <a:off x="519113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AutoShape 10" descr="data:image/png;base64,iVBORw0KGgoAAAANSUhEUgAAAlsAAACRAQAAAADcUkAnAAAAAXNSR0IArs4c6QAAAARnQU1BAACxjwv8YQUAAAAJcEhZcwAADsQAAA7EAZUrDhsAAAWMSURBVGjerZk9rtw2EIC5EJBFKqVLY0CvSJUmbaqsL5F7+AbiYgsDaXIF38Q0XLhMjsAHp0hJwy4Em6HCESWSIkcrjpYE3r59+7Qfh8P545CN68Ev4+EhE5hibT0YY+dqsIFdbtVgvB2fa8EM60dVC/ZvY1daCwZ2UQtm4I+hrwNT54owAdavK8Gm95Vg+lwRJjt4raQzPmHqGK1pxnqwwQWfOr4pXVh8XwXmVFYHpp3Kxtc1YGqO11XCtnAq010N2PxmqJGdrC9p+K0IDvD17QZMdc6RZDmLM3bBYaJ3hnalsJK86GF8NrSmlKUsi51QmDm7LTClOVgzm8nMep0LzDqmhmmGUstw+pIdBrP6GkAoVWgZwtUkusVgwr5t3e+SoRbVo7DT7AJlm2m85j8gMAj/sJmF+hdsMe33CMzqfcrAusjNdSjiPiIw2bsQVKZ/EYwRg1lVTZsp+yLBwpTPCKyZTYaXwHik2E85DFQFm2lORYL1d2E2ZExC6WXOb3dgMt5xBAaqWjnTp0LBMNh1TsFi0eydEClWcSWHgalOK/T6V3cEW1lPvpug/2mFftJtydaCIZKB/sFcvf7vlEJJpM4lA/3bsO1T5x2YSiJxDoO4cx1j+98suUUSPHN3auYf7j/WGyyTHgI/xo8DzLROXWY/mag0RDnYrBWAwUZCcVYQf1gaVT6nMNhIcPP9ZKIz33WmMdcUAAP9g+3L3WAmMtk/pzDYSHA4vsfK1L9Ipj1scqZlU++OYeuJAAO9gy3q3WQidpRqYaB3iFEqe/Sv5G827sLA7nmLOHcq6nDeh8FmftchATEJELurBNjNyvACeU6xBMb6XRhspvoVMTGW9Ev07m5bGGSmVz3CSmCy24fBZl7zStYWhmYtruj3YdYzTfOMCJYKsp9TLay3ISM7MImsJ1RQIEkGZV7WALIVa/rk0BbA3kHYSGflWeAqObpIdoMKI5l1QBpfBWd3ab+mzyaBvUG8sAjWWg9PjnIaa+8Vwvgl0YfCwkORzlqrsvWDhnWHYTayrJcg0bilI9hLxv5AYWfeJUUP3sM0i7iGudEhMG4jy8o1BzzULDv+lbEtmoWdkvJDbDjhaf6CHd///NPL9Hw4/Q9yYeyahm1oGjJhDyfWX+bnMtGso49rmNqKDqLpbyBWmLXJYPAaN0Y2W8jT0Tf+r0qVm8H0Zj6bdvHH+BPeYrDoQ7kdAyVLRAkZ/ssPp9+XaruNpic0ScwM/29SQDPDwrYMbCQMl0nVYncpjJM6+FOO/3uyvCf78jSdA/zSNCO1gqBwHRZfkClMNSNpcEhjy5Y5G/StWUO99JAXEbxKr2EDIzZph99iD2WrRrukXqDoVaPqKYYZdiHD4ullDFOMyIoaHDDexDBObV6adUyLJdNU9ds4qrZg6kRk2TS2CSOv0s6+ymsyeMBAVr+dPU6AMeyAkfVxjFjByEYmYPYMNhWvZCNzJt5msG6ZhzLkFGH+zGDtEVfiHQqDKpRsZHMae53BbkeMzH3hQwYTcOVKhM030QgMqUJ2xnL2z2GKsYOrRHSmGTlgLPftOWxk1JsT353MTYM+fEOrrQDzDcUaMP+17nGYP2KbCjDfA8mDI334tmketunD+4t6HBZ6L6vjyDFYuDZ49zgsXNs0j8M8Yt1SOAQL1Tl+70QaodOmLg/DQqdZ9A/Drsi7wzCv9aTnfAQWtJ60dI7AgtbV5WFYcKHkzvEIzGs9vaY6AguXI+eHYaFxlPZaD8BCHwc/o5OGt/8B7x6Qhg9h2e3AAZhPTFlJQYf5+KOQ9g0V5jczLw/psCW5ybxwosPm5Daw/DhPh83+iFV0dJizDIEIdgA2da7xUpMOA+fWHC01D8H+2SjO6TDXRBorwvpKMGiHvh0rwbbvUkb5P/AfiQ831CFqAAAAAElFTkSuQmCC"/>
          <p:cNvSpPr>
            <a:spLocks noChangeAspect="1" noChangeArrowheads="1"/>
          </p:cNvSpPr>
          <p:nvPr/>
        </p:nvSpPr>
        <p:spPr bwMode="auto">
          <a:xfrm>
            <a:off x="671513" y="473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50C41E-8DA6-F54E-BBCF-D0686A97A381}"/>
              </a:ext>
            </a:extLst>
          </p:cNvPr>
          <p:cNvSpPr txBox="1"/>
          <p:nvPr/>
        </p:nvSpPr>
        <p:spPr>
          <a:xfrm>
            <a:off x="1567543" y="2411604"/>
            <a:ext cx="9154048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dirty="0">
                <a:latin typeface="Palatino Linotype" panose="02040502050505030304" pitchFamily="18" charset="0"/>
              </a:rPr>
              <a:t>Common Course Numbering </a:t>
            </a:r>
          </a:p>
          <a:p>
            <a:r>
              <a:rPr lang="en-US" dirty="0">
                <a:latin typeface="Palatino Linotype"/>
              </a:rPr>
              <a:t>Subject areas affected:</a:t>
            </a:r>
          </a:p>
          <a:p>
            <a:pPr marL="919163" indent="-279400"/>
            <a:endParaRPr lang="en-US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462CDA9E-AADC-5E41-A41A-57B2DF829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179788"/>
              </p:ext>
            </p:extLst>
          </p:nvPr>
        </p:nvGraphicFramePr>
        <p:xfrm>
          <a:off x="2267855" y="3048000"/>
          <a:ext cx="517400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425">
                  <a:extLst>
                    <a:ext uri="{9D8B030D-6E8A-4147-A177-3AD203B41FA5}">
                      <a16:colId xmlns:a16="http://schemas.microsoft.com/office/drawing/2014/main" val="3598441193"/>
                    </a:ext>
                  </a:extLst>
                </a:gridCol>
                <a:gridCol w="1852144">
                  <a:extLst>
                    <a:ext uri="{9D8B030D-6E8A-4147-A177-3AD203B41FA5}">
                      <a16:colId xmlns:a16="http://schemas.microsoft.com/office/drawing/2014/main" val="897473337"/>
                    </a:ext>
                  </a:extLst>
                </a:gridCol>
                <a:gridCol w="1439437">
                  <a:extLst>
                    <a:ext uri="{9D8B030D-6E8A-4147-A177-3AD203B41FA5}">
                      <a16:colId xmlns:a16="http://schemas.microsoft.com/office/drawing/2014/main" val="195908482"/>
                    </a:ext>
                  </a:extLst>
                </a:gridCol>
              </a:tblGrid>
              <a:tr h="362857">
                <a:tc>
                  <a:txBody>
                    <a:bodyPr/>
                    <a:lstStyle/>
                    <a:p>
                      <a:r>
                        <a:rPr lang="en-US" b="0" dirty="0"/>
                        <a:t>Biology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History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Writing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8530369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r>
                        <a:rPr lang="en-US" b="0" dirty="0"/>
                        <a:t>Biology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Statistics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66872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r>
                        <a:rPr lang="en-US" dirty="0"/>
                        <a:t>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Writing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776133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r>
                        <a:rPr lang="en-US" dirty="0"/>
                        <a:t>Chemistry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Philosophy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462892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r>
                        <a:rPr lang="en-US" dirty="0"/>
                        <a:t>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Political 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694805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r>
                        <a:rPr lang="en-US" dirty="0"/>
                        <a:t>Economics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Psychology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818700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r>
                        <a:rPr lang="en-US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Sociology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123015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r>
                        <a:rPr lang="en-US" dirty="0"/>
                        <a:t>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4613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3341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Picture 103">
            <a:extLst>
              <a:ext uri="{FF2B5EF4-FFF2-40B4-BE49-F238E27FC236}">
                <a16:creationId xmlns:a16="http://schemas.microsoft.com/office/drawing/2014/main" id="{75E5EEEE-91BE-AA41-B8F4-6C8A7E14DA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621" y="607099"/>
            <a:ext cx="1138005" cy="1179588"/>
          </a:xfrm>
          <a:prstGeom prst="rect">
            <a:avLst/>
          </a:prstGeom>
        </p:spPr>
      </p:pic>
      <p:sp>
        <p:nvSpPr>
          <p:cNvPr id="105" name="TextBox 50">
            <a:extLst>
              <a:ext uri="{FF2B5EF4-FFF2-40B4-BE49-F238E27FC236}">
                <a16:creationId xmlns:a16="http://schemas.microsoft.com/office/drawing/2014/main" id="{1DB957C3-F6D7-9B48-9798-9FDE999CADE0}"/>
              </a:ext>
            </a:extLst>
          </p:cNvPr>
          <p:cNvSpPr txBox="1"/>
          <p:nvPr/>
        </p:nvSpPr>
        <p:spPr>
          <a:xfrm>
            <a:off x="519113" y="813847"/>
            <a:ext cx="3603947" cy="50783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cap="all" dirty="0">
                <a:latin typeface="Calibri Light"/>
                <a:cs typeface="Calibri Light"/>
              </a:rPr>
              <a:t>Office of Academic Affairs</a:t>
            </a:r>
            <a:endParaRPr lang="en-US" sz="1600" dirty="0"/>
          </a:p>
          <a:p>
            <a:pPr algn="ctr"/>
            <a:r>
              <a:rPr lang="en-US" sz="1100" dirty="0">
                <a:latin typeface="Calibri Light"/>
                <a:cs typeface="Calibri Light"/>
              </a:rPr>
              <a:t>Fall Term, 2021 </a:t>
            </a:r>
            <a:endParaRPr lang="en-U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AutoShape 2" descr="data:image/png;base64,iVBORw0KGgoAAAANSUhEUgAAAlsAAACRAQAAAADcUkAnAAAAAXNSR0IArs4c6QAAAARnQU1BAACxjwv8YQUAAAAJcEhZcwAADsQAAA7EAZUrDhsAAAWMSURBVGjerZk9rtw2EIC5EJBFKqVLY0CvSJUmbaqsL5F7+AbiYgsDaXIF38Q0XLhMjsAHp0hJwy4Em6HCESWSIkcrjpYE3r59+7Qfh8P545CN68Ev4+EhE5hibT0YY+dqsIFdbtVgvB2fa8EM60dVC/ZvY1daCwZ2UQtm4I+hrwNT54owAdavK8Gm95Vg+lwRJjt4raQzPmHqGK1pxnqwwQWfOr4pXVh8XwXmVFYHpp3Kxtc1YGqO11XCtnAq010N2PxmqJGdrC9p+K0IDvD17QZMdc6RZDmLM3bBYaJ3hnalsJK86GF8NrSmlKUsi51QmDm7LTClOVgzm8nMep0LzDqmhmmGUstw+pIdBrP6GkAoVWgZwtUkusVgwr5t3e+SoRbVo7DT7AJlm2m85j8gMAj/sJmF+hdsMe33CMzqfcrAusjNdSjiPiIw2bsQVKZ/EYwRg1lVTZsp+yLBwpTPCKyZTYaXwHik2E85DFQFm2lORYL1d2E2ZExC6WXOb3dgMt5xBAaqWjnTp0LBMNh1TsFi0eydEClWcSWHgalOK/T6V3cEW1lPvpug/2mFftJtydaCIZKB/sFcvf7vlEJJpM4lA/3bsO1T5x2YSiJxDoO4cx1j+98suUUSPHN3auYf7j/WGyyTHgI/xo8DzLROXWY/mag0RDnYrBWAwUZCcVYQf1gaVT6nMNhIcPP9ZKIz33WmMdcUAAP9g+3L3WAmMtk/pzDYSHA4vsfK1L9Ipj1scqZlU++OYeuJAAO9gy3q3WQidpRqYaB3iFEqe/Sv5G827sLA7nmLOHcq6nDeh8FmftchATEJELurBNjNyvACeU6xBMb6XRhspvoVMTGW9Ev07m5bGGSmVz3CSmCy24fBZl7zStYWhmYtruj3YdYzTfOMCJYKsp9TLay3ISM7MImsJ1RQIEkGZV7WALIVa/rk0BbA3kHYSGflWeAqObpIdoMKI5l1QBpfBWd3ab+mzyaBvUG8sAjWWg9PjnIaa+8Vwvgl0YfCwkORzlqrsvWDhnWHYTayrJcg0bilI9hLxv5AYWfeJUUP3sM0i7iGudEhMG4jy8o1BzzULDv+lbEtmoWdkvJDbDjhaf6CHd///NPL9Hw4/Q9yYeyahm1oGjJhDyfWX+bnMtGso49rmNqKDqLpbyBWmLXJYPAaN0Y2W8jT0Tf+r0qVm8H0Zj6bdvHH+BPeYrDoQ7kdAyVLRAkZ/ssPp9+XaruNpic0ScwM/29SQDPDwrYMbCQMl0nVYncpjJM6+FOO/3uyvCf78jSdA/zSNCO1gqBwHRZfkClMNSNpcEhjy5Y5G/StWUO99JAXEbxKr2EDIzZph99iD2WrRrukXqDoVaPqKYYZdiHD4ullDFOMyIoaHDDexDBObV6adUyLJdNU9ds4qrZg6kRk2TS2CSOv0s6+ymsyeMBAVr+dPU6AMeyAkfVxjFjByEYmYPYMNhWvZCNzJt5msG6ZhzLkFGH+zGDtEVfiHQqDKpRsZHMae53BbkeMzH3hQwYTcOVKhM030QgMqUJ2xnL2z2GKsYOrRHSmGTlgLPftOWxk1JsT353MTYM+fEOrrQDzDcUaMP+17nGYP2KbCjDfA8mDI334tmketunD+4t6HBZ6L6vjyDFYuDZ49zgsXNs0j8M8Yt1SOAQL1Tl+70QaodOmLg/DQqdZ9A/Drsi7wzCv9aTnfAQWtJ60dI7AgtbV5WFYcKHkzvEIzGs9vaY6AguXI+eHYaFxlPZaD8BCHwc/o5OGt/8B7x6Qhg9h2e3AAZhPTFlJQYf5+KOQ9g0V5jczLw/psCW5ybxwosPm5Daw/DhPh83+iFV0dJizDIEIdgA2da7xUpMOA+fWHC01D8H+2SjO6TDXRBorwvpKMGiHvh0rwbbvUkb5P/AfiQ831CFqAAAAAElFTkSuQmCC"/>
          <p:cNvSpPr>
            <a:spLocks noChangeAspect="1" noChangeArrowheads="1"/>
          </p:cNvSpPr>
          <p:nvPr/>
        </p:nvSpPr>
        <p:spPr bwMode="auto">
          <a:xfrm>
            <a:off x="61913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4" descr="data:image/png;base64,iVBORw0KGgoAAAANSUhEUgAAAlsAAACRAQAAAADcUkAnAAAAAXNSR0IArs4c6QAAAARnQU1BAACxjwv8YQUAAAAJcEhZcwAADsQAAA7EAZUrDhsAAAWMSURBVGjerZk9rtw2EIC5EJBFKqVLY0CvSJUmbaqsL5F7+AbiYgsDaXIF38Q0XLhMjsAHp0hJwy4Em6HCESWSIkcrjpYE3r59+7Qfh8P545CN68Ev4+EhE5hibT0YY+dqsIFdbtVgvB2fa8EM60dVC/ZvY1daCwZ2UQtm4I+hrwNT54owAdavK8Gm95Vg+lwRJjt4raQzPmHqGK1pxnqwwQWfOr4pXVh8XwXmVFYHpp3Kxtc1YGqO11XCtnAq010N2PxmqJGdrC9p+K0IDvD17QZMdc6RZDmLM3bBYaJ3hnalsJK86GF8NrSmlKUsi51QmDm7LTClOVgzm8nMep0LzDqmhmmGUstw+pIdBrP6GkAoVWgZwtUkusVgwr5t3e+SoRbVo7DT7AJlm2m85j8gMAj/sJmF+hdsMe33CMzqfcrAusjNdSjiPiIw2bsQVKZ/EYwRg1lVTZsp+yLBwpTPCKyZTYaXwHik2E85DFQFm2lORYL1d2E2ZExC6WXOb3dgMt5xBAaqWjnTp0LBMNh1TsFi0eydEClWcSWHgalOK/T6V3cEW1lPvpug/2mFftJtydaCIZKB/sFcvf7vlEJJpM4lA/3bsO1T5x2YSiJxDoO4cx1j+98suUUSPHN3auYf7j/WGyyTHgI/xo8DzLROXWY/mag0RDnYrBWAwUZCcVYQf1gaVT6nMNhIcPP9ZKIz33WmMdcUAAP9g+3L3WAmMtk/pzDYSHA4vsfK1L9Ipj1scqZlU++OYeuJAAO9gy3q3WQidpRqYaB3iFEqe/Sv5G827sLA7nmLOHcq6nDeh8FmftchATEJELurBNjNyvACeU6xBMb6XRhspvoVMTGW9Ev07m5bGGSmVz3CSmCy24fBZl7zStYWhmYtruj3YdYzTfOMCJYKsp9TLay3ISM7MImsJ1RQIEkGZV7WALIVa/rk0BbA3kHYSGflWeAqObpIdoMKI5l1QBpfBWd3ab+mzyaBvUG8sAjWWg9PjnIaa+8Vwvgl0YfCwkORzlqrsvWDhnWHYTayrJcg0bilI9hLxv5AYWfeJUUP3sM0i7iGudEhMG4jy8o1BzzULDv+lbEtmoWdkvJDbDjhaf6CHd///NPL9Hw4/Q9yYeyahm1oGjJhDyfWX+bnMtGso49rmNqKDqLpbyBWmLXJYPAaN0Y2W8jT0Tf+r0qVm8H0Zj6bdvHH+BPeYrDoQ7kdAyVLRAkZ/ssPp9+XaruNpic0ScwM/29SQDPDwrYMbCQMl0nVYncpjJM6+FOO/3uyvCf78jSdA/zSNCO1gqBwHRZfkClMNSNpcEhjy5Y5G/StWUO99JAXEbxKr2EDIzZph99iD2WrRrukXqDoVaPqKYYZdiHD4ullDFOMyIoaHDDexDBObV6adUyLJdNU9ds4qrZg6kRk2TS2CSOv0s6+ymsyeMBAVr+dPU6AMeyAkfVxjFjByEYmYPYMNhWvZCNzJt5msG6ZhzLkFGH+zGDtEVfiHQqDKpRsZHMae53BbkeMzH3hQwYTcOVKhM030QgMqUJ2xnL2z2GKsYOrRHSmGTlgLPftOWxk1JsT353MTYM+fEOrrQDzDcUaMP+17nGYP2KbCjDfA8mDI334tmketunD+4t6HBZ6L6vjyDFYuDZ49zgsXNs0j8M8Yt1SOAQL1Tl+70QaodOmLg/DQqdZ9A/Drsi7wzCv9aTnfAQWtJ60dI7AgtbV5WFYcKHkzvEIzGs9vaY6AguXI+eHYaFxlPZaD8BCHwc/o5OGt/8B7x6Qhg9h2e3AAZhPTFlJQYf5+KOQ9g0V5jczLw/psCW5ybxwosPm5Daw/DhPh83+iFV0dJizDIEIdgA2da7xUpMOA+fWHC01D8H+2SjO6TDXRBorwvpKMGiHvh0rwbbvUkb5P/AfiQ831CFqAAAAAElFTkSuQmCC"/>
          <p:cNvSpPr>
            <a:spLocks noChangeAspect="1" noChangeArrowheads="1"/>
          </p:cNvSpPr>
          <p:nvPr/>
        </p:nvSpPr>
        <p:spPr bwMode="auto">
          <a:xfrm>
            <a:off x="214313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AutoShape 6" descr="data:image/png;base64,iVBORw0KGgoAAAANSUhEUgAAAlsAAACRAQAAAADcUkAnAAAAAXNSR0IArs4c6QAAAARnQU1BAACxjwv8YQUAAAAJcEhZcwAADsQAAA7EAZUrDhsAAAWMSURBVGjerZk9rtw2EIC5EJBFKqVLY0CvSJUmbaqsL5F7+AbiYgsDaXIF38Q0XLhMjsAHp0hJwy4Em6HCESWSIkcrjpYE3r59+7Qfh8P545CN68Ev4+EhE5hibT0YY+dqsIFdbtVgvB2fa8EM60dVC/ZvY1daCwZ2UQtm4I+hrwNT54owAdavK8Gm95Vg+lwRJjt4raQzPmHqGK1pxnqwwQWfOr4pXVh8XwXmVFYHpp3Kxtc1YGqO11XCtnAq010N2PxmqJGdrC9p+K0IDvD17QZMdc6RZDmLM3bBYaJ3hnalsJK86GF8NrSmlKUsi51QmDm7LTClOVgzm8nMep0LzDqmhmmGUstw+pIdBrP6GkAoVWgZwtUkusVgwr5t3e+SoRbVo7DT7AJlm2m85j8gMAj/sJmF+hdsMe33CMzqfcrAusjNdSjiPiIw2bsQVKZ/EYwRg1lVTZsp+yLBwpTPCKyZTYaXwHik2E85DFQFm2lORYL1d2E2ZExC6WXOb3dgMt5xBAaqWjnTp0LBMNh1TsFi0eydEClWcSWHgalOK/T6V3cEW1lPvpug/2mFftJtydaCIZKB/sFcvf7vlEJJpM4lA/3bsO1T5x2YSiJxDoO4cx1j+98suUUSPHN3auYf7j/WGyyTHgI/xo8DzLROXWY/mag0RDnYrBWAwUZCcVYQf1gaVT6nMNhIcPP9ZKIz33WmMdcUAAP9g+3L3WAmMtk/pzDYSHA4vsfK1L9Ipj1scqZlU++OYeuJAAO9gy3q3WQidpRqYaB3iFEqe/Sv5G827sLA7nmLOHcq6nDeh8FmftchATEJELurBNjNyvACeU6xBMb6XRhspvoVMTGW9Ev07m5bGGSmVz3CSmCy24fBZl7zStYWhmYtruj3YdYzTfOMCJYKsp9TLay3ISM7MImsJ1RQIEkGZV7WALIVa/rk0BbA3kHYSGflWeAqObpIdoMKI5l1QBpfBWd3ab+mzyaBvUG8sAjWWg9PjnIaa+8Vwvgl0YfCwkORzlqrsvWDhnWHYTayrJcg0bilI9hLxv5AYWfeJUUP3sM0i7iGudEhMG4jy8o1BzzULDv+lbEtmoWdkvJDbDjhaf6CHd///NPL9Hw4/Q9yYeyahm1oGjJhDyfWX+bnMtGso49rmNqKDqLpbyBWmLXJYPAaN0Y2W8jT0Tf+r0qVm8H0Zj6bdvHH+BPeYrDoQ7kdAyVLRAkZ/ssPp9+XaruNpic0ScwM/29SQDPDwrYMbCQMl0nVYncpjJM6+FOO/3uyvCf78jSdA/zSNCO1gqBwHRZfkClMNSNpcEhjy5Y5G/StWUO99JAXEbxKr2EDIzZph99iD2WrRrukXqDoVaPqKYYZdiHD4ullDFOMyIoaHDDexDBObV6adUyLJdNU9ds4qrZg6kRk2TS2CSOv0s6+ymsyeMBAVr+dPU6AMeyAkfVxjFjByEYmYPYMNhWvZCNzJt5msG6ZhzLkFGH+zGDtEVfiHQqDKpRsZHMae53BbkeMzH3hQwYTcOVKhM030QgMqUJ2xnL2z2GKsYOrRHSmGTlgLPftOWxk1JsT353MTYM+fEOrrQDzDcUaMP+17nGYP2KbCjDfA8mDI334tmketunD+4t6HBZ6L6vjyDFYuDZ49zgsXNs0j8M8Yt1SOAQL1Tl+70QaodOmLg/DQqdZ9A/Drsi7wzCv9aTnfAQWtJ60dI7AgtbV5WFYcKHkzvEIzGs9vaY6AguXI+eHYaFxlPZaD8BCHwc/o5OGt/8B7x6Qhg9h2e3AAZhPTFlJQYf5+KOQ9g0V5jczLw/psCW5ybxwosPm5Daw/DhPh83+iFV0dJizDIEIdgA2da7xUpMOA+fWHC01D8H+2SjO6TDXRBorwvpKMGiHvh0rwbbvUkb5P/AfiQ831CFqAAAAAElFTkSuQmCC"/>
          <p:cNvSpPr>
            <a:spLocks noChangeAspect="1" noChangeArrowheads="1"/>
          </p:cNvSpPr>
          <p:nvPr/>
        </p:nvSpPr>
        <p:spPr bwMode="auto">
          <a:xfrm>
            <a:off x="366713" y="1682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AutoShape 8" descr="data:image/png;base64,iVBORw0KGgoAAAANSUhEUgAAAlsAAACRAQAAAADcUkAnAAAAAXNSR0IArs4c6QAAAARnQU1BAACxjwv8YQUAAAAJcEhZcwAADsQAAA7EAZUrDhsAAAWMSURBVGjerZk9rtw2EIC5EJBFKqVLY0CvSJUmbaqsL5F7+AbiYgsDaXIF38Q0XLhMjsAHp0hJwy4Em6HCESWSIkcrjpYE3r59+7Qfh8P545CN68Ev4+EhE5hibT0YY+dqsIFdbtVgvB2fa8EM60dVC/ZvY1daCwZ2UQtm4I+hrwNT54owAdavK8Gm95Vg+lwRJjt4raQzPmHqGK1pxnqwwQWfOr4pXVh8XwXmVFYHpp3Kxtc1YGqO11XCtnAq010N2PxmqJGdrC9p+K0IDvD17QZMdc6RZDmLM3bBYaJ3hnalsJK86GF8NrSmlKUsi51QmDm7LTClOVgzm8nMep0LzDqmhmmGUstw+pIdBrP6GkAoVWgZwtUkusVgwr5t3e+SoRbVo7DT7AJlm2m85j8gMAj/sJmF+hdsMe33CMzqfcrAusjNdSjiPiIw2bsQVKZ/EYwRg1lVTZsp+yLBwpTPCKyZTYaXwHik2E85DFQFm2lORYL1d2E2ZExC6WXOb3dgMt5xBAaqWjnTp0LBMNh1TsFi0eydEClWcSWHgalOK/T6V3cEW1lPvpug/2mFftJtydaCIZKB/sFcvf7vlEJJpM4lA/3bsO1T5x2YSiJxDoO4cx1j+98suUUSPHN3auYf7j/WGyyTHgI/xo8DzLROXWY/mag0RDnYrBWAwUZCcVYQf1gaVT6nMNhIcPP9ZKIz33WmMdcUAAP9g+3L3WAmMtk/pzDYSHA4vsfK1L9Ipj1scqZlU++OYeuJAAO9gy3q3WQidpRqYaB3iFEqe/Sv5G827sLA7nmLOHcq6nDeh8FmftchATEJELurBNjNyvACeU6xBMb6XRhspvoVMTGW9Ev07m5bGGSmVz3CSmCy24fBZl7zStYWhmYtruj3YdYzTfOMCJYKsp9TLay3ISM7MImsJ1RQIEkGZV7WALIVa/rk0BbA3kHYSGflWeAqObpIdoMKI5l1QBpfBWd3ab+mzyaBvUG8sAjWWg9PjnIaa+8Vwvgl0YfCwkORzlqrsvWDhnWHYTayrJcg0bilI9hLxv5AYWfeJUUP3sM0i7iGudEhMG4jy8o1BzzULDv+lbEtmoWdkvJDbDjhaf6CHd///NPL9Hw4/Q9yYeyahm1oGjJhDyfWX+bnMtGso49rmNqKDqLpbyBWmLXJYPAaN0Y2W8jT0Tf+r0qVm8H0Zj6bdvHH+BPeYrDoQ7kdAyVLRAkZ/ssPp9+XaruNpic0ScwM/29SQDPDwrYMbCQMl0nVYncpjJM6+FOO/3uyvCf78jSdA/zSNCO1gqBwHRZfkClMNSNpcEhjy5Y5G/StWUO99JAXEbxKr2EDIzZph99iD2WrRrukXqDoVaPqKYYZdiHD4ullDFOMyIoaHDDexDBObV6adUyLJdNU9ds4qrZg6kRk2TS2CSOv0s6+ymsyeMBAVr+dPU6AMeyAkfVxjFjByEYmYPYMNhWvZCNzJt5msG6ZhzLkFGH+zGDtEVfiHQqDKpRsZHMae53BbkeMzH3hQwYTcOVKhM030QgMqUJ2xnL2z2GKsYOrRHSmGTlgLPftOWxk1JsT353MTYM+fEOrrQDzDcUaMP+17nGYP2KbCjDfA8mDI334tmketunD+4t6HBZ6L6vjyDFYuDZ49zgsXNs0j8M8Yt1SOAQL1Tl+70QaodOmLg/DQqdZ9A/Drsi7wzCv9aTnfAQWtJ60dI7AgtbV5WFYcKHkzvEIzGs9vaY6AguXI+eHYaFxlPZaD8BCHwc/o5OGt/8B7x6Qhg9h2e3AAZhPTFlJQYf5+KOQ9g0V5jczLw/psCW5ybxwosPm5Daw/DhPh83+iFV0dJizDIEIdgA2da7xUpMOA+fWHC01D8H+2SjO6TDXRBorwvpKMGiHvh0rwbbvUkb5P/AfiQ831CFqAAAAAElFTkSuQmCC"/>
          <p:cNvSpPr>
            <a:spLocks noChangeAspect="1" noChangeArrowheads="1"/>
          </p:cNvSpPr>
          <p:nvPr/>
        </p:nvSpPr>
        <p:spPr bwMode="auto">
          <a:xfrm>
            <a:off x="519113" y="3206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AutoShape 10" descr="data:image/png;base64,iVBORw0KGgoAAAANSUhEUgAAAlsAAACRAQAAAADcUkAnAAAAAXNSR0IArs4c6QAAAARnQU1BAACxjwv8YQUAAAAJcEhZcwAADsQAAA7EAZUrDhsAAAWMSURBVGjerZk9rtw2EIC5EJBFKqVLY0CvSJUmbaqsL5F7+AbiYgsDaXIF38Q0XLhMjsAHp0hJwy4Em6HCESWSIkcrjpYE3r59+7Qfh8P545CN68Ev4+EhE5hibT0YY+dqsIFdbtVgvB2fa8EM60dVC/ZvY1daCwZ2UQtm4I+hrwNT54owAdavK8Gm95Vg+lwRJjt4raQzPmHqGK1pxnqwwQWfOr4pXVh8XwXmVFYHpp3Kxtc1YGqO11XCtnAq010N2PxmqJGdrC9p+K0IDvD17QZMdc6RZDmLM3bBYaJ3hnalsJK86GF8NrSmlKUsi51QmDm7LTClOVgzm8nMep0LzDqmhmmGUstw+pIdBrP6GkAoVWgZwtUkusVgwr5t3e+SoRbVo7DT7AJlm2m85j8gMAj/sJmF+hdsMe33CMzqfcrAusjNdSjiPiIw2bsQVKZ/EYwRg1lVTZsp+yLBwpTPCKyZTYaXwHik2E85DFQFm2lORYL1d2E2ZExC6WXOb3dgMt5xBAaqWjnTp0LBMNh1TsFi0eydEClWcSWHgalOK/T6V3cEW1lPvpug/2mFftJtydaCIZKB/sFcvf7vlEJJpM4lA/3bsO1T5x2YSiJxDoO4cx1j+98suUUSPHN3auYf7j/WGyyTHgI/xo8DzLROXWY/mag0RDnYrBWAwUZCcVYQf1gaVT6nMNhIcPP9ZKIz33WmMdcUAAP9g+3L3WAmMtk/pzDYSHA4vsfK1L9Ipj1scqZlU++OYeuJAAO9gy3q3WQidpRqYaB3iFEqe/Sv5G827sLA7nmLOHcq6nDeh8FmftchATEJELurBNjNyvACeU6xBMb6XRhspvoVMTGW9Ev07m5bGGSmVz3CSmCy24fBZl7zStYWhmYtruj3YdYzTfOMCJYKsp9TLay3ISM7MImsJ1RQIEkGZV7WALIVa/rk0BbA3kHYSGflWeAqObpIdoMKI5l1QBpfBWd3ab+mzyaBvUG8sAjWWg9PjnIaa+8Vwvgl0YfCwkORzlqrsvWDhnWHYTayrJcg0bilI9hLxv5AYWfeJUUP3sM0i7iGudEhMG4jy8o1BzzULDv+lbEtmoWdkvJDbDjhaf6CHd///NPL9Hw4/Q9yYeyahm1oGjJhDyfWX+bnMtGso49rmNqKDqLpbyBWmLXJYPAaN0Y2W8jT0Tf+r0qVm8H0Zj6bdvHH+BPeYrDoQ7kdAyVLRAkZ/ssPp9+XaruNpic0ScwM/29SQDPDwrYMbCQMl0nVYncpjJM6+FOO/3uyvCf78jSdA/zSNCO1gqBwHRZfkClMNSNpcEhjy5Y5G/StWUO99JAXEbxKr2EDIzZph99iD2WrRrukXqDoVaPqKYYZdiHD4ullDFOMyIoaHDDexDBObV6adUyLJdNU9ds4qrZg6kRk2TS2CSOv0s6+ymsyeMBAVr+dPU6AMeyAkfVxjFjByEYmYPYMNhWvZCNzJt5msG6ZhzLkFGH+zGDtEVfiHQqDKpRsZHMae53BbkeMzH3hQwYTcOVKhM030QgMqUJ2xnL2z2GKsYOrRHSmGTlgLPftOWxk1JsT353MTYM+fEOrrQDzDcUaMP+17nGYP2KbCjDfA8mDI334tmketunD+4t6HBZ6L6vjyDFYuDZ49zgsXNs0j8M8Yt1SOAQL1Tl+70QaodOmLg/DQqdZ9A/Drsi7wzCv9aTnfAQWtJ60dI7AgtbV5WFYcKHkzvEIzGs9vaY6AguXI+eHYaFxlPZaD8BCHwc/o5OGt/8B7x6Qhg9h2e3AAZhPTFlJQYf5+KOQ9g0V5jczLw/psCW5ybxwosPm5Daw/DhPh83+iFV0dJizDIEIdgA2da7xUpMOA+fWHC01D8H+2SjO6TDXRBorwvpKMGiHvh0rwbbvUkb5P/AfiQ831CFqAAAAAElFTkSuQmCC"/>
          <p:cNvSpPr>
            <a:spLocks noChangeAspect="1" noChangeArrowheads="1"/>
          </p:cNvSpPr>
          <p:nvPr/>
        </p:nvSpPr>
        <p:spPr bwMode="auto">
          <a:xfrm>
            <a:off x="671513" y="4730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50C41E-8DA6-F54E-BBCF-D0686A97A381}"/>
              </a:ext>
            </a:extLst>
          </p:cNvPr>
          <p:cNvSpPr txBox="1"/>
          <p:nvPr/>
        </p:nvSpPr>
        <p:spPr>
          <a:xfrm>
            <a:off x="1567543" y="2411604"/>
            <a:ext cx="9154048" cy="40010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dirty="0">
                <a:latin typeface="Palatino Linotype" panose="02040502050505030304" pitchFamily="18" charset="0"/>
              </a:rPr>
              <a:t>Common Course Numbering (CCN): </a:t>
            </a:r>
            <a:r>
              <a:rPr lang="en-US" dirty="0">
                <a:latin typeface="Palatino Linotype"/>
              </a:rPr>
              <a:t>Additional details:</a:t>
            </a:r>
          </a:p>
          <a:p>
            <a:pPr marL="639445"/>
            <a:endParaRPr lang="en-US" dirty="0">
              <a:latin typeface="Palatino Linotype"/>
            </a:endParaRPr>
          </a:p>
          <a:p>
            <a:pPr marL="925195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/>
              </a:rPr>
              <a:t>The first faculty subcommittees will likely begin work in Winter term;</a:t>
            </a:r>
          </a:p>
          <a:p>
            <a:pPr marL="639445"/>
            <a:endParaRPr lang="en-US" dirty="0">
              <a:latin typeface="Palatino Linotype"/>
            </a:endParaRPr>
          </a:p>
          <a:p>
            <a:pPr marL="925195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/>
              </a:rPr>
              <a:t>The legislation requires all faculty subcommittees working on CCN to consist of equal numbers of faculty from the universities and from the CC’s;</a:t>
            </a:r>
          </a:p>
          <a:p>
            <a:pPr marL="639445"/>
            <a:endParaRPr lang="en-US" dirty="0">
              <a:latin typeface="Palatino Linotype"/>
            </a:endParaRPr>
          </a:p>
          <a:p>
            <a:pPr marL="925195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/>
              </a:rPr>
              <a:t>Faculty subcommittees make recommendations to the Transfer Council, and the Transfer Council makes recommendations to HECC;</a:t>
            </a:r>
          </a:p>
          <a:p>
            <a:pPr marL="925195" indent="-285750">
              <a:buFont typeface="Arial" panose="020B0604020202020204" pitchFamily="34" charset="0"/>
              <a:buChar char="•"/>
            </a:pPr>
            <a:endParaRPr lang="en-US" dirty="0">
              <a:latin typeface="Palatino Linotype"/>
            </a:endParaRPr>
          </a:p>
          <a:p>
            <a:pPr marL="925195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/>
              </a:rPr>
              <a:t>All curriculum changes then have to be managed/implemented at </a:t>
            </a:r>
            <a:r>
              <a:rPr lang="en-US">
                <a:latin typeface="Palatino Linotype"/>
              </a:rPr>
              <a:t>each institution.  </a:t>
            </a:r>
            <a:endParaRPr lang="en-US" dirty="0">
              <a:latin typeface="Palatino Linotype"/>
            </a:endParaRPr>
          </a:p>
          <a:p>
            <a:pPr marL="639445"/>
            <a:endParaRPr lang="en-US" dirty="0">
              <a:latin typeface="Palatino Linotype"/>
            </a:endParaRPr>
          </a:p>
          <a:p>
            <a:pPr marL="919163" indent="-279400"/>
            <a:endParaRPr lang="en-US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458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SU RGB 2018">
      <a:dk1>
        <a:sysClr val="windowText" lastClr="000000"/>
      </a:dk1>
      <a:lt1>
        <a:sysClr val="window" lastClr="FFFFFF"/>
      </a:lt1>
      <a:dk2>
        <a:srgbClr val="8E9089"/>
      </a:dk2>
      <a:lt2>
        <a:srgbClr val="B7A99A"/>
      </a:lt2>
      <a:accent1>
        <a:srgbClr val="D73F0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regon State Fonts">
      <a:majorFont>
        <a:latin typeface="Stratum2 Black"/>
        <a:ea typeface=""/>
        <a:cs typeface=""/>
      </a:majorFont>
      <a:minorFont>
        <a:latin typeface="Kievit Off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template-brand_fonts" id="{B16C2C15-9AD1-B940-8C11-4BAA75C206BC}" vid="{6FADB13D-0780-3E45-AB4C-D2EC804FAA9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Presentation_template-brand_fonts</Template>
  <TotalTime>428</TotalTime>
  <Words>181</Words>
  <Application>Microsoft Office PowerPoint</Application>
  <PresentationFormat>Widescreen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Arial</vt:lpstr>
      <vt:lpstr>Calibri</vt:lpstr>
      <vt:lpstr>Calibri Light</vt:lpstr>
      <vt:lpstr>Constantia</vt:lpstr>
      <vt:lpstr>Georgia</vt:lpstr>
      <vt:lpstr>Kievit Offc</vt:lpstr>
      <vt:lpstr>KievitPro-Regular</vt:lpstr>
      <vt:lpstr>Palatino Linotype</vt:lpstr>
      <vt:lpstr>Stratum2 Bold</vt:lpstr>
      <vt:lpstr>Office Theme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Heather Nicole</dc:creator>
  <cp:lastModifiedBy>Calascibetta, Caitlin</cp:lastModifiedBy>
  <cp:revision>41</cp:revision>
  <dcterms:created xsi:type="dcterms:W3CDTF">2019-10-07T20:57:28Z</dcterms:created>
  <dcterms:modified xsi:type="dcterms:W3CDTF">2021-12-08T03:18:45Z</dcterms:modified>
</cp:coreProperties>
</file>