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C_FA0CC170.xml" ContentType="application/vnd.ms-powerpoint.comments+xml"/>
  <Override PartName="/ppt/comments/modernComment_11D_3DB9D2A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8" r:id="rId2"/>
    <p:sldId id="284" r:id="rId3"/>
    <p:sldId id="286" r:id="rId4"/>
    <p:sldId id="257" r:id="rId5"/>
    <p:sldId id="285" r:id="rId6"/>
    <p:sldId id="287" r:id="rId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AEDC22-8497-663C-51C6-3EB4DB012B68}" name="Skousen, Lauren" initials="SL" userId="S::skousenl@oregonstate.edu::9f567070-c3a8-4e3d-9a81-f91abe1359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79" autoAdjust="0"/>
  </p:normalViewPr>
  <p:slideViewPr>
    <p:cSldViewPr>
      <p:cViewPr varScale="1">
        <p:scale>
          <a:sx n="77" d="100"/>
          <a:sy n="77" d="100"/>
        </p:scale>
        <p:origin x="118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modernComment_11C_FA0CC1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CF989A-5AA7-4788-97B3-529413BA884F}" authorId="{BFAEDC22-8497-663C-51C6-3EB4DB012B68}" created="2021-12-07T20:32:51.2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95139952" sldId="284"/>
      <ac:spMk id="11" creationId="{510FDDD0-8D65-470A-9C2A-FD36ADF028F1}"/>
    </ac:deMkLst>
    <p188:txBody>
      <a:bodyPr/>
      <a:lstStyle/>
      <a:p>
        <a:r>
          <a:rPr lang="en-US"/>
          <a:t>since he is noted below, I think this is redundant. </a:t>
        </a:r>
      </a:p>
    </p188:txBody>
  </p188:cm>
</p188:cmLst>
</file>

<file path=ppt/comments/modernComment_11D_3DB9D2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B94746-572B-4B14-BB6F-7B7E9CEDB5D5}" authorId="{BFAEDC22-8497-663C-51C6-3EB4DB012B68}" created="2021-12-07T20:35:45.183">
    <pc:sldMkLst xmlns:pc="http://schemas.microsoft.com/office/powerpoint/2013/main/command">
      <pc:docMk/>
      <pc:sldMk cId="1035588268" sldId="285"/>
    </pc:sldMkLst>
    <p188:txBody>
      <a:bodyPr/>
      <a:lstStyle/>
      <a:p>
        <a:r>
          <a:rPr lang="en-US"/>
          <a:t>I removed the orange &amp; bold formatting on text - those were singled out for discussion at the board retreat. No need to single them out here. 
Also, I added an * at every place where there will be formal engagement with the community. This doesn't include FS meetings or TRIAD or other small group engagements but I thought they might like to see exactly when they're engaging. Maybe we should make these areas orange text?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5E41-EC9A-42AB-A042-2FB5A0CB86A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61172-2CE6-4198-8F4D-4CD4211EC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47D2E-591A-45D6-B354-EDFD1C1CA1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 mid-November, the Chair of the Board appointed the Presidential Search Committee to assist the Board in the search.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 input from across campus and the community, the Board appointed a dynamic, diverse committee that represents OSU’s values and culture and knows the university well.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 you can see here, the committee is made up of OSU trustees, faculty, students, administrators, staff, and alumni – CLICK link for Presidential Search Committee to show roles of each member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Additionally, we are finalizing the selection of an additional member of the committee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NOTE SEARCH ADVOCATE: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Scott Vignos, interim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vice president and chief diversity officer, is serving in the role of search advocate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a fully-participating (voting) member of the search committee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1172-2CE6-4198-8F4D-4CD4211EC2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separate presidential search firm selection committee was convened to recommend an executive search firm to assist the board’s recruitment and review of candidates for president.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committee was chaired by Trustee Preston Pulliams.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Pulliams is the president of Gold Hill Associates, a community college president search firm.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considering written materials submitted in response to a public request for proposals, the committee interviewed search firms and conducted reference checks on the finalists.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mid-November, the committee unanimously recommended use of the firm Isaacson, Miller, and the board chair approved this recommendation.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Isaacson, Miller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 long history of working with Oregon State University on executive searches. For example, support has been provided to OSU by Isaacson, Miller on searches for the following positions: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Provost for Student Affairs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Provost for Information and Technology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 of Libraries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 of the College of Agricultural Sciences</a:t>
            </a:r>
            <a:endParaRPr lang="en-US" sz="1200" b="1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1172-2CE6-4198-8F4D-4CD4211EC2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may have questions about the additional step added to the search process to include the Board Chair making an independent recommendation on semifinalists for consideration by the 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1172-2CE6-4198-8F4D-4CD4211EC2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5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*The working timeline will likely be updated after Board discussion at Dec. 10 Board Meeting and may be refined with input from Isaacson, Miller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1172-2CE6-4198-8F4D-4CD4211EC2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4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that updated timeline, here are immediate next steps. </a:t>
            </a:r>
            <a:endParaRPr lang="en-US" sz="1100" i="1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1172-2CE6-4198-8F4D-4CD4211EC2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3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6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4950" y="1035169"/>
            <a:ext cx="11683365" cy="5560060"/>
          </a:xfrm>
          <a:custGeom>
            <a:avLst/>
            <a:gdLst/>
            <a:ahLst/>
            <a:cxnLst/>
            <a:rect l="l" t="t" r="r" b="b"/>
            <a:pathLst>
              <a:path w="11683365" h="5560059">
                <a:moveTo>
                  <a:pt x="0" y="5560047"/>
                </a:moveTo>
                <a:lnTo>
                  <a:pt x="11683049" y="5560047"/>
                </a:lnTo>
                <a:lnTo>
                  <a:pt x="11683049" y="0"/>
                </a:lnTo>
                <a:lnTo>
                  <a:pt x="0" y="0"/>
                </a:lnTo>
                <a:lnTo>
                  <a:pt x="0" y="556004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54950" y="1035169"/>
            <a:ext cx="11683365" cy="5560060"/>
          </a:xfrm>
          <a:custGeom>
            <a:avLst/>
            <a:gdLst/>
            <a:ahLst/>
            <a:cxnLst/>
            <a:rect l="l" t="t" r="r" b="b"/>
            <a:pathLst>
              <a:path w="11683365" h="5560059">
                <a:moveTo>
                  <a:pt x="0" y="5560047"/>
                </a:moveTo>
                <a:lnTo>
                  <a:pt x="11683049" y="5560047"/>
                </a:lnTo>
                <a:lnTo>
                  <a:pt x="11683049" y="0"/>
                </a:lnTo>
                <a:lnTo>
                  <a:pt x="0" y="0"/>
                </a:lnTo>
                <a:lnTo>
                  <a:pt x="0" y="556004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254948" y="262782"/>
            <a:ext cx="11682095" cy="772795"/>
          </a:xfrm>
          <a:custGeom>
            <a:avLst/>
            <a:gdLst/>
            <a:ahLst/>
            <a:cxnLst/>
            <a:rect l="l" t="t" r="r" b="b"/>
            <a:pathLst>
              <a:path w="11682095" h="772794">
                <a:moveTo>
                  <a:pt x="0" y="0"/>
                </a:moveTo>
                <a:lnTo>
                  <a:pt x="11682101" y="0"/>
                </a:lnTo>
                <a:lnTo>
                  <a:pt x="11682101" y="772387"/>
                </a:lnTo>
                <a:lnTo>
                  <a:pt x="0" y="772387"/>
                </a:lnTo>
                <a:lnTo>
                  <a:pt x="0" y="0"/>
                </a:lnTo>
                <a:close/>
              </a:path>
            </a:pathLst>
          </a:custGeom>
          <a:solidFill>
            <a:srgbClr val="E96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254948" y="262782"/>
            <a:ext cx="11682095" cy="772795"/>
          </a:xfrm>
          <a:custGeom>
            <a:avLst/>
            <a:gdLst/>
            <a:ahLst/>
            <a:cxnLst/>
            <a:rect l="l" t="t" r="r" b="b"/>
            <a:pathLst>
              <a:path w="11682095" h="772794">
                <a:moveTo>
                  <a:pt x="0" y="0"/>
                </a:moveTo>
                <a:lnTo>
                  <a:pt x="11682101" y="0"/>
                </a:lnTo>
                <a:lnTo>
                  <a:pt x="11682101" y="772387"/>
                </a:lnTo>
                <a:lnTo>
                  <a:pt x="0" y="772387"/>
                </a:lnTo>
                <a:lnTo>
                  <a:pt x="0" y="0"/>
                </a:lnTo>
                <a:close/>
              </a:path>
            </a:pathLst>
          </a:custGeom>
          <a:solidFill>
            <a:srgbClr val="E96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254948" y="262782"/>
            <a:ext cx="11682095" cy="772795"/>
          </a:xfrm>
          <a:custGeom>
            <a:avLst/>
            <a:gdLst/>
            <a:ahLst/>
            <a:cxnLst/>
            <a:rect l="l" t="t" r="r" b="b"/>
            <a:pathLst>
              <a:path w="11682095" h="772794">
                <a:moveTo>
                  <a:pt x="0" y="0"/>
                </a:moveTo>
                <a:lnTo>
                  <a:pt x="11682101" y="0"/>
                </a:lnTo>
                <a:lnTo>
                  <a:pt x="11682101" y="772387"/>
                </a:lnTo>
                <a:lnTo>
                  <a:pt x="0" y="772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9620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254948" y="262782"/>
            <a:ext cx="11682095" cy="772795"/>
          </a:xfrm>
          <a:custGeom>
            <a:avLst/>
            <a:gdLst/>
            <a:ahLst/>
            <a:cxnLst/>
            <a:rect l="l" t="t" r="r" b="b"/>
            <a:pathLst>
              <a:path w="11682095" h="772794">
                <a:moveTo>
                  <a:pt x="0" y="0"/>
                </a:moveTo>
                <a:lnTo>
                  <a:pt x="11682101" y="0"/>
                </a:lnTo>
                <a:lnTo>
                  <a:pt x="11682101" y="772387"/>
                </a:lnTo>
                <a:lnTo>
                  <a:pt x="0" y="772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9620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791" y="313435"/>
            <a:ext cx="1145041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3831" y="1071371"/>
            <a:ext cx="6504337" cy="1583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.oregonstate.edu/presidential-search/committ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1C_FA0CC1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3DB9D2AC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97"/>
          <a:stretch/>
        </p:blipFill>
        <p:spPr>
          <a:xfrm>
            <a:off x="-14749" y="0"/>
            <a:ext cx="12221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8860971" cy="3147800"/>
          </a:xfrm>
        </p:spPr>
        <p:txBody>
          <a:bodyPr>
            <a:noAutofit/>
          </a:bodyPr>
          <a:lstStyle/>
          <a:p>
            <a:pPr algn="r"/>
            <a:r>
              <a:rPr lang="en-US" sz="7000" spc="100" dirty="0">
                <a:solidFill>
                  <a:srgbClr val="DC4405"/>
                </a:solidFill>
                <a:latin typeface="Impact" panose="020B0806030902050204" pitchFamily="34" charset="0"/>
              </a:rPr>
              <a:t>Presidential Search Process &amp; Timeline</a:t>
            </a:r>
            <a:br>
              <a:rPr lang="en-US" sz="8000" spc="100" dirty="0">
                <a:solidFill>
                  <a:srgbClr val="DC4405"/>
                </a:solidFill>
                <a:latin typeface="Impact" panose="020B0806030902050204" pitchFamily="34" charset="0"/>
              </a:rPr>
            </a:br>
            <a:r>
              <a:rPr lang="en-US" sz="1600" spc="100" dirty="0">
                <a:solidFill>
                  <a:srgbClr val="DC4405"/>
                </a:solidFill>
                <a:latin typeface="Impact" panose="020B0806030902050204" pitchFamily="34" charset="0"/>
              </a:rPr>
              <a:t> </a:t>
            </a:r>
            <a:br>
              <a:rPr lang="en-US" sz="8000" spc="100" dirty="0">
                <a:solidFill>
                  <a:srgbClr val="DC4405"/>
                </a:solidFill>
                <a:latin typeface="Impact" panose="020B0806030902050204" pitchFamily="34" charset="0"/>
              </a:rPr>
            </a:br>
            <a:r>
              <a:rPr lang="en-US" sz="3600" dirty="0">
                <a:solidFill>
                  <a:srgbClr val="DC4405"/>
                </a:solidFill>
              </a:rPr>
              <a:t>Meeting of the Faculty Senate</a:t>
            </a:r>
            <a:br>
              <a:rPr lang="en-US" sz="3600" dirty="0">
                <a:solidFill>
                  <a:srgbClr val="DC4405"/>
                </a:solidFill>
              </a:rPr>
            </a:br>
            <a:r>
              <a:rPr lang="en-US" sz="3600" dirty="0">
                <a:solidFill>
                  <a:srgbClr val="DC4405"/>
                </a:solidFill>
              </a:rPr>
              <a:t>December 9, 2021</a:t>
            </a:r>
            <a:endParaRPr lang="en-US" sz="3600" spc="100" dirty="0">
              <a:solidFill>
                <a:srgbClr val="DC4405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" y="98890"/>
            <a:ext cx="3483016" cy="14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91" y="313435"/>
            <a:ext cx="7413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/>
              <a:t>Presidential Search Committee Named</a:t>
            </a:r>
            <a:endParaRPr b="1" spc="-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FDDD0-8D65-470A-9C2A-FD36ADF028F1}"/>
              </a:ext>
            </a:extLst>
          </p:cNvPr>
          <p:cNvSpPr txBox="1"/>
          <p:nvPr/>
        </p:nvSpPr>
        <p:spPr>
          <a:xfrm>
            <a:off x="533400" y="1066800"/>
            <a:ext cx="11353801" cy="50783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Julie Manning, search chair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Patty Bedient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Julia Brim-Edwards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 Chávez-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Haroldson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 Cowen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Marissa 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Cuno</a:t>
            </a:r>
            <a:endParaRPr lang="en-US" sz="24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Taha 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Elwefati</a:t>
            </a:r>
            <a:endParaRPr lang="en-US" sz="24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*Lauren 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Gwin</a:t>
            </a:r>
            <a:endParaRPr lang="en-US" sz="24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*Kim Kirkland 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*Kate MacTavish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*Erika McCalpine</a:t>
            </a:r>
          </a:p>
          <a:p>
            <a:pPr algn="l">
              <a:lnSpc>
                <a:spcPct val="150000"/>
              </a:lnSpc>
            </a:pP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Maija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Pham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Alan Sams</a:t>
            </a: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Schill</a:t>
            </a:r>
            <a:endParaRPr lang="en-US" sz="24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Eric 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Schoenstein</a:t>
            </a:r>
            <a:endParaRPr lang="en-US" sz="24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**Scott Vignos</a:t>
            </a:r>
            <a:endParaRPr lang="en-US" sz="2400" i="0" strike="sng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*Virginia Weis</a:t>
            </a:r>
          </a:p>
          <a:p>
            <a:pPr algn="l">
              <a:lnSpc>
                <a:spcPct val="150000"/>
              </a:lnSpc>
            </a:pPr>
            <a:endParaRPr lang="en-US" sz="2400" i="0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9218F-6F3F-4A1C-89C9-92DCF443D15C}"/>
              </a:ext>
            </a:extLst>
          </p:cNvPr>
          <p:cNvSpPr txBox="1"/>
          <p:nvPr/>
        </p:nvSpPr>
        <p:spPr>
          <a:xfrm>
            <a:off x="7086600" y="5791200"/>
            <a:ext cx="427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Presidential Search Website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A9DC6-F826-414C-A6F0-6078EAF1EA4F}"/>
              </a:ext>
            </a:extLst>
          </p:cNvPr>
          <p:cNvSpPr txBox="1"/>
          <p:nvPr/>
        </p:nvSpPr>
        <p:spPr>
          <a:xfrm>
            <a:off x="533400" y="632443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*Trained Search Advocate  	**Search Advocate for Presidential Search</a:t>
            </a:r>
          </a:p>
        </p:txBody>
      </p:sp>
    </p:spTree>
    <p:extLst>
      <p:ext uri="{BB962C8B-B14F-4D97-AF65-F5344CB8AC3E}">
        <p14:creationId xmlns:p14="http://schemas.microsoft.com/office/powerpoint/2010/main" val="4195139952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91" y="313435"/>
            <a:ext cx="7413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/>
              <a:t>Executive Search Firm Selected</a:t>
            </a:r>
            <a:endParaRPr b="1" spc="-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FDDD0-8D65-470A-9C2A-FD36ADF028F1}"/>
              </a:ext>
            </a:extLst>
          </p:cNvPr>
          <p:cNvSpPr txBox="1"/>
          <p:nvPr/>
        </p:nvSpPr>
        <p:spPr>
          <a:xfrm>
            <a:off x="800100" y="1295400"/>
            <a:ext cx="10591799" cy="60631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residential 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earch 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irm 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election 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ommittee was chaired by Trustee Preston </a:t>
            </a:r>
            <a:r>
              <a:rPr lang="en-US" sz="240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Pulliams</a:t>
            </a: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included: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Trustee Michele Longo Eder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Gigi Bruce, Chief Assistant to the Provost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Steve Clark, Vice President, University Relations and Marketing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Kevin Gable, Professor of Chemistry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Cathy Hasenpflug, Chief Human Resources Officer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James Thomas, Analyst Programmer, Institutional Analytics and Reporting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Scott Vignos, Interim Vice President and Chief Diversity Officer </a:t>
            </a:r>
          </a:p>
          <a:p>
            <a:pPr lvl="1"/>
            <a:endParaRPr lang="en-US" sz="2200" i="1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considering written materials, the committee interviewed firms and conducted reference checks.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committee unanimously recommended use of the firm Isaacson, Miller, and the Board Chair approved this recommendation.</a:t>
            </a:r>
          </a:p>
          <a:p>
            <a:pPr lvl="1"/>
            <a:endParaRPr lang="en-US" sz="2200" i="1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8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172" y="373380"/>
            <a:ext cx="8712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/>
              <a:t>Search Process Update</a:t>
            </a:r>
            <a:endParaRPr sz="3200" b="1" dirty="0"/>
          </a:p>
        </p:txBody>
      </p:sp>
      <p:sp>
        <p:nvSpPr>
          <p:cNvPr id="9" name="object 9"/>
          <p:cNvSpPr/>
          <p:nvPr/>
        </p:nvSpPr>
        <p:spPr>
          <a:xfrm>
            <a:off x="7024647" y="2216419"/>
            <a:ext cx="735330" cy="228600"/>
          </a:xfrm>
          <a:custGeom>
            <a:avLst/>
            <a:gdLst/>
            <a:ahLst/>
            <a:cxnLst/>
            <a:rect l="l" t="t" r="r" b="b"/>
            <a:pathLst>
              <a:path w="735329" h="228600">
                <a:moveTo>
                  <a:pt x="544343" y="76199"/>
                </a:moveTo>
                <a:lnTo>
                  <a:pt x="506243" y="76200"/>
                </a:lnTo>
                <a:lnTo>
                  <a:pt x="506243" y="228599"/>
                </a:lnTo>
                <a:lnTo>
                  <a:pt x="658643" y="152399"/>
                </a:lnTo>
                <a:lnTo>
                  <a:pt x="544343" y="152399"/>
                </a:lnTo>
                <a:lnTo>
                  <a:pt x="544343" y="76199"/>
                </a:lnTo>
                <a:close/>
              </a:path>
              <a:path w="735329" h="228600">
                <a:moveTo>
                  <a:pt x="506243" y="76200"/>
                </a:moveTo>
                <a:lnTo>
                  <a:pt x="225736" y="76201"/>
                </a:lnTo>
                <a:lnTo>
                  <a:pt x="0" y="76201"/>
                </a:lnTo>
                <a:lnTo>
                  <a:pt x="0" y="152401"/>
                </a:lnTo>
                <a:lnTo>
                  <a:pt x="506243" y="152399"/>
                </a:lnTo>
                <a:lnTo>
                  <a:pt x="506243" y="76200"/>
                </a:lnTo>
                <a:close/>
              </a:path>
              <a:path w="735329" h="228600">
                <a:moveTo>
                  <a:pt x="658643" y="76199"/>
                </a:moveTo>
                <a:lnTo>
                  <a:pt x="544343" y="76199"/>
                </a:lnTo>
                <a:lnTo>
                  <a:pt x="544343" y="152399"/>
                </a:lnTo>
                <a:lnTo>
                  <a:pt x="658643" y="152399"/>
                </a:lnTo>
                <a:lnTo>
                  <a:pt x="734843" y="114299"/>
                </a:lnTo>
                <a:lnTo>
                  <a:pt x="658643" y="76199"/>
                </a:lnTo>
                <a:close/>
              </a:path>
              <a:path w="735329" h="228600">
                <a:moveTo>
                  <a:pt x="506243" y="0"/>
                </a:moveTo>
                <a:lnTo>
                  <a:pt x="506243" y="76200"/>
                </a:lnTo>
                <a:lnTo>
                  <a:pt x="658643" y="76199"/>
                </a:lnTo>
                <a:lnTo>
                  <a:pt x="506243" y="0"/>
                </a:lnTo>
                <a:close/>
              </a:path>
            </a:pathLst>
          </a:custGeom>
          <a:solidFill>
            <a:srgbClr val="D73F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90078" y="2216419"/>
            <a:ext cx="735330" cy="228600"/>
          </a:xfrm>
          <a:custGeom>
            <a:avLst/>
            <a:gdLst/>
            <a:ahLst/>
            <a:cxnLst/>
            <a:rect l="l" t="t" r="r" b="b"/>
            <a:pathLst>
              <a:path w="735329" h="228600">
                <a:moveTo>
                  <a:pt x="544343" y="76199"/>
                </a:moveTo>
                <a:lnTo>
                  <a:pt x="506243" y="76200"/>
                </a:lnTo>
                <a:lnTo>
                  <a:pt x="506243" y="228599"/>
                </a:lnTo>
                <a:lnTo>
                  <a:pt x="658643" y="152399"/>
                </a:lnTo>
                <a:lnTo>
                  <a:pt x="544343" y="152399"/>
                </a:lnTo>
                <a:lnTo>
                  <a:pt x="544343" y="76199"/>
                </a:lnTo>
                <a:close/>
              </a:path>
              <a:path w="735329" h="228600">
                <a:moveTo>
                  <a:pt x="506243" y="76200"/>
                </a:moveTo>
                <a:lnTo>
                  <a:pt x="196987" y="76201"/>
                </a:lnTo>
                <a:lnTo>
                  <a:pt x="0" y="76201"/>
                </a:lnTo>
                <a:lnTo>
                  <a:pt x="0" y="152401"/>
                </a:lnTo>
                <a:lnTo>
                  <a:pt x="506243" y="152399"/>
                </a:lnTo>
                <a:lnTo>
                  <a:pt x="506243" y="76200"/>
                </a:lnTo>
                <a:close/>
              </a:path>
              <a:path w="735329" h="228600">
                <a:moveTo>
                  <a:pt x="658643" y="76199"/>
                </a:moveTo>
                <a:lnTo>
                  <a:pt x="544343" y="76199"/>
                </a:lnTo>
                <a:lnTo>
                  <a:pt x="544343" y="152399"/>
                </a:lnTo>
                <a:lnTo>
                  <a:pt x="658643" y="152399"/>
                </a:lnTo>
                <a:lnTo>
                  <a:pt x="734843" y="114299"/>
                </a:lnTo>
                <a:lnTo>
                  <a:pt x="658643" y="76199"/>
                </a:lnTo>
                <a:close/>
              </a:path>
              <a:path w="735329" h="228600">
                <a:moveTo>
                  <a:pt x="506243" y="0"/>
                </a:moveTo>
                <a:lnTo>
                  <a:pt x="506243" y="76200"/>
                </a:lnTo>
                <a:lnTo>
                  <a:pt x="658643" y="76199"/>
                </a:lnTo>
                <a:lnTo>
                  <a:pt x="506243" y="0"/>
                </a:lnTo>
                <a:close/>
              </a:path>
            </a:pathLst>
          </a:custGeom>
          <a:solidFill>
            <a:srgbClr val="D73F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1304BD-4199-4BC8-A0CB-2368950BC4FA}"/>
              </a:ext>
            </a:extLst>
          </p:cNvPr>
          <p:cNvGrpSpPr/>
          <p:nvPr/>
        </p:nvGrpSpPr>
        <p:grpSpPr>
          <a:xfrm>
            <a:off x="5542417" y="1429414"/>
            <a:ext cx="1546006" cy="2790582"/>
            <a:chOff x="5763613" y="1872314"/>
            <a:chExt cx="1754505" cy="2790582"/>
          </a:xfrm>
        </p:grpSpPr>
        <p:sp>
          <p:nvSpPr>
            <p:cNvPr id="8" name="object 8"/>
            <p:cNvSpPr txBox="1"/>
            <p:nvPr/>
          </p:nvSpPr>
          <p:spPr>
            <a:xfrm>
              <a:off x="5763613" y="1872314"/>
              <a:ext cx="1754505" cy="17363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0" spc="-1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600" spc="-1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b="0" spc="-10" dirty="0">
                  <a:latin typeface="Arial" panose="020B0604020202020204" pitchFamily="34" charset="0"/>
                  <a:cs typeface="Arial" panose="020B0604020202020204" pitchFamily="34" charset="0"/>
                </a:rPr>
                <a:t>oard conducts interviews of selected semifinalists in executive session.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55634" y="3769524"/>
              <a:ext cx="893372" cy="893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14CCF7-5089-4934-93AC-D982A5ECCD5C}"/>
              </a:ext>
            </a:extLst>
          </p:cNvPr>
          <p:cNvGrpSpPr/>
          <p:nvPr/>
        </p:nvGrpSpPr>
        <p:grpSpPr>
          <a:xfrm>
            <a:off x="191941" y="1429414"/>
            <a:ext cx="1948196" cy="2890936"/>
            <a:chOff x="185404" y="1193063"/>
            <a:chExt cx="1948196" cy="2890936"/>
          </a:xfrm>
        </p:grpSpPr>
        <p:sp>
          <p:nvSpPr>
            <p:cNvPr id="13" name="object 13"/>
            <p:cNvSpPr/>
            <p:nvPr/>
          </p:nvSpPr>
          <p:spPr>
            <a:xfrm>
              <a:off x="660291" y="3090273"/>
              <a:ext cx="993726" cy="9937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6D9238F8-2236-4870-B1C1-BC5E64D97454}"/>
                </a:ext>
              </a:extLst>
            </p:cNvPr>
            <p:cNvSpPr txBox="1">
              <a:spLocks/>
            </p:cNvSpPr>
            <p:nvPr/>
          </p:nvSpPr>
          <p:spPr>
            <a:xfrm>
              <a:off x="185404" y="1193063"/>
              <a:ext cx="1948196" cy="24403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 committee evaluates and interviews candidates; makes a recommendation of semifinalists to the Board Chair.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B22C21-5398-4748-B05C-46CC50B8976C}"/>
              </a:ext>
            </a:extLst>
          </p:cNvPr>
          <p:cNvGrpSpPr/>
          <p:nvPr/>
        </p:nvGrpSpPr>
        <p:grpSpPr>
          <a:xfrm>
            <a:off x="2652708" y="1429414"/>
            <a:ext cx="2112304" cy="3678475"/>
            <a:chOff x="2572402" y="1593569"/>
            <a:chExt cx="2112304" cy="3678475"/>
          </a:xfrm>
        </p:grpSpPr>
        <p:sp>
          <p:nvSpPr>
            <p:cNvPr id="20" name="object 20"/>
            <p:cNvSpPr/>
            <p:nvPr/>
          </p:nvSpPr>
          <p:spPr>
            <a:xfrm>
              <a:off x="2992856" y="3984939"/>
              <a:ext cx="1287105" cy="12871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Subtitle 2">
              <a:extLst>
                <a:ext uri="{FF2B5EF4-FFF2-40B4-BE49-F238E27FC236}">
                  <a16:creationId xmlns:a16="http://schemas.microsoft.com/office/drawing/2014/main" id="{E7CB0846-F3D5-4338-B739-34CE5BB208E8}"/>
                </a:ext>
              </a:extLst>
            </p:cNvPr>
            <p:cNvSpPr txBox="1">
              <a:spLocks/>
            </p:cNvSpPr>
            <p:nvPr/>
          </p:nvSpPr>
          <p:spPr>
            <a:xfrm>
              <a:off x="2572402" y="1593569"/>
              <a:ext cx="2112304" cy="2614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lang="en-US" sz="1400" dirty="0">
                  <a:solidFill>
                    <a:schemeClr val="bg1"/>
                  </a:solidFill>
                  <a:latin typeface="+mj-lt"/>
                </a:defRPr>
              </a:lvl1pPr>
              <a:lvl2pPr marL="2286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/>
              </a:lvl2pPr>
              <a:lvl3pPr marL="6858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/>
              </a:lvl3pPr>
              <a:lvl4pPr marL="11430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4pPr>
              <a:lvl5pPr marL="16002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5pPr>
              <a:lvl6pPr marL="20574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6pPr>
              <a:lvl7pPr marL="25146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7pPr>
              <a:lvl8pPr marL="29718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8pPr>
              <a:lvl9pPr marL="3429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/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executive session, the Board Chair makes an independent recommendation on semifinalists for consideration by the Board.</a:t>
              </a:r>
              <a:endParaRPr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49415F-B76F-4485-8927-246871E7F17C}"/>
              </a:ext>
            </a:extLst>
          </p:cNvPr>
          <p:cNvGrpSpPr/>
          <p:nvPr/>
        </p:nvGrpSpPr>
        <p:grpSpPr>
          <a:xfrm>
            <a:off x="7696200" y="1429414"/>
            <a:ext cx="2078229" cy="3063114"/>
            <a:chOff x="9111002" y="570320"/>
            <a:chExt cx="2078229" cy="30631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475758-6478-4858-AD01-B41A3CFB1E8C}"/>
                </a:ext>
              </a:extLst>
            </p:cNvPr>
            <p:cNvGrpSpPr/>
            <p:nvPr/>
          </p:nvGrpSpPr>
          <p:grpSpPr>
            <a:xfrm>
              <a:off x="9335833" y="3088370"/>
              <a:ext cx="1603969" cy="545064"/>
              <a:chOff x="9351615" y="3088370"/>
              <a:chExt cx="1603969" cy="545064"/>
            </a:xfrm>
          </p:grpSpPr>
          <p:sp>
            <p:nvSpPr>
              <p:cNvPr id="107" name="object 35">
                <a:extLst>
                  <a:ext uri="{FF2B5EF4-FFF2-40B4-BE49-F238E27FC236}">
                    <a16:creationId xmlns:a16="http://schemas.microsoft.com/office/drawing/2014/main" id="{96754465-B8F2-4973-BD92-218CC30ED94F}"/>
                  </a:ext>
                </a:extLst>
              </p:cNvPr>
              <p:cNvSpPr/>
              <p:nvPr/>
            </p:nvSpPr>
            <p:spPr>
              <a:xfrm>
                <a:off x="9351615" y="3088370"/>
                <a:ext cx="499976" cy="5450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8" name="object 36">
                <a:extLst>
                  <a:ext uri="{FF2B5EF4-FFF2-40B4-BE49-F238E27FC236}">
                    <a16:creationId xmlns:a16="http://schemas.microsoft.com/office/drawing/2014/main" id="{198563CB-FF27-4CFD-B216-A94FB45C4D72}"/>
                  </a:ext>
                </a:extLst>
              </p:cNvPr>
              <p:cNvSpPr/>
              <p:nvPr/>
            </p:nvSpPr>
            <p:spPr>
              <a:xfrm>
                <a:off x="9719612" y="3088370"/>
                <a:ext cx="499976" cy="5450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9" name="object 37">
                <a:extLst>
                  <a:ext uri="{FF2B5EF4-FFF2-40B4-BE49-F238E27FC236}">
                    <a16:creationId xmlns:a16="http://schemas.microsoft.com/office/drawing/2014/main" id="{F9FEFDE9-553C-43F1-BE52-48958FBCF0F1}"/>
                  </a:ext>
                </a:extLst>
              </p:cNvPr>
              <p:cNvSpPr/>
              <p:nvPr/>
            </p:nvSpPr>
            <p:spPr>
              <a:xfrm>
                <a:off x="10087610" y="3088370"/>
                <a:ext cx="499976" cy="5450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0" name="object 38">
                <a:extLst>
                  <a:ext uri="{FF2B5EF4-FFF2-40B4-BE49-F238E27FC236}">
                    <a16:creationId xmlns:a16="http://schemas.microsoft.com/office/drawing/2014/main" id="{A168917E-A94E-4099-A7C7-89AAB068BA71}"/>
                  </a:ext>
                </a:extLst>
              </p:cNvPr>
              <p:cNvSpPr/>
              <p:nvPr/>
            </p:nvSpPr>
            <p:spPr>
              <a:xfrm>
                <a:off x="10455608" y="3088370"/>
                <a:ext cx="499976" cy="5450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11" name="Subtitle 2">
              <a:extLst>
                <a:ext uri="{FF2B5EF4-FFF2-40B4-BE49-F238E27FC236}">
                  <a16:creationId xmlns:a16="http://schemas.microsoft.com/office/drawing/2014/main" id="{F9889CC5-013C-4B30-B952-A24A64C29498}"/>
                </a:ext>
              </a:extLst>
            </p:cNvPr>
            <p:cNvSpPr txBox="1">
              <a:spLocks/>
            </p:cNvSpPr>
            <p:nvPr/>
          </p:nvSpPr>
          <p:spPr>
            <a:xfrm>
              <a:off x="9111002" y="570320"/>
              <a:ext cx="2078229" cy="2627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lang="en-US" sz="1400" dirty="0">
                  <a:solidFill>
                    <a:schemeClr val="bg1"/>
                  </a:solidFill>
                  <a:latin typeface="+mj-lt"/>
                </a:defRPr>
              </a:lvl1pPr>
              <a:lvl2pPr marL="2286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/>
              </a:lvl2pPr>
              <a:lvl3pPr marL="6858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/>
              </a:lvl3pPr>
              <a:lvl4pPr marL="11430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4pPr>
              <a:lvl5pPr marL="16002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5pPr>
              <a:lvl6pPr marL="20574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6pPr>
              <a:lvl7pPr marL="25146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7pPr>
              <a:lvl8pPr marL="29718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dirty="0" smtClean="0"/>
              </a:lvl8pPr>
              <a:lvl9pPr marL="3429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/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Board determines finalists in executive session and announces them in public session. </a:t>
              </a:r>
              <a:endParaRPr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bject 12">
            <a:extLst>
              <a:ext uri="{FF2B5EF4-FFF2-40B4-BE49-F238E27FC236}">
                <a16:creationId xmlns:a16="http://schemas.microsoft.com/office/drawing/2014/main" id="{24F8C5E8-52D2-425F-9805-CC015B13C577}"/>
              </a:ext>
            </a:extLst>
          </p:cNvPr>
          <p:cNvSpPr/>
          <p:nvPr/>
        </p:nvSpPr>
        <p:spPr>
          <a:xfrm>
            <a:off x="4643352" y="2216419"/>
            <a:ext cx="735330" cy="228600"/>
          </a:xfrm>
          <a:custGeom>
            <a:avLst/>
            <a:gdLst/>
            <a:ahLst/>
            <a:cxnLst/>
            <a:rect l="l" t="t" r="r" b="b"/>
            <a:pathLst>
              <a:path w="735329" h="228600">
                <a:moveTo>
                  <a:pt x="544343" y="76199"/>
                </a:moveTo>
                <a:lnTo>
                  <a:pt x="506243" y="76200"/>
                </a:lnTo>
                <a:lnTo>
                  <a:pt x="506243" y="228599"/>
                </a:lnTo>
                <a:lnTo>
                  <a:pt x="658643" y="152399"/>
                </a:lnTo>
                <a:lnTo>
                  <a:pt x="544343" y="152399"/>
                </a:lnTo>
                <a:lnTo>
                  <a:pt x="544343" y="76199"/>
                </a:lnTo>
                <a:close/>
              </a:path>
              <a:path w="735329" h="228600">
                <a:moveTo>
                  <a:pt x="506243" y="76200"/>
                </a:moveTo>
                <a:lnTo>
                  <a:pt x="196987" y="76201"/>
                </a:lnTo>
                <a:lnTo>
                  <a:pt x="0" y="76201"/>
                </a:lnTo>
                <a:lnTo>
                  <a:pt x="0" y="152401"/>
                </a:lnTo>
                <a:lnTo>
                  <a:pt x="506243" y="152399"/>
                </a:lnTo>
                <a:lnTo>
                  <a:pt x="506243" y="76200"/>
                </a:lnTo>
                <a:close/>
              </a:path>
              <a:path w="735329" h="228600">
                <a:moveTo>
                  <a:pt x="658643" y="76199"/>
                </a:moveTo>
                <a:lnTo>
                  <a:pt x="544343" y="76199"/>
                </a:lnTo>
                <a:lnTo>
                  <a:pt x="544343" y="152399"/>
                </a:lnTo>
                <a:lnTo>
                  <a:pt x="658643" y="152399"/>
                </a:lnTo>
                <a:lnTo>
                  <a:pt x="734843" y="114299"/>
                </a:lnTo>
                <a:lnTo>
                  <a:pt x="658643" y="76199"/>
                </a:lnTo>
                <a:close/>
              </a:path>
              <a:path w="735329" h="228600">
                <a:moveTo>
                  <a:pt x="506243" y="0"/>
                </a:moveTo>
                <a:lnTo>
                  <a:pt x="506243" y="76200"/>
                </a:lnTo>
                <a:lnTo>
                  <a:pt x="658643" y="76199"/>
                </a:lnTo>
                <a:lnTo>
                  <a:pt x="506243" y="0"/>
                </a:lnTo>
                <a:close/>
              </a:path>
            </a:pathLst>
          </a:custGeom>
          <a:solidFill>
            <a:srgbClr val="D73F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904415CE-C92C-4C9F-AF3C-396F35B6B2A5}"/>
              </a:ext>
            </a:extLst>
          </p:cNvPr>
          <p:cNvSpPr txBox="1">
            <a:spLocks/>
          </p:cNvSpPr>
          <p:nvPr/>
        </p:nvSpPr>
        <p:spPr>
          <a:xfrm>
            <a:off x="10287000" y="1429414"/>
            <a:ext cx="1713059" cy="1619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400" dirty="0">
                <a:solidFill>
                  <a:schemeClr val="bg1"/>
                </a:solidFill>
                <a:latin typeface="+mj-lt"/>
              </a:defRPr>
            </a:lvl1pPr>
            <a:lvl2pPr marL="2286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/>
            </a:lvl2pPr>
            <a:lvl3pPr marL="6858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/>
            </a:lvl3pPr>
            <a:lvl4pPr marL="11430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 smtClean="0"/>
            </a:lvl4pPr>
            <a:lvl5pPr marL="16002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 smtClean="0"/>
            </a:lvl5pPr>
            <a:lvl6pPr marL="20574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 smtClean="0"/>
            </a:lvl6pPr>
            <a:lvl7pPr marL="25146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 smtClean="0"/>
            </a:lvl7pPr>
            <a:lvl8pPr marL="2971800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dirty="0" smtClean="0"/>
            </a:lvl8pPr>
            <a:lvl9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Finalists make visits to OSU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Visits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include university-wide public forums and meetings with stakeholder groups.</a:t>
            </a:r>
          </a:p>
          <a:p>
            <a:endParaRPr sz="1200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12" name="object 9">
            <a:extLst>
              <a:ext uri="{FF2B5EF4-FFF2-40B4-BE49-F238E27FC236}">
                <a16:creationId xmlns:a16="http://schemas.microsoft.com/office/drawing/2014/main" id="{937A140E-CEB1-40A9-B851-297499AC1982}"/>
              </a:ext>
            </a:extLst>
          </p:cNvPr>
          <p:cNvSpPr/>
          <p:nvPr/>
        </p:nvSpPr>
        <p:spPr>
          <a:xfrm>
            <a:off x="9646876" y="2216419"/>
            <a:ext cx="735330" cy="228600"/>
          </a:xfrm>
          <a:custGeom>
            <a:avLst/>
            <a:gdLst/>
            <a:ahLst/>
            <a:cxnLst/>
            <a:rect l="l" t="t" r="r" b="b"/>
            <a:pathLst>
              <a:path w="735329" h="228600">
                <a:moveTo>
                  <a:pt x="544343" y="76199"/>
                </a:moveTo>
                <a:lnTo>
                  <a:pt x="506243" y="76200"/>
                </a:lnTo>
                <a:lnTo>
                  <a:pt x="506243" y="228599"/>
                </a:lnTo>
                <a:lnTo>
                  <a:pt x="658643" y="152399"/>
                </a:lnTo>
                <a:lnTo>
                  <a:pt x="544343" y="152399"/>
                </a:lnTo>
                <a:lnTo>
                  <a:pt x="544343" y="76199"/>
                </a:lnTo>
                <a:close/>
              </a:path>
              <a:path w="735329" h="228600">
                <a:moveTo>
                  <a:pt x="506243" y="76200"/>
                </a:moveTo>
                <a:lnTo>
                  <a:pt x="225736" y="76201"/>
                </a:lnTo>
                <a:lnTo>
                  <a:pt x="0" y="76201"/>
                </a:lnTo>
                <a:lnTo>
                  <a:pt x="0" y="152401"/>
                </a:lnTo>
                <a:lnTo>
                  <a:pt x="506243" y="152399"/>
                </a:lnTo>
                <a:lnTo>
                  <a:pt x="506243" y="76200"/>
                </a:lnTo>
                <a:close/>
              </a:path>
              <a:path w="735329" h="228600">
                <a:moveTo>
                  <a:pt x="658643" y="76199"/>
                </a:moveTo>
                <a:lnTo>
                  <a:pt x="544343" y="76199"/>
                </a:lnTo>
                <a:lnTo>
                  <a:pt x="544343" y="152399"/>
                </a:lnTo>
                <a:lnTo>
                  <a:pt x="658643" y="152399"/>
                </a:lnTo>
                <a:lnTo>
                  <a:pt x="734843" y="114299"/>
                </a:lnTo>
                <a:lnTo>
                  <a:pt x="658643" y="76199"/>
                </a:lnTo>
                <a:close/>
              </a:path>
              <a:path w="735329" h="228600">
                <a:moveTo>
                  <a:pt x="506243" y="0"/>
                </a:moveTo>
                <a:lnTo>
                  <a:pt x="506243" y="76200"/>
                </a:lnTo>
                <a:lnTo>
                  <a:pt x="658643" y="76199"/>
                </a:lnTo>
                <a:lnTo>
                  <a:pt x="506243" y="0"/>
                </a:lnTo>
                <a:close/>
              </a:path>
            </a:pathLst>
          </a:custGeom>
          <a:solidFill>
            <a:srgbClr val="D73F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5E9B1481-4350-46C8-BF87-86AA64A31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34" y="3597077"/>
            <a:ext cx="1183390" cy="12458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91" y="313435"/>
            <a:ext cx="741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/>
              <a:t>Search Working Timeline</a:t>
            </a:r>
            <a:endParaRPr b="1" spc="-5" dirty="0">
              <a:highlight>
                <a:srgbClr val="FFFF00"/>
              </a:highlight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CB5A2CF-5665-46B6-B2B5-1C0D958D0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50598"/>
              </p:ext>
            </p:extLst>
          </p:nvPr>
        </p:nvGraphicFramePr>
        <p:xfrm>
          <a:off x="2590800" y="1143000"/>
          <a:ext cx="7010400" cy="5401567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62269296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257447444"/>
                    </a:ext>
                  </a:extLst>
                </a:gridCol>
              </a:tblGrid>
              <a:tr h="5709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Mid-October – November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Search firm selection committee formed and firm selected.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634558"/>
                  </a:ext>
                </a:extLst>
              </a:tr>
              <a:tr h="4437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Mid-October – November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Search committee solicitation and announcement made.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8145"/>
                  </a:ext>
                </a:extLst>
              </a:tr>
              <a:tr h="10096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– Mid-January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Board, search committee and firm statewide listening sessions conducted.*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 profile and selection criteria created.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57272"/>
                  </a:ext>
                </a:extLst>
              </a:tr>
              <a:tr h="4178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– mid-February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recruitment conducted.*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460159"/>
                  </a:ext>
                </a:extLst>
              </a:tr>
              <a:tr h="4178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February  – Mid-March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Candidate screening conducted.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773943"/>
                  </a:ext>
                </a:extLst>
              </a:tr>
              <a:tr h="14971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March – Early May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Search committee reviews candidates.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 checks and due diligence conducted.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Finalists determined and announced.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Finalists visit the university.*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 from community and stakeholders considered by the Board.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510530"/>
                  </a:ext>
                </a:extLst>
              </a:tr>
              <a:tr h="284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May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Selection of a new president by the Board.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64569"/>
                  </a:ext>
                </a:extLst>
              </a:tr>
              <a:tr h="3417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Presidential transition begins.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161747"/>
                  </a:ext>
                </a:extLst>
              </a:tr>
              <a:tr h="4178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to Mid-July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president begins service, or as soon as possible thereafter.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29" marR="27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90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88268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91" y="313435"/>
            <a:ext cx="7413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/>
              <a:t>Next Steps</a:t>
            </a:r>
            <a:endParaRPr b="1" spc="-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FDDD0-8D65-470A-9C2A-FD36ADF028F1}"/>
              </a:ext>
            </a:extLst>
          </p:cNvPr>
          <p:cNvSpPr txBox="1"/>
          <p:nvPr/>
        </p:nvSpPr>
        <p:spPr>
          <a:xfrm>
            <a:off x="800100" y="1295400"/>
            <a:ext cx="10591799" cy="286232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Board, search committee and firm conduct statewide listening sessions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of leadership profile and selection criteria 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committee trainings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 of timeline with attention to opportunities for public engagement and feedback from stakeholders and the community  </a:t>
            </a:r>
            <a:endParaRPr lang="en-US" sz="2000" i="1" dirty="0"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8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811</Words>
  <Application>Microsoft Office PowerPoint</Application>
  <PresentationFormat>Widescreen</PresentationFormat>
  <Paragraphs>103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Impact</vt:lpstr>
      <vt:lpstr>Open sans</vt:lpstr>
      <vt:lpstr>Segoe UI Light</vt:lpstr>
      <vt:lpstr>Times New Roman</vt:lpstr>
      <vt:lpstr>Verdana</vt:lpstr>
      <vt:lpstr>Office Theme</vt:lpstr>
      <vt:lpstr>Presidential Search Process &amp; Timeline   Meeting of the Faculty Senate December 9, 2021</vt:lpstr>
      <vt:lpstr>Presidential Search Committee Named</vt:lpstr>
      <vt:lpstr>Executive Search Firm Selected</vt:lpstr>
      <vt:lpstr>Search Process Update</vt:lpstr>
      <vt:lpstr>Search Working Timeline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Discussion: Winnowing from semifinalists to finalists</dc:title>
  <dc:creator>Colbert, Debbie</dc:creator>
  <cp:lastModifiedBy>Calascibetta, Caitlin</cp:lastModifiedBy>
  <cp:revision>28</cp:revision>
  <dcterms:created xsi:type="dcterms:W3CDTF">2021-09-27T17:56:35Z</dcterms:created>
  <dcterms:modified xsi:type="dcterms:W3CDTF">2021-12-09T17:02:34Z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LastSaved">
    <vt:filetime>2021-09-27T00:00:00Z</vt:filetime>
  </property>
</Properties>
</file>