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1" r:id="rId3"/>
    <p:sldId id="262" r:id="rId4"/>
    <p:sldId id="267" r:id="rId5"/>
    <p:sldId id="264" r:id="rId6"/>
    <p:sldId id="263" r:id="rId7"/>
    <p:sldId id="266" r:id="rId8"/>
    <p:sldId id="265" r:id="rId9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1"/>
    <a:srgbClr val="FFFF99"/>
    <a:srgbClr val="FFC969"/>
    <a:srgbClr val="79DCFF"/>
    <a:srgbClr val="FFDB69"/>
    <a:srgbClr val="CCFF99"/>
    <a:srgbClr val="0000FF"/>
    <a:srgbClr val="CC0000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9" autoAdjust="0"/>
    <p:restoredTop sz="94660"/>
  </p:normalViewPr>
  <p:slideViewPr>
    <p:cSldViewPr>
      <p:cViewPr varScale="1">
        <p:scale>
          <a:sx n="77" d="100"/>
          <a:sy n="77" d="100"/>
        </p:scale>
        <p:origin x="13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348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348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900" tIns="43953" rIns="87900" bIns="4395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1AC34D3-B6E5-4A65-8113-852887E615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504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t" anchorCtr="0" compatLnSpc="1">
            <a:prstTxWarp prst="textNoShape">
              <a:avLst/>
            </a:prstTxWarp>
          </a:bodyPr>
          <a:lstStyle>
            <a:lvl1pPr defTabSz="90980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348" y="2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t" anchorCtr="0" compatLnSpc="1">
            <a:prstTxWarp prst="textNoShape">
              <a:avLst/>
            </a:prstTxWarp>
          </a:bodyPr>
          <a:lstStyle>
            <a:lvl1pPr algn="r" defTabSz="90980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5325"/>
            <a:ext cx="4640262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05" y="4410066"/>
            <a:ext cx="5587394" cy="4178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061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b" anchorCtr="0" compatLnSpc="1">
            <a:prstTxWarp prst="textNoShape">
              <a:avLst/>
            </a:prstTxWarp>
          </a:bodyPr>
          <a:lstStyle>
            <a:lvl1pPr defTabSz="90980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348" y="8817061"/>
            <a:ext cx="3027137" cy="4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3" tIns="45596" rIns="91193" bIns="45596" numCol="1" anchor="b" anchorCtr="0" compatLnSpc="1">
            <a:prstTxWarp prst="textNoShape">
              <a:avLst/>
            </a:prstTxWarp>
          </a:bodyPr>
          <a:lstStyle>
            <a:lvl1pPr algn="r" defTabSz="909800">
              <a:defRPr sz="1200" smtClean="0"/>
            </a:lvl1pPr>
          </a:lstStyle>
          <a:p>
            <a:pPr>
              <a:defRPr/>
            </a:pPr>
            <a:fld id="{B63B6D24-5251-45A8-AEC1-4050C0167A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71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7620000" y="6642556"/>
            <a:ext cx="1524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800" dirty="0"/>
              <a:t>mjb – January 13, 2022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534400" y="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BC238F2A-1892-4DF6-868A-5E1EACB9705D}" type="slidenum">
              <a:rPr lang="en-US" sz="1600" b="1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54469E-EE77-409E-8F44-93A714EAC9B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5597537"/>
            <a:ext cx="894030" cy="9413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56B6D96-3446-4160-B925-376EDEC890AB}"/>
              </a:ext>
            </a:extLst>
          </p:cNvPr>
          <p:cNvSpPr txBox="1"/>
          <p:nvPr userDrawn="1"/>
        </p:nvSpPr>
        <p:spPr>
          <a:xfrm>
            <a:off x="-30238" y="6488667"/>
            <a:ext cx="1629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Senate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362200" y="533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OSU Board of Trustees 101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29000" y="6635952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BOT101.pptx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3237" y="4902340"/>
            <a:ext cx="6248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is all public information – there is nothing “secret” here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DBB35062-CDCF-4A7D-8A07-89C970AF5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717" y="3365903"/>
            <a:ext cx="48006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Mike Bailey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mjb@cs.oregonstate.edu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AAEAB3-FE61-469D-84D8-65E7DECDF0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586328"/>
            <a:ext cx="1690074" cy="1779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F39AE5-5F64-46F2-8A9C-1146376FF463}"/>
              </a:ext>
            </a:extLst>
          </p:cNvPr>
          <p:cNvSpPr txBox="1"/>
          <p:nvPr/>
        </p:nvSpPr>
        <p:spPr>
          <a:xfrm>
            <a:off x="1524000" y="5510176"/>
            <a:ext cx="6477000" cy="923330"/>
          </a:xfrm>
          <a:prstGeom prst="rect">
            <a:avLst/>
          </a:prstGeom>
          <a:solidFill>
            <a:srgbClr val="FFFFD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 am only the </a:t>
            </a:r>
            <a:r>
              <a:rPr lang="en-US" i="1" dirty="0"/>
              <a:t>previous</a:t>
            </a:r>
            <a:r>
              <a:rPr lang="en-US" dirty="0"/>
              <a:t> faculty member on the Board.</a:t>
            </a:r>
            <a:br>
              <a:rPr lang="en-US" dirty="0"/>
            </a:br>
            <a:r>
              <a:rPr lang="en-US" dirty="0"/>
              <a:t>Inara Scott is the </a:t>
            </a:r>
            <a:r>
              <a:rPr lang="en-US" i="1" dirty="0"/>
              <a:t>current</a:t>
            </a:r>
            <a:r>
              <a:rPr lang="en-US" dirty="0"/>
              <a:t> faculty representative on the Board, but she is tied up right now, so here I am.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049B92-FF1C-4523-87C6-D04BD3BC3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66020"/>
            <a:ext cx="1295400" cy="12954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F103BF9-1CB6-4D42-9F20-89CC9668CBBA}"/>
              </a:ext>
            </a:extLst>
          </p:cNvPr>
          <p:cNvCxnSpPr>
            <a:cxnSpLocks/>
          </p:cNvCxnSpPr>
          <p:nvPr/>
        </p:nvCxnSpPr>
        <p:spPr>
          <a:xfrm flipH="1" flipV="1">
            <a:off x="914400" y="5087006"/>
            <a:ext cx="670560" cy="87945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In the Beginning … (pre-2014)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2438400"/>
            <a:ext cx="4724400" cy="369332"/>
          </a:xfrm>
          <a:prstGeom prst="rect">
            <a:avLst/>
          </a:prstGeom>
          <a:solidFill>
            <a:srgbClr val="79D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Oregon University System (OUS)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86100" y="3475069"/>
            <a:ext cx="838200" cy="369332"/>
          </a:xfrm>
          <a:prstGeom prst="rect">
            <a:avLst/>
          </a:prstGeom>
          <a:solidFill>
            <a:srgbClr val="FFC96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OSU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94071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PSU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57900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WOU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461073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EOU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67300" y="3470404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SOU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3458936"/>
            <a:ext cx="838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OIT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638300" y="3134402"/>
            <a:ext cx="57748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47631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52700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05200" y="3122934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2581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73180" y="3144755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463780" y="313440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09281" y="3147915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80247" y="2807732"/>
            <a:ext cx="0" cy="336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80247" y="1905000"/>
            <a:ext cx="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0750" y="1519535"/>
            <a:ext cx="491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Responsible to the citizens of Oregon</a:t>
            </a:r>
          </a:p>
        </p:txBody>
      </p:sp>
    </p:spTree>
    <p:extLst>
      <p:ext uri="{BB962C8B-B14F-4D97-AF65-F5344CB8AC3E}">
        <p14:creationId xmlns:p14="http://schemas.microsoft.com/office/powerpoint/2010/main" val="279596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905000" y="152400"/>
            <a:ext cx="5257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Then, in 2013, along came SB 270</a:t>
            </a:r>
            <a:br>
              <a:rPr lang="en-US" sz="2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(all 117 pages of it!)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990600"/>
            <a:ext cx="8382000" cy="54245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of the seven public universities will have its own Board of Trustees.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Board will have 11-15 members.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Those members will include one from the staff, one from the students, and one from the faculty.</a:t>
            </a:r>
            <a:br>
              <a:rPr lang="en-US" sz="1650" dirty="0"/>
            </a:b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i="1" dirty="0"/>
              <a:t>Board members represent the citizens of Oregon, not their individual constituencies.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member’s term is 4 years, except for the three members from the university, who each will have a 2-year term.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Each Board member can serve, at most, two consecutive full terms.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The university nominates more than enough potential Board members and sends the list to the Governor.</a:t>
            </a:r>
          </a:p>
          <a:p>
            <a:pPr marL="342900" indent="-342900">
              <a:buFont typeface="+mj-lt"/>
              <a:buAutoNum type="arabicPeriod"/>
            </a:pP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The Governor selects from that list and passes her selection along to the Oregon Senate Executive Appointments Committee for approval.</a:t>
            </a:r>
            <a:br>
              <a:rPr lang="en-US" sz="1650" dirty="0"/>
            </a:br>
            <a:endParaRPr lang="en-US" sz="1650" dirty="0"/>
          </a:p>
          <a:p>
            <a:pPr marL="342900" indent="-342900">
              <a:buFont typeface="+mj-lt"/>
              <a:buAutoNum type="arabicPeriod"/>
            </a:pPr>
            <a:r>
              <a:rPr lang="en-US" sz="1650" dirty="0"/>
              <a:t>The full Oregon Senate votes on final approval of the Governor’s selection.</a:t>
            </a:r>
          </a:p>
        </p:txBody>
      </p:sp>
    </p:spTree>
    <p:extLst>
      <p:ext uri="{BB962C8B-B14F-4D97-AF65-F5344CB8AC3E}">
        <p14:creationId xmlns:p14="http://schemas.microsoft.com/office/powerpoint/2010/main" val="79333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Now (2014 and beyond)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BB9712-948F-4D03-B397-D8E16B0C35F1}"/>
              </a:ext>
            </a:extLst>
          </p:cNvPr>
          <p:cNvGrpSpPr/>
          <p:nvPr/>
        </p:nvGrpSpPr>
        <p:grpSpPr>
          <a:xfrm>
            <a:off x="1371600" y="2590800"/>
            <a:ext cx="6613071" cy="1864566"/>
            <a:chOff x="1466850" y="2971800"/>
            <a:chExt cx="6613071" cy="1864566"/>
          </a:xfrm>
        </p:grpSpPr>
        <p:sp>
          <p:nvSpPr>
            <p:cNvPr id="3" name="TextBox 2"/>
            <p:cNvSpPr txBox="1"/>
            <p:nvPr/>
          </p:nvSpPr>
          <p:spPr>
            <a:xfrm>
              <a:off x="1552381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333750" y="4467034"/>
              <a:ext cx="838200" cy="369332"/>
            </a:xfrm>
            <a:prstGeom prst="rect">
              <a:avLst/>
            </a:prstGeom>
            <a:solidFill>
              <a:srgbClr val="FFC969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OSU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241721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UO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324350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PSU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305550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WOU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66850" y="4453038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EOU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14950" y="4462369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SOU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81250" y="4450901"/>
              <a:ext cx="8382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OIT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895281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800350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752850" y="4114899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730231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720830" y="413672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711430" y="41263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656931" y="413988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438400" y="2971800"/>
              <a:ext cx="491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Responsible to the citizens of Oregon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895281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800350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752850" y="3429099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730231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720830" y="345092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711430" y="3440567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656931" y="3454080"/>
              <a:ext cx="0" cy="33600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43840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0995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8150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5305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2460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296150" y="3745567"/>
              <a:ext cx="685800" cy="369332"/>
            </a:xfrm>
            <a:prstGeom prst="rect">
              <a:avLst/>
            </a:prstGeom>
            <a:solidFill>
              <a:srgbClr val="79D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BOT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BE8A18BD-485B-4081-BBCC-E805B1B66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30" y="596172"/>
            <a:ext cx="2667001" cy="98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0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209800" y="152400"/>
            <a:ext cx="541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Faculty Member Selection Process</a:t>
            </a:r>
          </a:p>
        </p:txBody>
      </p:sp>
      <p:sp>
        <p:nvSpPr>
          <p:cNvPr id="3" name="Rectangle 2"/>
          <p:cNvSpPr/>
          <p:nvPr/>
        </p:nvSpPr>
        <p:spPr>
          <a:xfrm>
            <a:off x="880069" y="17123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80069" y="23981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80069" y="30839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80069" y="37697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25009" y="2683877"/>
            <a:ext cx="52717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EC</a:t>
            </a:r>
          </a:p>
        </p:txBody>
      </p:sp>
      <p:sp>
        <p:nvSpPr>
          <p:cNvPr id="9" name="Rectangle 8"/>
          <p:cNvSpPr/>
          <p:nvPr/>
        </p:nvSpPr>
        <p:spPr>
          <a:xfrm>
            <a:off x="3211169" y="227333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11169" y="295913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61669" y="2626787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8655" y="2655332"/>
            <a:ext cx="126280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Governor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54983" y="2878342"/>
            <a:ext cx="39188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32669" y="2878342"/>
            <a:ext cx="46264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668369" y="2878342"/>
            <a:ext cx="38566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640234" y="2878342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34200" y="2286000"/>
            <a:ext cx="1841127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Oregon Senate Executive Appointments</a:t>
            </a:r>
            <a:br>
              <a:rPr lang="en-US" sz="1600" b="1" dirty="0"/>
            </a:br>
            <a:r>
              <a:rPr lang="en-US" sz="1600" b="1" dirty="0"/>
              <a:t>Committee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595069" y="2878342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614439" y="3464987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76069" y="4466634"/>
            <a:ext cx="151167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Oregon Senate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538239" y="3613513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>
            <a:off x="7610552" y="4322010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595069" y="4648027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099769" y="4388210"/>
            <a:ext cx="457200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066015" y="4432993"/>
            <a:ext cx="99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Whew!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5741" y="1427486"/>
            <a:ext cx="217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“Why I Want This Position”</a:t>
            </a:r>
          </a:p>
        </p:txBody>
      </p:sp>
    </p:spTree>
    <p:extLst>
      <p:ext uri="{BB962C8B-B14F-4D97-AF65-F5344CB8AC3E}">
        <p14:creationId xmlns:p14="http://schemas.microsoft.com/office/powerpoint/2010/main" val="258503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Board Meeting Process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612773"/>
            <a:ext cx="8686800" cy="57477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750" dirty="0"/>
              <a:t>The Board meets ~ once per quarter (SB 270 specifies this, too), typically for two full days.</a:t>
            </a:r>
          </a:p>
          <a:p>
            <a:endParaRPr lang="en-US" sz="1750" dirty="0"/>
          </a:p>
          <a:p>
            <a:r>
              <a:rPr lang="en-US" sz="1750" dirty="0"/>
              <a:t>The Board has three subcommittees: Academic Strategies, Executive &amp; Audit, and Finance &amp; Administration.</a:t>
            </a:r>
          </a:p>
          <a:p>
            <a:endParaRPr lang="en-US" sz="1750" dirty="0"/>
          </a:p>
          <a:p>
            <a:r>
              <a:rPr lang="en-US" sz="1750" dirty="0"/>
              <a:t>There are subcommittee meetings on Thursday and the full Board meeting on Friday.</a:t>
            </a:r>
          </a:p>
          <a:p>
            <a:endParaRPr lang="en-US" sz="1750" dirty="0"/>
          </a:p>
          <a:p>
            <a:r>
              <a:rPr lang="en-US" sz="1750" dirty="0"/>
              <a:t>All meetings (full Board and Board subcommittees) are subject to Oregon’s Open Meetings Law: widely announced ahead of time, open to the public -- both in-person and via phone.</a:t>
            </a:r>
            <a:br>
              <a:rPr lang="en-US" sz="1750" dirty="0"/>
            </a:br>
            <a:endParaRPr lang="en-US" sz="1750" dirty="0"/>
          </a:p>
          <a:p>
            <a:r>
              <a:rPr lang="en-US" sz="1750" dirty="0"/>
              <a:t>There is a very strict definition of what is a “meeting”.</a:t>
            </a:r>
          </a:p>
          <a:p>
            <a:endParaRPr lang="en-US" sz="1750" dirty="0"/>
          </a:p>
          <a:p>
            <a:r>
              <a:rPr lang="en-US" sz="1750" dirty="0"/>
              <a:t>There can be subcommittee meetings in-between the quarterly meetings – they, too, are open.</a:t>
            </a:r>
          </a:p>
          <a:p>
            <a:endParaRPr lang="en-US" sz="1750" dirty="0"/>
          </a:p>
          <a:p>
            <a:r>
              <a:rPr lang="en-US" sz="1750" dirty="0"/>
              <a:t>Full Board meetings and the on-campus subcommittee meetings are typically held in the MU Horizon Room when possible and/or Zoom (such as now).</a:t>
            </a:r>
          </a:p>
          <a:p>
            <a:endParaRPr lang="en-US" sz="1750" dirty="0"/>
          </a:p>
          <a:p>
            <a:r>
              <a:rPr lang="en-US" sz="1750" dirty="0"/>
              <a:t>At the meetings, there are multiple opportunities for public comments.</a:t>
            </a:r>
          </a:p>
        </p:txBody>
      </p:sp>
    </p:spTree>
    <p:extLst>
      <p:ext uri="{BB962C8B-B14F-4D97-AF65-F5344CB8AC3E}">
        <p14:creationId xmlns:p14="http://schemas.microsoft.com/office/powerpoint/2010/main" val="4027558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8600" y="1143000"/>
            <a:ext cx="8382000" cy="3693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Presidential Search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COVID and in-person classes</a:t>
            </a:r>
          </a:p>
          <a:p>
            <a:endParaRPr lang="en-US" dirty="0"/>
          </a:p>
          <a:p>
            <a:r>
              <a:rPr lang="en-US" dirty="0"/>
              <a:t>Tuition</a:t>
            </a:r>
          </a:p>
          <a:p>
            <a:endParaRPr lang="en-US" dirty="0"/>
          </a:p>
          <a:p>
            <a:r>
              <a:rPr lang="en-US" dirty="0"/>
              <a:t>Financials: State budget, current OSU budget, self-support budgets, capital planning, 10-year financial forecast</a:t>
            </a:r>
          </a:p>
          <a:p>
            <a:endParaRPr lang="en-US" dirty="0"/>
          </a:p>
          <a:p>
            <a:r>
              <a:rPr lang="en-US" dirty="0"/>
              <a:t>Student Success</a:t>
            </a:r>
          </a:p>
          <a:p>
            <a:endParaRPr lang="en-US" dirty="0"/>
          </a:p>
          <a:p>
            <a:r>
              <a:rPr lang="en-US" dirty="0"/>
              <a:t>Risk / Compliance</a:t>
            </a:r>
          </a:p>
          <a:p>
            <a:endParaRPr lang="en-US" dirty="0"/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Current Issues</a:t>
            </a:r>
          </a:p>
        </p:txBody>
      </p:sp>
    </p:spTree>
    <p:extLst>
      <p:ext uri="{BB962C8B-B14F-4D97-AF65-F5344CB8AC3E}">
        <p14:creationId xmlns:p14="http://schemas.microsoft.com/office/powerpoint/2010/main" val="25505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62200" y="15240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6"/>
                </a:solidFill>
              </a:rPr>
              <a:t>Financial Issues to be Aware Of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6132" y="1219200"/>
            <a:ext cx="8915400" cy="40164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700" dirty="0"/>
              <a:t>Tuition provides ~70% of OSU’s revenue.</a:t>
            </a:r>
          </a:p>
          <a:p>
            <a:endParaRPr lang="en-US" sz="1700" dirty="0"/>
          </a:p>
          <a:p>
            <a:r>
              <a:rPr lang="en-US" sz="1700" dirty="0"/>
              <a:t>PERS and PEBB increases are essentially unfunded mandates by the state.</a:t>
            </a:r>
          </a:p>
          <a:p>
            <a:endParaRPr lang="en-US" sz="1700" dirty="0"/>
          </a:p>
          <a:p>
            <a:r>
              <a:rPr lang="en-US" sz="1700" dirty="0"/>
              <a:t>Percent of in-state students vs. out-of-state; currently 70%-30%; it is allowed by the Board to go as low as 67%-33% or maybe even 60%-40%; but, (1) what is our responsibility to the citizens of Oregon?, and (2) you can’t just throw a switch to make the change.</a:t>
            </a:r>
          </a:p>
          <a:p>
            <a:endParaRPr lang="en-US" sz="1700" dirty="0"/>
          </a:p>
          <a:p>
            <a:r>
              <a:rPr lang="en-US" sz="1700" dirty="0"/>
              <a:t>Can we/should we cut into OSU’s Fund Balance? (OSU tries to hold a 10% fund balance.)</a:t>
            </a:r>
          </a:p>
          <a:p>
            <a:endParaRPr lang="en-US" sz="1700" dirty="0"/>
          </a:p>
          <a:p>
            <a:r>
              <a:rPr lang="en-US" sz="1700" dirty="0"/>
              <a:t>OSU’s Moody’s credit rating (Aa3) affects our borrowing interest rate, and is affected by many things, including our fund balance. (Everything seems to be connected here.)</a:t>
            </a:r>
          </a:p>
          <a:p>
            <a:endParaRPr lang="en-US" sz="1700" dirty="0"/>
          </a:p>
          <a:p>
            <a:r>
              <a:rPr lang="en-US" sz="1700" dirty="0"/>
              <a:t>Can we be/should we be cutting significant expenses. (Where?)</a:t>
            </a:r>
          </a:p>
          <a:p>
            <a:endParaRPr lang="en-US" sz="17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765C035-BD05-4F4C-A435-35FF843A5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0600" y="6248401"/>
            <a:ext cx="374907" cy="37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245F3CD-D31D-4269-B8F7-BFE831C1C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6269431"/>
            <a:ext cx="374907" cy="37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55164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  <p:tag name="QUESTION" val="1"/>
  <p:tag name="TYP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657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Oregon State University</dc:creator>
  <cp:lastModifiedBy>Nunnemaker, Vickie</cp:lastModifiedBy>
  <cp:revision>242</cp:revision>
  <cp:lastPrinted>2017-01-27T17:03:24Z</cp:lastPrinted>
  <dcterms:created xsi:type="dcterms:W3CDTF">2006-05-30T17:39:33Z</dcterms:created>
  <dcterms:modified xsi:type="dcterms:W3CDTF">2022-01-12T21:39:32Z</dcterms:modified>
</cp:coreProperties>
</file>