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06" r:id="rId3"/>
    <p:sldId id="301" r:id="rId4"/>
    <p:sldId id="307" r:id="rId5"/>
    <p:sldId id="311" r:id="rId6"/>
    <p:sldId id="310" r:id="rId7"/>
    <p:sldId id="308" r:id="rId8"/>
    <p:sldId id="302" r:id="rId9"/>
    <p:sldId id="319" r:id="rId10"/>
    <p:sldId id="313" r:id="rId11"/>
    <p:sldId id="314" r:id="rId12"/>
    <p:sldId id="315" r:id="rId13"/>
    <p:sldId id="305" r:id="rId14"/>
    <p:sldId id="309" r:id="rId15"/>
    <p:sldId id="316" r:id="rId16"/>
    <p:sldId id="320" r:id="rId17"/>
    <p:sldId id="317" r:id="rId18"/>
    <p:sldId id="257" r:id="rId19"/>
    <p:sldId id="258" r:id="rId20"/>
    <p:sldId id="259" r:id="rId21"/>
    <p:sldId id="261" r:id="rId22"/>
    <p:sldId id="262" r:id="rId23"/>
    <p:sldId id="324" r:id="rId24"/>
    <p:sldId id="325" r:id="rId25"/>
    <p:sldId id="326" r:id="rId26"/>
    <p:sldId id="327" r:id="rId27"/>
    <p:sldId id="303" r:id="rId28"/>
    <p:sldId id="321" r:id="rId29"/>
    <p:sldId id="30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9" d="100"/>
          <a:sy n="99" d="100"/>
        </p:scale>
        <p:origin x="84" y="258"/>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30A29-985F-4E6E-9BCC-6188BE72C93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F5AEFDF1-5481-43B3-9620-325BE666FF7D}">
      <dgm:prSet/>
      <dgm:spPr/>
      <dgm:t>
        <a:bodyPr/>
        <a:lstStyle/>
        <a:p>
          <a:r>
            <a:rPr lang="en-US" dirty="0"/>
            <a:t>COVID-19 safety protocols </a:t>
          </a:r>
        </a:p>
      </dgm:t>
    </dgm:pt>
    <dgm:pt modelId="{3943A6D3-D7AB-4888-8432-67A4DABF98C3}" type="parTrans" cxnId="{BB405B15-E5F9-4882-A3E2-E13890980A0E}">
      <dgm:prSet/>
      <dgm:spPr/>
      <dgm:t>
        <a:bodyPr/>
        <a:lstStyle/>
        <a:p>
          <a:endParaRPr lang="en-US"/>
        </a:p>
      </dgm:t>
    </dgm:pt>
    <dgm:pt modelId="{24C3ED0B-F21F-4E20-A3CB-B2CABD3628E9}" type="sibTrans" cxnId="{BB405B15-E5F9-4882-A3E2-E13890980A0E}">
      <dgm:prSet/>
      <dgm:spPr/>
      <dgm:t>
        <a:bodyPr/>
        <a:lstStyle/>
        <a:p>
          <a:endParaRPr lang="en-US"/>
        </a:p>
      </dgm:t>
    </dgm:pt>
    <dgm:pt modelId="{1816E627-645A-497E-BC38-D4DBE1A5DB3E}">
      <dgm:prSet/>
      <dgm:spPr/>
      <dgm:t>
        <a:bodyPr/>
        <a:lstStyle/>
        <a:p>
          <a:r>
            <a:rPr lang="en-US" dirty="0"/>
            <a:t>There is an advising problem for students in college. Poor information about transferable  credits to universities.</a:t>
          </a:r>
        </a:p>
      </dgm:t>
    </dgm:pt>
    <dgm:pt modelId="{9B401C94-F97E-4CA7-B38A-CC70A6E7B65A}" type="parTrans" cxnId="{98FEF0E4-1978-485E-BCC3-E03C787ADB47}">
      <dgm:prSet/>
      <dgm:spPr/>
      <dgm:t>
        <a:bodyPr/>
        <a:lstStyle/>
        <a:p>
          <a:endParaRPr lang="en-US"/>
        </a:p>
      </dgm:t>
    </dgm:pt>
    <dgm:pt modelId="{FE31C42F-62D5-43AE-A696-EF8496D88253}" type="sibTrans" cxnId="{98FEF0E4-1978-485E-BCC3-E03C787ADB47}">
      <dgm:prSet/>
      <dgm:spPr/>
      <dgm:t>
        <a:bodyPr/>
        <a:lstStyle/>
        <a:p>
          <a:endParaRPr lang="en-US"/>
        </a:p>
      </dgm:t>
    </dgm:pt>
    <dgm:pt modelId="{DC2BE1A3-97A2-456F-A4CF-EC96799FC152}">
      <dgm:prSet/>
      <dgm:spPr/>
      <dgm:t>
        <a:bodyPr/>
        <a:lstStyle/>
        <a:p>
          <a:r>
            <a:rPr lang="en-US" dirty="0"/>
            <a:t>Cost for textbooks for students. Open-Source Textbooks being developed for adoption.</a:t>
          </a:r>
        </a:p>
      </dgm:t>
    </dgm:pt>
    <dgm:pt modelId="{6D9A221E-0338-48B0-88EE-93168ECCA02A}" type="parTrans" cxnId="{7FBF2026-58F1-4A71-8781-19184C8E3CF6}">
      <dgm:prSet/>
      <dgm:spPr/>
      <dgm:t>
        <a:bodyPr/>
        <a:lstStyle/>
        <a:p>
          <a:endParaRPr lang="en-US"/>
        </a:p>
      </dgm:t>
    </dgm:pt>
    <dgm:pt modelId="{C541D240-7C65-461E-BBB1-BD5F2439AAC4}" type="sibTrans" cxnId="{7FBF2026-58F1-4A71-8781-19184C8E3CF6}">
      <dgm:prSet/>
      <dgm:spPr/>
      <dgm:t>
        <a:bodyPr/>
        <a:lstStyle/>
        <a:p>
          <a:endParaRPr lang="en-US"/>
        </a:p>
      </dgm:t>
    </dgm:pt>
    <dgm:pt modelId="{9E400FBB-18EF-4386-9B67-02A1B0354FB1}">
      <dgm:prSet/>
      <dgm:spPr/>
      <dgm:t>
        <a:bodyPr/>
        <a:lstStyle/>
        <a:p>
          <a:r>
            <a:rPr lang="en-US" dirty="0"/>
            <a:t>Various Oregon universities moving into Portland metro area to offer programs.</a:t>
          </a:r>
        </a:p>
      </dgm:t>
    </dgm:pt>
    <dgm:pt modelId="{F9F92E3B-7BB2-4970-A970-045E16266F5B}" type="parTrans" cxnId="{324407F6-F103-4817-95BC-583F930D286D}">
      <dgm:prSet/>
      <dgm:spPr/>
      <dgm:t>
        <a:bodyPr/>
        <a:lstStyle/>
        <a:p>
          <a:endParaRPr lang="en-US"/>
        </a:p>
      </dgm:t>
    </dgm:pt>
    <dgm:pt modelId="{179CFDDA-D9E0-4E19-90C6-95F5386027F7}" type="sibTrans" cxnId="{324407F6-F103-4817-95BC-583F930D286D}">
      <dgm:prSet/>
      <dgm:spPr/>
      <dgm:t>
        <a:bodyPr/>
        <a:lstStyle/>
        <a:p>
          <a:endParaRPr lang="en-US"/>
        </a:p>
      </dgm:t>
    </dgm:pt>
    <dgm:pt modelId="{BB842696-2C18-4926-A5C9-BCF7EE5AE30D}">
      <dgm:prSet/>
      <dgm:spPr/>
      <dgm:t>
        <a:bodyPr/>
        <a:lstStyle/>
        <a:p>
          <a:r>
            <a:rPr lang="en-US" b="0" i="0" dirty="0"/>
            <a:t>House Bill 2998, a bill designed to streamline transfer between Oregon’s community colleges and public universities.</a:t>
          </a:r>
          <a:endParaRPr lang="en-US" dirty="0"/>
        </a:p>
      </dgm:t>
    </dgm:pt>
    <dgm:pt modelId="{34AED4AD-E42C-4BBF-BBD6-3BAE6D72AFFD}" type="parTrans" cxnId="{D44941F9-5EE6-43FD-8349-44207587B0C3}">
      <dgm:prSet/>
      <dgm:spPr/>
      <dgm:t>
        <a:bodyPr/>
        <a:lstStyle/>
        <a:p>
          <a:endParaRPr lang="en-US"/>
        </a:p>
      </dgm:t>
    </dgm:pt>
    <dgm:pt modelId="{C207E057-258B-47C9-8EC6-0B69762341BC}" type="sibTrans" cxnId="{D44941F9-5EE6-43FD-8349-44207587B0C3}">
      <dgm:prSet/>
      <dgm:spPr/>
      <dgm:t>
        <a:bodyPr/>
        <a:lstStyle/>
        <a:p>
          <a:endParaRPr lang="en-US"/>
        </a:p>
      </dgm:t>
    </dgm:pt>
    <dgm:pt modelId="{C558B8AC-94A5-4EAD-B1AD-D936B7D661A1}">
      <dgm:prSet/>
      <dgm:spPr/>
      <dgm:t>
        <a:bodyPr/>
        <a:lstStyle/>
        <a:p>
          <a:r>
            <a:rPr lang="en-US" dirty="0"/>
            <a:t>Campus safety issues – Policing and gun policies. Sexual violence survivor and support issues across all campuses. Mental health issues on all campuses.</a:t>
          </a:r>
        </a:p>
      </dgm:t>
    </dgm:pt>
    <dgm:pt modelId="{D1388449-475B-42BB-A0C4-CC4EA39F3248}" type="parTrans" cxnId="{2FD01EAB-3D47-4DDD-AC39-F4B312A757CD}">
      <dgm:prSet/>
      <dgm:spPr/>
      <dgm:t>
        <a:bodyPr/>
        <a:lstStyle/>
        <a:p>
          <a:endParaRPr lang="en-US"/>
        </a:p>
      </dgm:t>
    </dgm:pt>
    <dgm:pt modelId="{B507E588-B4B6-400D-B38B-4B118FB88B37}" type="sibTrans" cxnId="{2FD01EAB-3D47-4DDD-AC39-F4B312A757CD}">
      <dgm:prSet/>
      <dgm:spPr/>
      <dgm:t>
        <a:bodyPr/>
        <a:lstStyle/>
        <a:p>
          <a:endParaRPr lang="en-US"/>
        </a:p>
      </dgm:t>
    </dgm:pt>
    <dgm:pt modelId="{4DD4581D-37DC-1746-86BB-E6E4429A78A6}">
      <dgm:prSet/>
      <dgm:spPr/>
      <dgm:t>
        <a:bodyPr/>
        <a:lstStyle/>
        <a:p>
          <a:r>
            <a:rPr lang="en-US" dirty="0"/>
            <a:t>Senate Bill 233 Common Course Numbering System in the State of Oregon between all Oregon Public Institutions.  </a:t>
          </a:r>
        </a:p>
      </dgm:t>
    </dgm:pt>
    <dgm:pt modelId="{53A51D18-51F8-8A46-BAED-0A317F7D3D50}" type="sibTrans" cxnId="{EC8B6F29-7D1C-4D41-B7A0-1E5D88A299C4}">
      <dgm:prSet/>
      <dgm:spPr/>
      <dgm:t>
        <a:bodyPr/>
        <a:lstStyle/>
        <a:p>
          <a:endParaRPr lang="en-US"/>
        </a:p>
      </dgm:t>
    </dgm:pt>
    <dgm:pt modelId="{F00869DB-A03A-3C48-9EDC-C122A0B1723F}" type="parTrans" cxnId="{EC8B6F29-7D1C-4D41-B7A0-1E5D88A299C4}">
      <dgm:prSet/>
      <dgm:spPr/>
      <dgm:t>
        <a:bodyPr/>
        <a:lstStyle/>
        <a:p>
          <a:endParaRPr lang="en-US"/>
        </a:p>
      </dgm:t>
    </dgm:pt>
    <dgm:pt modelId="{7644644B-852A-A545-810D-1D470FEAB9EB}" type="pres">
      <dgm:prSet presAssocID="{A8C30A29-985F-4E6E-9BCC-6188BE72C93A}" presName="linear" presStyleCnt="0">
        <dgm:presLayoutVars>
          <dgm:animLvl val="lvl"/>
          <dgm:resizeHandles val="exact"/>
        </dgm:presLayoutVars>
      </dgm:prSet>
      <dgm:spPr/>
    </dgm:pt>
    <dgm:pt modelId="{F043449D-1B8F-E74E-AE49-C633594486D0}" type="pres">
      <dgm:prSet presAssocID="{F5AEFDF1-5481-43B3-9620-325BE666FF7D}" presName="parentText" presStyleLbl="node1" presStyleIdx="0" presStyleCnt="7" custLinFactNeighborY="62255">
        <dgm:presLayoutVars>
          <dgm:chMax val="0"/>
          <dgm:bulletEnabled val="1"/>
        </dgm:presLayoutVars>
      </dgm:prSet>
      <dgm:spPr/>
    </dgm:pt>
    <dgm:pt modelId="{084EFF70-BBE5-974D-AB8D-63109572BF9F}" type="pres">
      <dgm:prSet presAssocID="{24C3ED0B-F21F-4E20-A3CB-B2CABD3628E9}" presName="spacer" presStyleCnt="0"/>
      <dgm:spPr/>
    </dgm:pt>
    <dgm:pt modelId="{5F5231A2-462A-9E4B-B7B6-79A61CAA4EF6}" type="pres">
      <dgm:prSet presAssocID="{BB842696-2C18-4926-A5C9-BCF7EE5AE30D}" presName="parentText" presStyleLbl="node1" presStyleIdx="1" presStyleCnt="7">
        <dgm:presLayoutVars>
          <dgm:chMax val="0"/>
          <dgm:bulletEnabled val="1"/>
        </dgm:presLayoutVars>
      </dgm:prSet>
      <dgm:spPr/>
    </dgm:pt>
    <dgm:pt modelId="{76129542-6044-2146-AAEA-35152E621A6D}" type="pres">
      <dgm:prSet presAssocID="{C207E057-258B-47C9-8EC6-0B69762341BC}" presName="spacer" presStyleCnt="0"/>
      <dgm:spPr/>
    </dgm:pt>
    <dgm:pt modelId="{6792710B-C50E-DE45-9526-6FF7D0C987EE}" type="pres">
      <dgm:prSet presAssocID="{4DD4581D-37DC-1746-86BB-E6E4429A78A6}" presName="parentText" presStyleLbl="node1" presStyleIdx="2" presStyleCnt="7">
        <dgm:presLayoutVars>
          <dgm:chMax val="0"/>
          <dgm:bulletEnabled val="1"/>
        </dgm:presLayoutVars>
      </dgm:prSet>
      <dgm:spPr/>
    </dgm:pt>
    <dgm:pt modelId="{D5D82761-1D83-5840-8F0D-61D0A0C4186A}" type="pres">
      <dgm:prSet presAssocID="{53A51D18-51F8-8A46-BAED-0A317F7D3D50}" presName="spacer" presStyleCnt="0"/>
      <dgm:spPr/>
    </dgm:pt>
    <dgm:pt modelId="{C8B5C7D6-E71A-9140-A326-F0D9A23DE3DE}" type="pres">
      <dgm:prSet presAssocID="{1816E627-645A-497E-BC38-D4DBE1A5DB3E}" presName="parentText" presStyleLbl="node1" presStyleIdx="3" presStyleCnt="7">
        <dgm:presLayoutVars>
          <dgm:chMax val="0"/>
          <dgm:bulletEnabled val="1"/>
        </dgm:presLayoutVars>
      </dgm:prSet>
      <dgm:spPr/>
    </dgm:pt>
    <dgm:pt modelId="{B4F118C6-FBED-E546-AE25-0EC473C17C15}" type="pres">
      <dgm:prSet presAssocID="{FE31C42F-62D5-43AE-A696-EF8496D88253}" presName="spacer" presStyleCnt="0"/>
      <dgm:spPr/>
    </dgm:pt>
    <dgm:pt modelId="{044A8D3E-0869-9A47-844B-33CD1FBF303C}" type="pres">
      <dgm:prSet presAssocID="{DC2BE1A3-97A2-456F-A4CF-EC96799FC152}" presName="parentText" presStyleLbl="node1" presStyleIdx="4" presStyleCnt="7">
        <dgm:presLayoutVars>
          <dgm:chMax val="0"/>
          <dgm:bulletEnabled val="1"/>
        </dgm:presLayoutVars>
      </dgm:prSet>
      <dgm:spPr/>
    </dgm:pt>
    <dgm:pt modelId="{8F2BFECE-581D-8F4F-9525-648E7235DAB4}" type="pres">
      <dgm:prSet presAssocID="{C541D240-7C65-461E-BBB1-BD5F2439AAC4}" presName="spacer" presStyleCnt="0"/>
      <dgm:spPr/>
    </dgm:pt>
    <dgm:pt modelId="{15D6A434-959E-7A4D-AE53-C1B83B377EE8}" type="pres">
      <dgm:prSet presAssocID="{9E400FBB-18EF-4386-9B67-02A1B0354FB1}" presName="parentText" presStyleLbl="node1" presStyleIdx="5" presStyleCnt="7">
        <dgm:presLayoutVars>
          <dgm:chMax val="0"/>
          <dgm:bulletEnabled val="1"/>
        </dgm:presLayoutVars>
      </dgm:prSet>
      <dgm:spPr/>
    </dgm:pt>
    <dgm:pt modelId="{C62F62BC-E218-E94C-9158-CBD29FC3B81B}" type="pres">
      <dgm:prSet presAssocID="{179CFDDA-D9E0-4E19-90C6-95F5386027F7}" presName="spacer" presStyleCnt="0"/>
      <dgm:spPr/>
    </dgm:pt>
    <dgm:pt modelId="{A11C0B49-9446-2C43-A3E9-D1621BE3DAEE}" type="pres">
      <dgm:prSet presAssocID="{C558B8AC-94A5-4EAD-B1AD-D936B7D661A1}" presName="parentText" presStyleLbl="node1" presStyleIdx="6" presStyleCnt="7">
        <dgm:presLayoutVars>
          <dgm:chMax val="0"/>
          <dgm:bulletEnabled val="1"/>
        </dgm:presLayoutVars>
      </dgm:prSet>
      <dgm:spPr/>
    </dgm:pt>
  </dgm:ptLst>
  <dgm:cxnLst>
    <dgm:cxn modelId="{83665608-F5B6-FE40-A115-FF5FCCEB8E0B}" type="presOf" srcId="{BB842696-2C18-4926-A5C9-BCF7EE5AE30D}" destId="{5F5231A2-462A-9E4B-B7B6-79A61CAA4EF6}" srcOrd="0" destOrd="0" presId="urn:microsoft.com/office/officeart/2005/8/layout/vList2"/>
    <dgm:cxn modelId="{BB405B15-E5F9-4882-A3E2-E13890980A0E}" srcId="{A8C30A29-985F-4E6E-9BCC-6188BE72C93A}" destId="{F5AEFDF1-5481-43B3-9620-325BE666FF7D}" srcOrd="0" destOrd="0" parTransId="{3943A6D3-D7AB-4888-8432-67A4DABF98C3}" sibTransId="{24C3ED0B-F21F-4E20-A3CB-B2CABD3628E9}"/>
    <dgm:cxn modelId="{1FCB7A22-674B-AD41-9CED-DFD79427A94C}" type="presOf" srcId="{A8C30A29-985F-4E6E-9BCC-6188BE72C93A}" destId="{7644644B-852A-A545-810D-1D470FEAB9EB}" srcOrd="0" destOrd="0" presId="urn:microsoft.com/office/officeart/2005/8/layout/vList2"/>
    <dgm:cxn modelId="{7FBF2026-58F1-4A71-8781-19184C8E3CF6}" srcId="{A8C30A29-985F-4E6E-9BCC-6188BE72C93A}" destId="{DC2BE1A3-97A2-456F-A4CF-EC96799FC152}" srcOrd="4" destOrd="0" parTransId="{6D9A221E-0338-48B0-88EE-93168ECCA02A}" sibTransId="{C541D240-7C65-461E-BBB1-BD5F2439AAC4}"/>
    <dgm:cxn modelId="{EC8B6F29-7D1C-4D41-B7A0-1E5D88A299C4}" srcId="{A8C30A29-985F-4E6E-9BCC-6188BE72C93A}" destId="{4DD4581D-37DC-1746-86BB-E6E4429A78A6}" srcOrd="2" destOrd="0" parTransId="{F00869DB-A03A-3C48-9EDC-C122A0B1723F}" sibTransId="{53A51D18-51F8-8A46-BAED-0A317F7D3D50}"/>
    <dgm:cxn modelId="{A3040258-AFED-B548-B428-530941C842CF}" type="presOf" srcId="{4DD4581D-37DC-1746-86BB-E6E4429A78A6}" destId="{6792710B-C50E-DE45-9526-6FF7D0C987EE}" srcOrd="0" destOrd="0" presId="urn:microsoft.com/office/officeart/2005/8/layout/vList2"/>
    <dgm:cxn modelId="{C45F0E78-A7AF-CF4D-8832-A7D5F8FF6A84}" type="presOf" srcId="{DC2BE1A3-97A2-456F-A4CF-EC96799FC152}" destId="{044A8D3E-0869-9A47-844B-33CD1FBF303C}" srcOrd="0" destOrd="0" presId="urn:microsoft.com/office/officeart/2005/8/layout/vList2"/>
    <dgm:cxn modelId="{61C3AB88-628E-7F45-9D3B-CF4C2FF0CA60}" type="presOf" srcId="{C558B8AC-94A5-4EAD-B1AD-D936B7D661A1}" destId="{A11C0B49-9446-2C43-A3E9-D1621BE3DAEE}" srcOrd="0" destOrd="0" presId="urn:microsoft.com/office/officeart/2005/8/layout/vList2"/>
    <dgm:cxn modelId="{2FD01EAB-3D47-4DDD-AC39-F4B312A757CD}" srcId="{A8C30A29-985F-4E6E-9BCC-6188BE72C93A}" destId="{C558B8AC-94A5-4EAD-B1AD-D936B7D661A1}" srcOrd="6" destOrd="0" parTransId="{D1388449-475B-42BB-A0C4-CC4EA39F3248}" sibTransId="{B507E588-B4B6-400D-B38B-4B118FB88B37}"/>
    <dgm:cxn modelId="{E604ACDB-B8F7-654C-A968-85CF9CEE72D1}" type="presOf" srcId="{1816E627-645A-497E-BC38-D4DBE1A5DB3E}" destId="{C8B5C7D6-E71A-9140-A326-F0D9A23DE3DE}" srcOrd="0" destOrd="0" presId="urn:microsoft.com/office/officeart/2005/8/layout/vList2"/>
    <dgm:cxn modelId="{91D076E4-CF4B-7D4F-A0AC-F93FB1D28276}" type="presOf" srcId="{F5AEFDF1-5481-43B3-9620-325BE666FF7D}" destId="{F043449D-1B8F-E74E-AE49-C633594486D0}" srcOrd="0" destOrd="0" presId="urn:microsoft.com/office/officeart/2005/8/layout/vList2"/>
    <dgm:cxn modelId="{98FEF0E4-1978-485E-BCC3-E03C787ADB47}" srcId="{A8C30A29-985F-4E6E-9BCC-6188BE72C93A}" destId="{1816E627-645A-497E-BC38-D4DBE1A5DB3E}" srcOrd="3" destOrd="0" parTransId="{9B401C94-F97E-4CA7-B38A-CC70A6E7B65A}" sibTransId="{FE31C42F-62D5-43AE-A696-EF8496D88253}"/>
    <dgm:cxn modelId="{7244D7E8-7A98-AA49-B85F-89260688B01A}" type="presOf" srcId="{9E400FBB-18EF-4386-9B67-02A1B0354FB1}" destId="{15D6A434-959E-7A4D-AE53-C1B83B377EE8}" srcOrd="0" destOrd="0" presId="urn:microsoft.com/office/officeart/2005/8/layout/vList2"/>
    <dgm:cxn modelId="{324407F6-F103-4817-95BC-583F930D286D}" srcId="{A8C30A29-985F-4E6E-9BCC-6188BE72C93A}" destId="{9E400FBB-18EF-4386-9B67-02A1B0354FB1}" srcOrd="5" destOrd="0" parTransId="{F9F92E3B-7BB2-4970-A970-045E16266F5B}" sibTransId="{179CFDDA-D9E0-4E19-90C6-95F5386027F7}"/>
    <dgm:cxn modelId="{D44941F9-5EE6-43FD-8349-44207587B0C3}" srcId="{A8C30A29-985F-4E6E-9BCC-6188BE72C93A}" destId="{BB842696-2C18-4926-A5C9-BCF7EE5AE30D}" srcOrd="1" destOrd="0" parTransId="{34AED4AD-E42C-4BBF-BBD6-3BAE6D72AFFD}" sibTransId="{C207E057-258B-47C9-8EC6-0B69762341BC}"/>
    <dgm:cxn modelId="{FE732A6B-BEB4-6F4D-9AD6-D1A3E73113EA}" type="presParOf" srcId="{7644644B-852A-A545-810D-1D470FEAB9EB}" destId="{F043449D-1B8F-E74E-AE49-C633594486D0}" srcOrd="0" destOrd="0" presId="urn:microsoft.com/office/officeart/2005/8/layout/vList2"/>
    <dgm:cxn modelId="{D8BEA9EB-DC09-2E46-BB7C-FDF63695A54E}" type="presParOf" srcId="{7644644B-852A-A545-810D-1D470FEAB9EB}" destId="{084EFF70-BBE5-974D-AB8D-63109572BF9F}" srcOrd="1" destOrd="0" presId="urn:microsoft.com/office/officeart/2005/8/layout/vList2"/>
    <dgm:cxn modelId="{FE0C723D-CF93-3342-AAC6-044D0FCC1FA3}" type="presParOf" srcId="{7644644B-852A-A545-810D-1D470FEAB9EB}" destId="{5F5231A2-462A-9E4B-B7B6-79A61CAA4EF6}" srcOrd="2" destOrd="0" presId="urn:microsoft.com/office/officeart/2005/8/layout/vList2"/>
    <dgm:cxn modelId="{1A0AAC9F-AB68-AD4C-A9E0-3164CB5FAC63}" type="presParOf" srcId="{7644644B-852A-A545-810D-1D470FEAB9EB}" destId="{76129542-6044-2146-AAEA-35152E621A6D}" srcOrd="3" destOrd="0" presId="urn:microsoft.com/office/officeart/2005/8/layout/vList2"/>
    <dgm:cxn modelId="{7D8255BE-39AB-5A42-911E-76038D184917}" type="presParOf" srcId="{7644644B-852A-A545-810D-1D470FEAB9EB}" destId="{6792710B-C50E-DE45-9526-6FF7D0C987EE}" srcOrd="4" destOrd="0" presId="urn:microsoft.com/office/officeart/2005/8/layout/vList2"/>
    <dgm:cxn modelId="{08EF541A-8FF0-8844-8103-80D3A777ECB4}" type="presParOf" srcId="{7644644B-852A-A545-810D-1D470FEAB9EB}" destId="{D5D82761-1D83-5840-8F0D-61D0A0C4186A}" srcOrd="5" destOrd="0" presId="urn:microsoft.com/office/officeart/2005/8/layout/vList2"/>
    <dgm:cxn modelId="{86A97D4F-A2CD-B94F-8AA7-29397CFFE0D5}" type="presParOf" srcId="{7644644B-852A-A545-810D-1D470FEAB9EB}" destId="{C8B5C7D6-E71A-9140-A326-F0D9A23DE3DE}" srcOrd="6" destOrd="0" presId="urn:microsoft.com/office/officeart/2005/8/layout/vList2"/>
    <dgm:cxn modelId="{822A74FE-2BDA-1540-864B-DB7D9DA9A161}" type="presParOf" srcId="{7644644B-852A-A545-810D-1D470FEAB9EB}" destId="{B4F118C6-FBED-E546-AE25-0EC473C17C15}" srcOrd="7" destOrd="0" presId="urn:microsoft.com/office/officeart/2005/8/layout/vList2"/>
    <dgm:cxn modelId="{DC2AC159-B174-C94B-B9D6-32EF9AEBEB9D}" type="presParOf" srcId="{7644644B-852A-A545-810D-1D470FEAB9EB}" destId="{044A8D3E-0869-9A47-844B-33CD1FBF303C}" srcOrd="8" destOrd="0" presId="urn:microsoft.com/office/officeart/2005/8/layout/vList2"/>
    <dgm:cxn modelId="{F7141D7C-C662-5645-99E0-3D3237D373FD}" type="presParOf" srcId="{7644644B-852A-A545-810D-1D470FEAB9EB}" destId="{8F2BFECE-581D-8F4F-9525-648E7235DAB4}" srcOrd="9" destOrd="0" presId="urn:microsoft.com/office/officeart/2005/8/layout/vList2"/>
    <dgm:cxn modelId="{17749FA6-A9F5-A348-98DA-314BD2504ACA}" type="presParOf" srcId="{7644644B-852A-A545-810D-1D470FEAB9EB}" destId="{15D6A434-959E-7A4D-AE53-C1B83B377EE8}" srcOrd="10" destOrd="0" presId="urn:microsoft.com/office/officeart/2005/8/layout/vList2"/>
    <dgm:cxn modelId="{74E6A230-C86D-1D4C-B605-BD5FB3905D77}" type="presParOf" srcId="{7644644B-852A-A545-810D-1D470FEAB9EB}" destId="{C62F62BC-E218-E94C-9158-CBD29FC3B81B}" srcOrd="11" destOrd="0" presId="urn:microsoft.com/office/officeart/2005/8/layout/vList2"/>
    <dgm:cxn modelId="{2091EED5-0F5D-BE43-A7CB-9455ADD56EBB}" type="presParOf" srcId="{7644644B-852A-A545-810D-1D470FEAB9EB}" destId="{A11C0B49-9446-2C43-A3E9-D1621BE3DAE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3449D-1B8F-E74E-AE49-C633594486D0}">
      <dsp:nvSpPr>
        <dsp:cNvPr id="0" name=""/>
        <dsp:cNvSpPr/>
      </dsp:nvSpPr>
      <dsp:spPr>
        <a:xfrm>
          <a:off x="0" y="116507"/>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COVID-19 safety protocols </a:t>
          </a:r>
        </a:p>
      </dsp:txBody>
      <dsp:txXfrm>
        <a:off x="31556" y="148063"/>
        <a:ext cx="8532248" cy="583313"/>
      </dsp:txXfrm>
    </dsp:sp>
    <dsp:sp modelId="{5F5231A2-462A-9E4B-B7B6-79A61CAA4EF6}">
      <dsp:nvSpPr>
        <dsp:cNvPr id="0" name=""/>
        <dsp:cNvSpPr/>
      </dsp:nvSpPr>
      <dsp:spPr>
        <a:xfrm>
          <a:off x="0" y="781412"/>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House Bill 2998, a bill designed to streamline transfer between Oregon’s community colleges and public universities.</a:t>
          </a:r>
          <a:endParaRPr lang="en-US" sz="1700" kern="1200" dirty="0"/>
        </a:p>
      </dsp:txBody>
      <dsp:txXfrm>
        <a:off x="31556" y="812968"/>
        <a:ext cx="8532248" cy="583313"/>
      </dsp:txXfrm>
    </dsp:sp>
    <dsp:sp modelId="{6792710B-C50E-DE45-9526-6FF7D0C987EE}">
      <dsp:nvSpPr>
        <dsp:cNvPr id="0" name=""/>
        <dsp:cNvSpPr/>
      </dsp:nvSpPr>
      <dsp:spPr>
        <a:xfrm>
          <a:off x="0" y="1476797"/>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Senate Bill 233 Common Course Numbering System in the State of Oregon between all Oregon Public Institutions.  </a:t>
          </a:r>
        </a:p>
      </dsp:txBody>
      <dsp:txXfrm>
        <a:off x="31556" y="1508353"/>
        <a:ext cx="8532248" cy="583313"/>
      </dsp:txXfrm>
    </dsp:sp>
    <dsp:sp modelId="{C8B5C7D6-E71A-9140-A326-F0D9A23DE3DE}">
      <dsp:nvSpPr>
        <dsp:cNvPr id="0" name=""/>
        <dsp:cNvSpPr/>
      </dsp:nvSpPr>
      <dsp:spPr>
        <a:xfrm>
          <a:off x="0" y="2172182"/>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There is an advising problem for students in college. Poor information about transferable  credits to universities.</a:t>
          </a:r>
        </a:p>
      </dsp:txBody>
      <dsp:txXfrm>
        <a:off x="31556" y="2203738"/>
        <a:ext cx="8532248" cy="583313"/>
      </dsp:txXfrm>
    </dsp:sp>
    <dsp:sp modelId="{044A8D3E-0869-9A47-844B-33CD1FBF303C}">
      <dsp:nvSpPr>
        <dsp:cNvPr id="0" name=""/>
        <dsp:cNvSpPr/>
      </dsp:nvSpPr>
      <dsp:spPr>
        <a:xfrm>
          <a:off x="0" y="2867567"/>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Cost for textbooks for students. Open-Source Textbooks being developed for adoption.</a:t>
          </a:r>
        </a:p>
      </dsp:txBody>
      <dsp:txXfrm>
        <a:off x="31556" y="2899123"/>
        <a:ext cx="8532248" cy="583313"/>
      </dsp:txXfrm>
    </dsp:sp>
    <dsp:sp modelId="{15D6A434-959E-7A4D-AE53-C1B83B377EE8}">
      <dsp:nvSpPr>
        <dsp:cNvPr id="0" name=""/>
        <dsp:cNvSpPr/>
      </dsp:nvSpPr>
      <dsp:spPr>
        <a:xfrm>
          <a:off x="0" y="3562952"/>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Various Oregon universities moving into Portland metro area to offer programs.</a:t>
          </a:r>
        </a:p>
      </dsp:txBody>
      <dsp:txXfrm>
        <a:off x="31556" y="3594508"/>
        <a:ext cx="8532248" cy="583313"/>
      </dsp:txXfrm>
    </dsp:sp>
    <dsp:sp modelId="{A11C0B49-9446-2C43-A3E9-D1621BE3DAEE}">
      <dsp:nvSpPr>
        <dsp:cNvPr id="0" name=""/>
        <dsp:cNvSpPr/>
      </dsp:nvSpPr>
      <dsp:spPr>
        <a:xfrm>
          <a:off x="0" y="4258337"/>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Campus safety issues – Policing and gun policies. Sexual violence survivor and support issues across all campuses. Mental health issues on all campuses.</a:t>
          </a:r>
        </a:p>
      </dsp:txBody>
      <dsp:txXfrm>
        <a:off x="31556" y="4289893"/>
        <a:ext cx="8532248" cy="583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8A84B-622F-4B65-A46F-FB24B9FC37F3}" type="datetimeFigureOut">
              <a:rPr lang="en-US" smtClean="0"/>
              <a:t>1/13/2022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1C2A5-ED70-4151-8023-6045FB1BD4F3}" type="slidenum">
              <a:rPr lang="en-US" smtClean="0"/>
              <a:t>‹#›</a:t>
            </a:fld>
            <a:endParaRPr lang="en-US" dirty="0"/>
          </a:p>
        </p:txBody>
      </p:sp>
    </p:spTree>
    <p:extLst>
      <p:ext uri="{BB962C8B-B14F-4D97-AF65-F5344CB8AC3E}">
        <p14:creationId xmlns:p14="http://schemas.microsoft.com/office/powerpoint/2010/main" val="193231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F95FE-1097-114E-8D7C-3ABF1E09D9BF}" type="slidenum">
              <a:rPr lang="en-US" smtClean="0"/>
              <a:t>20</a:t>
            </a:fld>
            <a:endParaRPr lang="en-US" dirty="0"/>
          </a:p>
        </p:txBody>
      </p:sp>
    </p:spTree>
    <p:extLst>
      <p:ext uri="{BB962C8B-B14F-4D97-AF65-F5344CB8AC3E}">
        <p14:creationId xmlns:p14="http://schemas.microsoft.com/office/powerpoint/2010/main" val="791704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834693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87969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62990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29C4EF5-B665-41D5-9323-56FB1D5F6A2B}"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657091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1444485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326891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3409451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24799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6AC04C0-BD41-4B80-80FE-7388D8633383}" type="datetimeFigureOut">
              <a:rPr lang="en-US" smtClean="0"/>
              <a:t>1/13/2022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29C4EF5-B665-41D5-9323-56FB1D5F6A2B}" type="slidenum">
              <a:rPr lang="en-US" smtClean="0"/>
              <a:t>‹#›</a:t>
            </a:fld>
            <a:endParaRPr lang="en-US" dirty="0"/>
          </a:p>
        </p:txBody>
      </p:sp>
    </p:spTree>
    <p:extLst>
      <p:ext uri="{BB962C8B-B14F-4D97-AF65-F5344CB8AC3E}">
        <p14:creationId xmlns:p14="http://schemas.microsoft.com/office/powerpoint/2010/main" val="377378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391693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21671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128848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38354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55786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17294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36822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04C0-BD41-4B80-80FE-7388D8633383}"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62184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AC04C0-BD41-4B80-80FE-7388D8633383}" type="datetimeFigureOut">
              <a:rPr lang="en-US" smtClean="0"/>
              <a:t>1/13/2022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29C4EF5-B665-41D5-9323-56FB1D5F6A2B}" type="slidenum">
              <a:rPr lang="en-US" smtClean="0"/>
              <a:t>‹#›</a:t>
            </a:fld>
            <a:endParaRPr lang="en-US" dirty="0"/>
          </a:p>
        </p:txBody>
      </p:sp>
    </p:spTree>
    <p:extLst>
      <p:ext uri="{BB962C8B-B14F-4D97-AF65-F5344CB8AC3E}">
        <p14:creationId xmlns:p14="http://schemas.microsoft.com/office/powerpoint/2010/main" val="39176268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aitlin.Calascibetta@oregonstate.edu" TargetMode="External"/><Relationship Id="rId2" Type="http://schemas.openxmlformats.org/officeDocument/2006/relationships/hyperlink" Target="mailto:Vickie.Nunnemaker@oregonstate.edu"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82B7-80C9-473D-A648-C8F92E2CBA79}"/>
              </a:ext>
            </a:extLst>
          </p:cNvPr>
          <p:cNvSpPr>
            <a:spLocks noGrp="1"/>
          </p:cNvSpPr>
          <p:nvPr>
            <p:ph type="ctrTitle"/>
          </p:nvPr>
        </p:nvSpPr>
        <p:spPr>
          <a:xfrm>
            <a:off x="430065" y="2915384"/>
            <a:ext cx="8144134" cy="1027231"/>
          </a:xfrm>
        </p:spPr>
        <p:txBody>
          <a:bodyPr/>
          <a:lstStyle/>
          <a:p>
            <a:pPr algn="l"/>
            <a:r>
              <a:rPr lang="en-US" sz="3600" dirty="0">
                <a:latin typeface="Calibri Light" panose="020F0302020204030204" pitchFamily="34" charset="0"/>
                <a:cs typeface="Calibri Light" panose="020F0302020204030204" pitchFamily="34" charset="0"/>
              </a:rPr>
              <a:t>New Senator Orientation</a:t>
            </a:r>
            <a:br>
              <a:rPr lang="en-US" sz="3600" dirty="0">
                <a:latin typeface="Calibri Light" panose="020F0302020204030204" pitchFamily="34" charset="0"/>
                <a:cs typeface="Calibri Light" panose="020F0302020204030204" pitchFamily="34" charset="0"/>
              </a:rPr>
            </a:br>
            <a:r>
              <a:rPr lang="en-US" sz="3600" dirty="0">
                <a:latin typeface="Calibri Light" panose="020F0302020204030204" pitchFamily="34" charset="0"/>
                <a:cs typeface="Calibri Light" panose="020F0302020204030204" pitchFamily="34" charset="0"/>
              </a:rPr>
              <a:t>Faculty Senate 101</a:t>
            </a:r>
          </a:p>
        </p:txBody>
      </p:sp>
      <p:sp>
        <p:nvSpPr>
          <p:cNvPr id="3" name="Subtitle 2">
            <a:extLst>
              <a:ext uri="{FF2B5EF4-FFF2-40B4-BE49-F238E27FC236}">
                <a16:creationId xmlns:a16="http://schemas.microsoft.com/office/drawing/2014/main" id="{DA1A1081-3C45-41AE-82BD-1C9F4FE68AD0}"/>
              </a:ext>
            </a:extLst>
          </p:cNvPr>
          <p:cNvSpPr>
            <a:spLocks noGrp="1"/>
          </p:cNvSpPr>
          <p:nvPr>
            <p:ph type="subTitle" idx="1"/>
          </p:nvPr>
        </p:nvSpPr>
        <p:spPr/>
        <p:txBody>
          <a:bodyPr>
            <a:normAutofit/>
          </a:bodyPr>
          <a:lstStyle/>
          <a:p>
            <a:pPr algn="ctr"/>
            <a:r>
              <a:rPr lang="en-US" sz="1800" dirty="0">
                <a:latin typeface="Rockwell" panose="02060603020205020403" pitchFamily="18" charset="0"/>
              </a:rPr>
              <a:t>Selina Heppell, Faculty Senate President (almost Past President)</a:t>
            </a:r>
          </a:p>
        </p:txBody>
      </p:sp>
    </p:spTree>
    <p:extLst>
      <p:ext uri="{BB962C8B-B14F-4D97-AF65-F5344CB8AC3E}">
        <p14:creationId xmlns:p14="http://schemas.microsoft.com/office/powerpoint/2010/main" val="1736855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C65D04-C863-453C-BBF2-6B7B2FD2A8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6634" y="2045899"/>
            <a:ext cx="5279366" cy="1939505"/>
          </a:xfrm>
          <a:prstGeom prst="rect">
            <a:avLst/>
          </a:prstGeom>
        </p:spPr>
      </p:pic>
      <p:sp>
        <p:nvSpPr>
          <p:cNvPr id="5" name="Content Placeholder 4">
            <a:extLst>
              <a:ext uri="{FF2B5EF4-FFF2-40B4-BE49-F238E27FC236}">
                <a16:creationId xmlns:a16="http://schemas.microsoft.com/office/drawing/2014/main" id="{6D3A07A9-814C-4C80-ABCC-98D4C27227A3}"/>
              </a:ext>
            </a:extLst>
          </p:cNvPr>
          <p:cNvSpPr>
            <a:spLocks noGrp="1"/>
          </p:cNvSpPr>
          <p:nvPr>
            <p:ph idx="1"/>
          </p:nvPr>
        </p:nvSpPr>
        <p:spPr>
          <a:xfrm>
            <a:off x="6096000" y="2281867"/>
            <a:ext cx="5027762" cy="4351338"/>
          </a:xfrm>
        </p:spPr>
        <p:txBody>
          <a:bodyPr/>
          <a:lstStyle/>
          <a:p>
            <a:r>
              <a:rPr lang="en-US" sz="2200" dirty="0">
                <a:latin typeface="Calibri Light" panose="020F0302020204030204" pitchFamily="34" charset="0"/>
                <a:cs typeface="Calibri Light" panose="020F0302020204030204" pitchFamily="34" charset="0"/>
              </a:rPr>
              <a:t>Meeting information will include agenda, slide presentation(s), links, and relevant documents.</a:t>
            </a:r>
          </a:p>
          <a:p>
            <a:endParaRPr lang="en-US" dirty="0"/>
          </a:p>
        </p:txBody>
      </p:sp>
      <p:sp>
        <p:nvSpPr>
          <p:cNvPr id="4" name="Title 1">
            <a:extLst>
              <a:ext uri="{FF2B5EF4-FFF2-40B4-BE49-F238E27FC236}">
                <a16:creationId xmlns:a16="http://schemas.microsoft.com/office/drawing/2014/main" id="{37DB3D38-71EF-49E7-BE80-914B69F8300D}"/>
              </a:ext>
            </a:extLst>
          </p:cNvPr>
          <p:cNvSpPr>
            <a:spLocks noGrp="1"/>
          </p:cNvSpPr>
          <p:nvPr>
            <p:ph type="title"/>
          </p:nvPr>
        </p:nvSpPr>
        <p:spPr>
          <a:xfrm>
            <a:off x="680321" y="753228"/>
            <a:ext cx="9613861" cy="1080938"/>
          </a:xfrm>
        </p:spPr>
        <p:txBody>
          <a:bodyPr>
            <a:normAutofit/>
          </a:bodyPr>
          <a:lstStyle/>
          <a:p>
            <a:r>
              <a:rPr lang="en-US" dirty="0">
                <a:latin typeface="Calibri Light" panose="020F0302020204030204" pitchFamily="34" charset="0"/>
                <a:cs typeface="Calibri Light" panose="020F0302020204030204" pitchFamily="34" charset="0"/>
              </a:rPr>
              <a:t>Using Canvas</a:t>
            </a:r>
          </a:p>
        </p:txBody>
      </p:sp>
    </p:spTree>
    <p:extLst>
      <p:ext uri="{BB962C8B-B14F-4D97-AF65-F5344CB8AC3E}">
        <p14:creationId xmlns:p14="http://schemas.microsoft.com/office/powerpoint/2010/main" val="58716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58CAD1-D8E8-4017-80F5-A22E0527E4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6635" y="2045898"/>
            <a:ext cx="5279366" cy="2766203"/>
          </a:xfrm>
          <a:prstGeom prst="rect">
            <a:avLst/>
          </a:prstGeom>
        </p:spPr>
      </p:pic>
      <p:sp>
        <p:nvSpPr>
          <p:cNvPr id="5" name="Content Placeholder 4">
            <a:extLst>
              <a:ext uri="{FF2B5EF4-FFF2-40B4-BE49-F238E27FC236}">
                <a16:creationId xmlns:a16="http://schemas.microsoft.com/office/drawing/2014/main" id="{6D3A07A9-814C-4C80-ABCC-98D4C27227A3}"/>
              </a:ext>
            </a:extLst>
          </p:cNvPr>
          <p:cNvSpPr>
            <a:spLocks noGrp="1"/>
          </p:cNvSpPr>
          <p:nvPr>
            <p:ph idx="1"/>
          </p:nvPr>
        </p:nvSpPr>
        <p:spPr>
          <a:xfrm>
            <a:off x="6266001" y="2319765"/>
            <a:ext cx="5027762" cy="4351338"/>
          </a:xfrm>
        </p:spPr>
        <p:txBody>
          <a:bodyPr>
            <a:normAutofit/>
          </a:bodyPr>
          <a:lstStyle/>
          <a:p>
            <a:r>
              <a:rPr lang="en-US" sz="2200" dirty="0">
                <a:latin typeface="Calibri Light" panose="020F0302020204030204" pitchFamily="34" charset="0"/>
                <a:cs typeface="Calibri Light" panose="020F0302020204030204" pitchFamily="34" charset="0"/>
              </a:rPr>
              <a:t>When it is time to vote, REFRESH your browser and a “quiz” link will appear</a:t>
            </a:r>
          </a:p>
        </p:txBody>
      </p:sp>
      <p:sp>
        <p:nvSpPr>
          <p:cNvPr id="4" name="Title 1">
            <a:extLst>
              <a:ext uri="{FF2B5EF4-FFF2-40B4-BE49-F238E27FC236}">
                <a16:creationId xmlns:a16="http://schemas.microsoft.com/office/drawing/2014/main" id="{D34F817E-46EB-44E3-B7CD-33B45E4B9595}"/>
              </a:ext>
            </a:extLst>
          </p:cNvPr>
          <p:cNvSpPr>
            <a:spLocks noGrp="1"/>
          </p:cNvSpPr>
          <p:nvPr>
            <p:ph type="title"/>
          </p:nvPr>
        </p:nvSpPr>
        <p:spPr>
          <a:xfrm>
            <a:off x="680321" y="753228"/>
            <a:ext cx="9613861" cy="1080938"/>
          </a:xfrm>
        </p:spPr>
        <p:txBody>
          <a:bodyPr>
            <a:normAutofit/>
          </a:bodyPr>
          <a:lstStyle/>
          <a:p>
            <a:r>
              <a:rPr lang="en-US" dirty="0">
                <a:latin typeface="Calibri Light" panose="020F0302020204030204" pitchFamily="34" charset="0"/>
                <a:cs typeface="Calibri Light" panose="020F0302020204030204" pitchFamily="34" charset="0"/>
              </a:rPr>
              <a:t>Voting in Canvas</a:t>
            </a:r>
          </a:p>
        </p:txBody>
      </p:sp>
    </p:spTree>
    <p:extLst>
      <p:ext uri="{BB962C8B-B14F-4D97-AF65-F5344CB8AC3E}">
        <p14:creationId xmlns:p14="http://schemas.microsoft.com/office/powerpoint/2010/main" val="61132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3A07A9-814C-4C80-ABCC-98D4C27227A3}"/>
              </a:ext>
            </a:extLst>
          </p:cNvPr>
          <p:cNvSpPr>
            <a:spLocks noGrp="1"/>
          </p:cNvSpPr>
          <p:nvPr>
            <p:ph idx="1"/>
          </p:nvPr>
        </p:nvSpPr>
        <p:spPr>
          <a:xfrm>
            <a:off x="5785429" y="2013528"/>
            <a:ext cx="5252026" cy="4658613"/>
          </a:xfrm>
        </p:spPr>
        <p:txBody>
          <a:bodyPr>
            <a:normAutofit/>
          </a:bodyPr>
          <a:lstStyle/>
          <a:p>
            <a:r>
              <a:rPr lang="en-US" dirty="0">
                <a:latin typeface="Calibri Light" panose="020F0302020204030204" pitchFamily="34" charset="0"/>
                <a:cs typeface="Calibri Light" panose="020F0302020204030204" pitchFamily="34" charset="0"/>
              </a:rPr>
              <a:t>Vote and click “submit quiz”</a:t>
            </a:r>
          </a:p>
          <a:p>
            <a:r>
              <a:rPr lang="en-US" dirty="0">
                <a:latin typeface="Calibri Light" panose="020F0302020204030204" pitchFamily="34" charset="0"/>
                <a:cs typeface="Calibri Light" panose="020F0302020204030204" pitchFamily="34" charset="0"/>
              </a:rPr>
              <a:t>If you have any issues and cannot vote, email your vote to </a:t>
            </a:r>
            <a:r>
              <a:rPr lang="en-US" sz="2400" dirty="0">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Vickie.Nunnemaker@oregonstate.edu</a:t>
            </a:r>
            <a:r>
              <a:rPr lang="en-US" sz="2400" dirty="0">
                <a:latin typeface="Calibri Light" panose="020F0302020204030204" pitchFamily="34" charset="0"/>
                <a:cs typeface="Calibri Light" panose="020F0302020204030204" pitchFamily="34" charset="0"/>
              </a:rPr>
              <a:t> or </a:t>
            </a:r>
            <a:r>
              <a:rPr lang="en-US" sz="2400" dirty="0">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Caitlin.Calascibetta@oregonstate.edu</a:t>
            </a:r>
            <a:r>
              <a:rPr lang="en-US" sz="2400" dirty="0">
                <a:latin typeface="Calibri Light" panose="020F0302020204030204" pitchFamily="34" charset="0"/>
                <a:cs typeface="Calibri Light" panose="020F0302020204030204" pitchFamily="34" charset="0"/>
              </a:rPr>
              <a:t> </a:t>
            </a:r>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Votes at the meeting are NOT final until they’ve been checked (only Senators or their proxies can vote) and late votes are tallied</a:t>
            </a:r>
          </a:p>
          <a:p>
            <a:r>
              <a:rPr lang="en-US" dirty="0">
                <a:latin typeface="Calibri Light" panose="020F0302020204030204" pitchFamily="34" charset="0"/>
                <a:cs typeface="Calibri Light" panose="020F0302020204030204" pitchFamily="34" charset="0"/>
              </a:rPr>
              <a:t>Final results are posted on the website and in the Senate Newsletter</a:t>
            </a:r>
          </a:p>
        </p:txBody>
      </p:sp>
      <p:pic>
        <p:nvPicPr>
          <p:cNvPr id="6" name="Picture 5">
            <a:extLst>
              <a:ext uri="{FF2B5EF4-FFF2-40B4-BE49-F238E27FC236}">
                <a16:creationId xmlns:a16="http://schemas.microsoft.com/office/drawing/2014/main" id="{DD29B209-B2AB-4314-B4A5-E027BB3C18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34902" y="2013528"/>
            <a:ext cx="4350527" cy="4658613"/>
          </a:xfrm>
          <a:prstGeom prst="rect">
            <a:avLst/>
          </a:prstGeom>
        </p:spPr>
      </p:pic>
      <p:sp>
        <p:nvSpPr>
          <p:cNvPr id="4" name="Title 1">
            <a:extLst>
              <a:ext uri="{FF2B5EF4-FFF2-40B4-BE49-F238E27FC236}">
                <a16:creationId xmlns:a16="http://schemas.microsoft.com/office/drawing/2014/main" id="{6125C5D7-F7AA-46F1-960A-8F24B1A68978}"/>
              </a:ext>
            </a:extLst>
          </p:cNvPr>
          <p:cNvSpPr>
            <a:spLocks noGrp="1"/>
          </p:cNvSpPr>
          <p:nvPr>
            <p:ph type="title"/>
          </p:nvPr>
        </p:nvSpPr>
        <p:spPr>
          <a:xfrm>
            <a:off x="680321" y="753228"/>
            <a:ext cx="9613861" cy="1080938"/>
          </a:xfrm>
        </p:spPr>
        <p:txBody>
          <a:bodyPr>
            <a:normAutofit/>
          </a:bodyPr>
          <a:lstStyle/>
          <a:p>
            <a:r>
              <a:rPr lang="en-US" dirty="0">
                <a:latin typeface="Calibri Light" panose="020F0302020204030204" pitchFamily="34" charset="0"/>
                <a:cs typeface="Calibri Light" panose="020F0302020204030204" pitchFamily="34" charset="0"/>
              </a:rPr>
              <a:t>Voting in Canvas</a:t>
            </a:r>
          </a:p>
        </p:txBody>
      </p:sp>
    </p:spTree>
    <p:extLst>
      <p:ext uri="{BB962C8B-B14F-4D97-AF65-F5344CB8AC3E}">
        <p14:creationId xmlns:p14="http://schemas.microsoft.com/office/powerpoint/2010/main" val="667840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9BC4-1093-4825-81A1-CF9A3CB07A8E}"/>
              </a:ext>
            </a:extLst>
          </p:cNvPr>
          <p:cNvSpPr>
            <a:spLocks noGrp="1"/>
          </p:cNvSpPr>
          <p:nvPr>
            <p:ph type="title"/>
          </p:nvPr>
        </p:nvSpPr>
        <p:spPr>
          <a:xfrm>
            <a:off x="578721" y="901010"/>
            <a:ext cx="9613861" cy="1080938"/>
          </a:xfrm>
        </p:spPr>
        <p:txBody>
          <a:bodyPr/>
          <a:lstStyle/>
          <a:p>
            <a:r>
              <a:rPr lang="en-US" dirty="0">
                <a:latin typeface="Calibri Light" panose="020F0302020204030204" pitchFamily="34" charset="0"/>
                <a:cs typeface="Calibri Light" panose="020F0302020204030204" pitchFamily="34" charset="0"/>
              </a:rPr>
              <a:t>Curriculum Review and Voting</a:t>
            </a:r>
          </a:p>
        </p:txBody>
      </p:sp>
      <p:sp>
        <p:nvSpPr>
          <p:cNvPr id="3" name="Content Placeholder 2">
            <a:extLst>
              <a:ext uri="{FF2B5EF4-FFF2-40B4-BE49-F238E27FC236}">
                <a16:creationId xmlns:a16="http://schemas.microsoft.com/office/drawing/2014/main" id="{D0FBE08D-852F-41D7-B8E1-7C6DD5A13EBB}"/>
              </a:ext>
            </a:extLst>
          </p:cNvPr>
          <p:cNvSpPr>
            <a:spLocks noGrp="1"/>
          </p:cNvSpPr>
          <p:nvPr>
            <p:ph idx="1"/>
          </p:nvPr>
        </p:nvSpPr>
        <p:spPr>
          <a:xfrm>
            <a:off x="838200" y="2144802"/>
            <a:ext cx="10515600" cy="4713198"/>
          </a:xfrm>
        </p:spPr>
        <p:txBody>
          <a:bodyPr>
            <a:normAutofit/>
          </a:bodyPr>
          <a:lstStyle/>
          <a:p>
            <a:r>
              <a:rPr lang="en-US" sz="2200" dirty="0">
                <a:latin typeface="Calibri Light" panose="020F0302020204030204" pitchFamily="34" charset="0"/>
                <a:cs typeface="Calibri Light" panose="020F0302020204030204" pitchFamily="34" charset="0"/>
              </a:rPr>
              <a:t>Senate approves Program Proposals after review and approval by the Faculty Senate Curriculum Council</a:t>
            </a:r>
          </a:p>
          <a:p>
            <a:pPr lvl="1"/>
            <a:r>
              <a:rPr lang="en-US" sz="2200" dirty="0">
                <a:latin typeface="Calibri Light" panose="020F0302020204030204" pitchFamily="34" charset="0"/>
                <a:cs typeface="Calibri Light" panose="020F0302020204030204" pitchFamily="34" charset="0"/>
              </a:rPr>
              <a:t>Curriculum Council, Bacc Core Committee, and/or Graduate Council review course proposals as well</a:t>
            </a:r>
          </a:p>
          <a:p>
            <a:r>
              <a:rPr lang="en-US" sz="2200" dirty="0">
                <a:latin typeface="Calibri Light" panose="020F0302020204030204" pitchFamily="34" charset="0"/>
                <a:cs typeface="Calibri Light" panose="020F0302020204030204" pitchFamily="34" charset="0"/>
              </a:rPr>
              <a:t>Many steps, many committees, much discussion before proposals get to the Senate floor</a:t>
            </a:r>
          </a:p>
          <a:p>
            <a:pPr lvl="1"/>
            <a:r>
              <a:rPr lang="en-US" sz="2200" dirty="0">
                <a:latin typeface="Calibri Light" panose="020F0302020204030204" pitchFamily="34" charset="0"/>
                <a:cs typeface="Calibri Light" panose="020F0302020204030204" pitchFamily="34" charset="0"/>
              </a:rPr>
              <a:t>BUT don’t think of these votes as “rubber stamp”. Senate = last opportunity to ask questions, and not all proposals pass.</a:t>
            </a:r>
          </a:p>
          <a:p>
            <a:pPr lvl="1"/>
            <a:r>
              <a:rPr lang="en-US" sz="2200" dirty="0">
                <a:latin typeface="Calibri Light" panose="020F0302020204030204" pitchFamily="34" charset="0"/>
                <a:cs typeface="Calibri Light" panose="020F0302020204030204" pitchFamily="34" charset="0"/>
              </a:rPr>
              <a:t>Review proposals in advance via Canvas links</a:t>
            </a:r>
          </a:p>
          <a:p>
            <a:r>
              <a:rPr lang="en-US" sz="2200" dirty="0">
                <a:latin typeface="Calibri Light" panose="020F0302020204030204" pitchFamily="34" charset="0"/>
                <a:cs typeface="Calibri Light" panose="020F0302020204030204" pitchFamily="34" charset="0"/>
              </a:rPr>
              <a:t>Executive Committee (EC) reviews and approves, meets with presenters</a:t>
            </a:r>
          </a:p>
        </p:txBody>
      </p:sp>
    </p:spTree>
    <p:extLst>
      <p:ext uri="{BB962C8B-B14F-4D97-AF65-F5344CB8AC3E}">
        <p14:creationId xmlns:p14="http://schemas.microsoft.com/office/powerpoint/2010/main" val="1106915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379A-796C-485E-87D0-238B77BD8971}"/>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Motions from the floor</a:t>
            </a:r>
          </a:p>
        </p:txBody>
      </p:sp>
      <p:sp>
        <p:nvSpPr>
          <p:cNvPr id="3" name="Content Placeholder 2">
            <a:extLst>
              <a:ext uri="{FF2B5EF4-FFF2-40B4-BE49-F238E27FC236}">
                <a16:creationId xmlns:a16="http://schemas.microsoft.com/office/drawing/2014/main" id="{8DBC9C9D-B387-47CD-8154-BD2B0329EF83}"/>
              </a:ext>
            </a:extLst>
          </p:cNvPr>
          <p:cNvSpPr>
            <a:spLocks noGrp="1"/>
          </p:cNvSpPr>
          <p:nvPr>
            <p:ph idx="1"/>
          </p:nvPr>
        </p:nvSpPr>
        <p:spPr/>
        <p:txBody>
          <a:bodyPr>
            <a:normAutofit/>
          </a:bodyPr>
          <a:lstStyle/>
          <a:p>
            <a:r>
              <a:rPr lang="en-US" sz="2200" dirty="0">
                <a:latin typeface="Calibri Light" panose="020F0302020204030204" pitchFamily="34" charset="0"/>
                <a:cs typeface="Calibri Light" panose="020F0302020204030204" pitchFamily="34" charset="0"/>
              </a:rPr>
              <a:t>During discussions on Action Items, Senators can offer amendments to Motions or additional motions</a:t>
            </a:r>
          </a:p>
          <a:p>
            <a:r>
              <a:rPr lang="en-US" sz="2200" dirty="0">
                <a:latin typeface="Calibri Light" panose="020F0302020204030204" pitchFamily="34" charset="0"/>
                <a:cs typeface="Calibri Light" panose="020F0302020204030204" pitchFamily="34" charset="0"/>
              </a:rPr>
              <a:t>New Business issues that may result in motions or resolutions should be sent to the Senate Office in advance to facilitate review and discussion </a:t>
            </a:r>
          </a:p>
          <a:p>
            <a:pPr lvl="1"/>
            <a:r>
              <a:rPr lang="en-US" sz="2200" dirty="0">
                <a:latin typeface="Calibri Light" panose="020F0302020204030204" pitchFamily="34" charset="0"/>
                <a:cs typeface="Calibri Light" panose="020F0302020204030204" pitchFamily="34" charset="0"/>
              </a:rPr>
              <a:t>This improves understanding of the motion by Senators and ensures proper recording</a:t>
            </a:r>
          </a:p>
        </p:txBody>
      </p:sp>
    </p:spTree>
    <p:extLst>
      <p:ext uri="{BB962C8B-B14F-4D97-AF65-F5344CB8AC3E}">
        <p14:creationId xmlns:p14="http://schemas.microsoft.com/office/powerpoint/2010/main" val="105263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77AD-7063-4174-A35C-6AE4FAB1DA14}"/>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Chat on Zoom</a:t>
            </a:r>
          </a:p>
        </p:txBody>
      </p:sp>
      <p:sp>
        <p:nvSpPr>
          <p:cNvPr id="3" name="Content Placeholder 2">
            <a:extLst>
              <a:ext uri="{FF2B5EF4-FFF2-40B4-BE49-F238E27FC236}">
                <a16:creationId xmlns:a16="http://schemas.microsoft.com/office/drawing/2014/main" id="{84517039-E4B6-457E-AF30-D4C623ECE3BF}"/>
              </a:ext>
            </a:extLst>
          </p:cNvPr>
          <p:cNvSpPr>
            <a:spLocks noGrp="1"/>
          </p:cNvSpPr>
          <p:nvPr>
            <p:ph idx="1"/>
          </p:nvPr>
        </p:nvSpPr>
        <p:spPr/>
        <p:txBody>
          <a:bodyPr>
            <a:normAutofit fontScale="92500" lnSpcReduction="10000"/>
          </a:bodyPr>
          <a:lstStyle/>
          <a:p>
            <a:r>
              <a:rPr lang="en-US" dirty="0">
                <a:latin typeface="Calibri Light" panose="020F0302020204030204" pitchFamily="34" charset="0"/>
                <a:cs typeface="Calibri Light" panose="020F0302020204030204" pitchFamily="34" charset="0"/>
              </a:rPr>
              <a:t>New info at the end of your agenda, posted on Senate website</a:t>
            </a:r>
          </a:p>
          <a:p>
            <a:r>
              <a:rPr lang="en-US" dirty="0">
                <a:latin typeface="Calibri Light" panose="020F0302020204030204" pitchFamily="34" charset="0"/>
                <a:cs typeface="Calibri Light" panose="020F0302020204030204" pitchFamily="34" charset="0"/>
              </a:rPr>
              <a:t>Chat record is saved as part of public record of this meeting, visible to all Senators and Guests online</a:t>
            </a:r>
          </a:p>
          <a:p>
            <a:r>
              <a:rPr lang="en-US" dirty="0">
                <a:latin typeface="Calibri Light" panose="020F0302020204030204" pitchFamily="34" charset="0"/>
                <a:cs typeface="Calibri Light" panose="020F0302020204030204" pitchFamily="34" charset="0"/>
              </a:rPr>
              <a:t>If you have a question or comment for the speaker, please raise your hand. If you cannot ask the question yourself, it is OK to post in chat for an EC member to read</a:t>
            </a:r>
          </a:p>
          <a:p>
            <a:r>
              <a:rPr lang="en-US" dirty="0">
                <a:latin typeface="Calibri Light" panose="020F0302020204030204" pitchFamily="34" charset="0"/>
                <a:cs typeface="Calibri Light" panose="020F0302020204030204" pitchFamily="34" charset="0"/>
              </a:rPr>
              <a:t>Public chats should be reserved for information pertinent to the discussion on the floor and, of course, should always be respectful</a:t>
            </a:r>
          </a:p>
          <a:p>
            <a:r>
              <a:rPr lang="en-US" dirty="0">
                <a:latin typeface="Calibri Light" panose="020F0302020204030204" pitchFamily="34" charset="0"/>
                <a:cs typeface="Calibri Light" panose="020F0302020204030204" pitchFamily="34" charset="0"/>
              </a:rPr>
              <a:t>Private chats are not part of the public record and are not visible. But please share if you have a question or comment!</a:t>
            </a:r>
          </a:p>
          <a:p>
            <a:r>
              <a:rPr lang="en-US" dirty="0">
                <a:latin typeface="Calibri Light" panose="020F0302020204030204" pitchFamily="34" charset="0"/>
                <a:cs typeface="Calibri Light" panose="020F0302020204030204" pitchFamily="34" charset="0"/>
              </a:rPr>
              <a:t>Concerns can always be sent directly to the Senate office</a:t>
            </a:r>
          </a:p>
        </p:txBody>
      </p:sp>
    </p:spTree>
    <p:extLst>
      <p:ext uri="{BB962C8B-B14F-4D97-AF65-F5344CB8AC3E}">
        <p14:creationId xmlns:p14="http://schemas.microsoft.com/office/powerpoint/2010/main" val="62294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F4C8-3FC8-4AC0-BAFA-FFE47CF88B3C}"/>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Committees</a:t>
            </a:r>
          </a:p>
        </p:txBody>
      </p:sp>
      <p:sp>
        <p:nvSpPr>
          <p:cNvPr id="3" name="Content Placeholder 2">
            <a:extLst>
              <a:ext uri="{FF2B5EF4-FFF2-40B4-BE49-F238E27FC236}">
                <a16:creationId xmlns:a16="http://schemas.microsoft.com/office/drawing/2014/main" id="{00B6CB63-C023-47A2-87F3-61FC068FAAB7}"/>
              </a:ext>
            </a:extLst>
          </p:cNvPr>
          <p:cNvSpPr>
            <a:spLocks noGrp="1"/>
          </p:cNvSpPr>
          <p:nvPr>
            <p:ph idx="1"/>
          </p:nvPr>
        </p:nvSpPr>
        <p:spPr/>
        <p:txBody>
          <a:bodyPr>
            <a:normAutofit/>
          </a:bodyPr>
          <a:lstStyle/>
          <a:p>
            <a:r>
              <a:rPr lang="en-US" sz="2200" dirty="0">
                <a:latin typeface="Calibri Light" panose="020F0302020204030204" pitchFamily="34" charset="0"/>
                <a:cs typeface="Calibri Light" panose="020F0302020204030204" pitchFamily="34" charset="0"/>
              </a:rPr>
              <a:t>Interinstitutional Faculty Senate</a:t>
            </a:r>
          </a:p>
          <a:p>
            <a:r>
              <a:rPr lang="en-US" sz="2200" dirty="0">
                <a:latin typeface="Calibri Light" panose="020F0302020204030204" pitchFamily="34" charset="0"/>
                <a:cs typeface="Calibri Light" panose="020F0302020204030204" pitchFamily="34" charset="0"/>
              </a:rPr>
              <a:t>Executive Committee</a:t>
            </a:r>
          </a:p>
          <a:p>
            <a:r>
              <a:rPr lang="en-US" sz="2200" dirty="0">
                <a:latin typeface="Calibri Light" panose="020F0302020204030204" pitchFamily="34" charset="0"/>
                <a:cs typeface="Calibri Light" panose="020F0302020204030204" pitchFamily="34" charset="0"/>
              </a:rPr>
              <a:t>Faculty Senate Standing and Ad Hoc Committees</a:t>
            </a:r>
          </a:p>
          <a:p>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6209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2048" y="1012309"/>
            <a:ext cx="9458570" cy="566181"/>
          </a:xfrm>
          <a:prstGeom prst="rect">
            <a:avLst/>
          </a:prstGeom>
        </p:spPr>
        <p:txBody>
          <a:bodyPr vert="horz" wrap="square" lIns="0" tIns="12065" rIns="0" bIns="0" rtlCol="0" anchor="ctr">
            <a:spAutoFit/>
          </a:bodyPr>
          <a:lstStyle/>
          <a:p>
            <a:pPr marL="12700">
              <a:lnSpc>
                <a:spcPct val="100000"/>
              </a:lnSpc>
              <a:spcBef>
                <a:spcPts val="95"/>
              </a:spcBef>
            </a:pPr>
            <a:r>
              <a:rPr spc="-5" dirty="0">
                <a:latin typeface="Calibri Light" panose="020F0302020204030204" pitchFamily="34" charset="0"/>
                <a:cs typeface="Calibri Light" panose="020F0302020204030204" pitchFamily="34" charset="0"/>
              </a:rPr>
              <a:t>An </a:t>
            </a:r>
            <a:r>
              <a:rPr spc="-10" dirty="0">
                <a:latin typeface="Calibri Light" panose="020F0302020204030204" pitchFamily="34" charset="0"/>
                <a:cs typeface="Calibri Light" panose="020F0302020204030204" pitchFamily="34" charset="0"/>
              </a:rPr>
              <a:t>Overview </a:t>
            </a:r>
            <a:r>
              <a:rPr spc="-5" dirty="0">
                <a:latin typeface="Calibri Light" panose="020F0302020204030204" pitchFamily="34" charset="0"/>
                <a:cs typeface="Calibri Light" panose="020F0302020204030204" pitchFamily="34" charset="0"/>
              </a:rPr>
              <a:t>of </a:t>
            </a:r>
            <a:r>
              <a:rPr spc="-10" dirty="0">
                <a:latin typeface="Calibri Light" panose="020F0302020204030204" pitchFamily="34" charset="0"/>
                <a:cs typeface="Calibri Light" panose="020F0302020204030204" pitchFamily="34" charset="0"/>
              </a:rPr>
              <a:t>the </a:t>
            </a:r>
            <a:r>
              <a:rPr spc="-15" dirty="0">
                <a:latin typeface="Calibri Light" panose="020F0302020204030204" pitchFamily="34" charset="0"/>
                <a:cs typeface="Calibri Light" panose="020F0302020204030204" pitchFamily="34" charset="0"/>
              </a:rPr>
              <a:t>Interinstitutional Faculty</a:t>
            </a:r>
            <a:r>
              <a:rPr spc="170" dirty="0">
                <a:latin typeface="Calibri Light" panose="020F0302020204030204" pitchFamily="34" charset="0"/>
                <a:cs typeface="Calibri Light" panose="020F0302020204030204" pitchFamily="34" charset="0"/>
              </a:rPr>
              <a:t> </a:t>
            </a:r>
            <a:r>
              <a:rPr spc="-15" dirty="0">
                <a:latin typeface="Calibri Light" panose="020F0302020204030204" pitchFamily="34" charset="0"/>
                <a:cs typeface="Calibri Light" panose="020F0302020204030204" pitchFamily="34" charset="0"/>
              </a:rPr>
              <a:t>Senate</a:t>
            </a:r>
            <a:endParaRPr dirty="0">
              <a:latin typeface="Calibri Light" panose="020F0302020204030204" pitchFamily="34" charset="0"/>
              <a:cs typeface="Calibri Light" panose="020F0302020204030204" pitchFamily="34" charset="0"/>
            </a:endParaRPr>
          </a:p>
        </p:txBody>
      </p:sp>
      <p:sp>
        <p:nvSpPr>
          <p:cNvPr id="3" name="object 3"/>
          <p:cNvSpPr txBox="1"/>
          <p:nvPr/>
        </p:nvSpPr>
        <p:spPr>
          <a:xfrm>
            <a:off x="1982469" y="2109376"/>
            <a:ext cx="8227061" cy="4075475"/>
          </a:xfrm>
          <a:prstGeom prst="rect">
            <a:avLst/>
          </a:prstGeom>
        </p:spPr>
        <p:txBody>
          <a:bodyPr vert="horz" wrap="square" lIns="0" tIns="12700" rIns="0" bIns="0" rtlCol="0">
            <a:spAutoFit/>
          </a:bodyPr>
          <a:lstStyle/>
          <a:p>
            <a:pPr marL="12700" marR="400050">
              <a:spcBef>
                <a:spcPts val="100"/>
              </a:spcBef>
            </a:pPr>
            <a:r>
              <a:rPr sz="2200" spc="-10" dirty="0">
                <a:latin typeface="Calibri Light" panose="020F0302020204030204" pitchFamily="34" charset="0"/>
                <a:cs typeface="Calibri Light" panose="020F0302020204030204" pitchFamily="34" charset="0"/>
              </a:rPr>
              <a:t>Members </a:t>
            </a:r>
            <a:r>
              <a:rPr sz="2200" spc="-5" dirty="0">
                <a:latin typeface="Calibri Light" panose="020F0302020204030204" pitchFamily="34" charset="0"/>
                <a:cs typeface="Calibri Light" panose="020F0302020204030204" pitchFamily="34" charset="0"/>
              </a:rPr>
              <a:t>of the </a:t>
            </a:r>
            <a:r>
              <a:rPr sz="2200" spc="-10" dirty="0">
                <a:latin typeface="Calibri Light" panose="020F0302020204030204" pitchFamily="34" charset="0"/>
                <a:cs typeface="Calibri Light" panose="020F0302020204030204" pitchFamily="34" charset="0"/>
              </a:rPr>
              <a:t>Interinstitutional </a:t>
            </a:r>
            <a:r>
              <a:rPr sz="2200" spc="-15" dirty="0">
                <a:latin typeface="Calibri Light" panose="020F0302020204030204" pitchFamily="34" charset="0"/>
                <a:cs typeface="Calibri Light" panose="020F0302020204030204" pitchFamily="34" charset="0"/>
              </a:rPr>
              <a:t>Faculty </a:t>
            </a:r>
            <a:r>
              <a:rPr sz="2200" spc="-10" dirty="0">
                <a:latin typeface="Calibri Light" panose="020F0302020204030204" pitchFamily="34" charset="0"/>
                <a:cs typeface="Calibri Light" panose="020F0302020204030204" pitchFamily="34" charset="0"/>
              </a:rPr>
              <a:t>Senate (IFS) are </a:t>
            </a:r>
            <a:r>
              <a:rPr sz="2200" dirty="0">
                <a:latin typeface="Calibri Light" panose="020F0302020204030204" pitchFamily="34" charset="0"/>
                <a:cs typeface="Calibri Light" panose="020F0302020204030204" pitchFamily="34" charset="0"/>
              </a:rPr>
              <a:t>made up </a:t>
            </a:r>
            <a:r>
              <a:rPr sz="2200" spc="-5" dirty="0">
                <a:latin typeface="Calibri Light" panose="020F0302020204030204" pitchFamily="34" charset="0"/>
                <a:cs typeface="Calibri Light" panose="020F0302020204030204" pitchFamily="34" charset="0"/>
              </a:rPr>
              <a:t>of </a:t>
            </a:r>
            <a:r>
              <a:rPr sz="2200" spc="-10" dirty="0">
                <a:latin typeface="Calibri Light" panose="020F0302020204030204" pitchFamily="34" charset="0"/>
                <a:cs typeface="Calibri Light" panose="020F0302020204030204" pitchFamily="34" charset="0"/>
              </a:rPr>
              <a:t>elected </a:t>
            </a:r>
            <a:r>
              <a:rPr sz="2200" spc="-5" dirty="0">
                <a:latin typeface="Calibri Light" panose="020F0302020204030204" pitchFamily="34" charset="0"/>
                <a:cs typeface="Calibri Light" panose="020F0302020204030204" pitchFamily="34" charset="0"/>
              </a:rPr>
              <a:t>Senator </a:t>
            </a:r>
            <a:r>
              <a:rPr sz="2200" spc="-10" dirty="0">
                <a:latin typeface="Calibri Light" panose="020F0302020204030204" pitchFamily="34" charset="0"/>
                <a:cs typeface="Calibri Light" panose="020F0302020204030204" pitchFamily="34" charset="0"/>
              </a:rPr>
              <a:t>representatives from </a:t>
            </a:r>
            <a:r>
              <a:rPr sz="2200" spc="-5" dirty="0">
                <a:latin typeface="Calibri Light" panose="020F0302020204030204" pitchFamily="34" charset="0"/>
                <a:cs typeface="Calibri Light" panose="020F0302020204030204" pitchFamily="34" charset="0"/>
              </a:rPr>
              <a:t>each</a:t>
            </a:r>
            <a:r>
              <a:rPr lang="en-US" sz="2200" spc="-5" dirty="0">
                <a:latin typeface="Calibri Light" panose="020F0302020204030204" pitchFamily="34" charset="0"/>
                <a:cs typeface="Calibri Light" panose="020F0302020204030204" pitchFamily="34" charset="0"/>
              </a:rPr>
              <a:t> of the eight Oregon public</a:t>
            </a:r>
            <a:r>
              <a:rPr sz="2200" spc="-5" dirty="0">
                <a:latin typeface="Calibri Light" panose="020F0302020204030204" pitchFamily="34" charset="0"/>
                <a:cs typeface="Calibri Light" panose="020F0302020204030204" pitchFamily="34" charset="0"/>
              </a:rPr>
              <a:t> institution</a:t>
            </a:r>
            <a:r>
              <a:rPr lang="en-US" sz="2200" spc="-5" dirty="0">
                <a:latin typeface="Calibri Light" panose="020F0302020204030204" pitchFamily="34" charset="0"/>
                <a:cs typeface="Calibri Light" panose="020F0302020204030204" pitchFamily="34" charset="0"/>
              </a:rPr>
              <a:t>s</a:t>
            </a:r>
            <a:r>
              <a:rPr sz="2200" spc="-15" dirty="0">
                <a:latin typeface="Calibri Light" panose="020F0302020204030204" pitchFamily="34" charset="0"/>
                <a:cs typeface="Calibri Light" panose="020F0302020204030204" pitchFamily="34" charset="0"/>
              </a:rPr>
              <a:t>. </a:t>
            </a:r>
            <a:r>
              <a:rPr sz="2200" spc="-5" dirty="0">
                <a:latin typeface="Calibri Light" panose="020F0302020204030204" pitchFamily="34" charset="0"/>
                <a:cs typeface="Calibri Light" panose="020F0302020204030204" pitchFamily="34" charset="0"/>
              </a:rPr>
              <a:t>The </a:t>
            </a:r>
            <a:r>
              <a:rPr sz="2200" spc="-10" dirty="0">
                <a:latin typeface="Calibri Light" panose="020F0302020204030204" pitchFamily="34" charset="0"/>
                <a:cs typeface="Calibri Light" panose="020F0302020204030204" pitchFamily="34" charset="0"/>
              </a:rPr>
              <a:t>Faculty Senate Bylaws</a:t>
            </a:r>
            <a:r>
              <a:rPr sz="2200" spc="-25" dirty="0">
                <a:latin typeface="Calibri Light" panose="020F0302020204030204" pitchFamily="34" charset="0"/>
                <a:cs typeface="Calibri Light" panose="020F0302020204030204" pitchFamily="34" charset="0"/>
              </a:rPr>
              <a:t> </a:t>
            </a:r>
            <a:r>
              <a:rPr sz="2200" spc="-20" dirty="0">
                <a:latin typeface="Calibri Light" panose="020F0302020204030204" pitchFamily="34" charset="0"/>
                <a:cs typeface="Calibri Light" panose="020F0302020204030204" pitchFamily="34" charset="0"/>
              </a:rPr>
              <a:t>state:</a:t>
            </a:r>
            <a:endParaRPr sz="2200" dirty="0">
              <a:latin typeface="Calibri Light" panose="020F0302020204030204" pitchFamily="34" charset="0"/>
              <a:cs typeface="Calibri Light" panose="020F0302020204030204" pitchFamily="34" charset="0"/>
            </a:endParaRPr>
          </a:p>
          <a:p>
            <a:pPr>
              <a:spcBef>
                <a:spcPts val="20"/>
              </a:spcBef>
            </a:pPr>
            <a:endParaRPr sz="2200" dirty="0">
              <a:latin typeface="Calibri Light" panose="020F0302020204030204" pitchFamily="34" charset="0"/>
              <a:cs typeface="Calibri Light" panose="020F0302020204030204" pitchFamily="34" charset="0"/>
            </a:endParaRPr>
          </a:p>
          <a:p>
            <a:pPr marL="519113" marR="11430"/>
            <a:r>
              <a:rPr lang="en-US" sz="2200" spc="-10" dirty="0">
                <a:latin typeface="Calibri Light" panose="020F0302020204030204" pitchFamily="34" charset="0"/>
                <a:cs typeface="Calibri Light" panose="020F0302020204030204" pitchFamily="34" charset="0"/>
              </a:rPr>
              <a:t>I</a:t>
            </a:r>
            <a:r>
              <a:rPr sz="2200" spc="-10" dirty="0">
                <a:latin typeface="Calibri Light" panose="020F0302020204030204" pitchFamily="34" charset="0"/>
                <a:cs typeface="Calibri Light" panose="020F0302020204030204" pitchFamily="34" charset="0"/>
              </a:rPr>
              <a:t>nterinstitutional </a:t>
            </a:r>
            <a:r>
              <a:rPr sz="2200" spc="-15" dirty="0">
                <a:latin typeface="Calibri Light" panose="020F0302020204030204" pitchFamily="34" charset="0"/>
                <a:cs typeface="Calibri Light" panose="020F0302020204030204" pitchFamily="34" charset="0"/>
              </a:rPr>
              <a:t>Faculty </a:t>
            </a:r>
            <a:r>
              <a:rPr sz="2200" spc="-10" dirty="0">
                <a:latin typeface="Calibri Light" panose="020F0302020204030204" pitchFamily="34" charset="0"/>
                <a:cs typeface="Calibri Light" panose="020F0302020204030204" pitchFamily="34" charset="0"/>
              </a:rPr>
              <a:t>Senators </a:t>
            </a:r>
            <a:r>
              <a:rPr sz="2200" spc="-5" dirty="0">
                <a:latin typeface="Calibri Light" panose="020F0302020204030204" pitchFamily="34" charset="0"/>
                <a:cs typeface="Calibri Light" panose="020F0302020204030204" pitchFamily="34" charset="0"/>
              </a:rPr>
              <a:t>shall </a:t>
            </a:r>
            <a:r>
              <a:rPr sz="2200" dirty="0">
                <a:latin typeface="Calibri Light" panose="020F0302020204030204" pitchFamily="34" charset="0"/>
                <a:cs typeface="Calibri Light" panose="020F0302020204030204" pitchFamily="34" charset="0"/>
              </a:rPr>
              <a:t>be </a:t>
            </a:r>
            <a:r>
              <a:rPr sz="2200" spc="-5" dirty="0">
                <a:latin typeface="Calibri Light" panose="020F0302020204030204" pitchFamily="34" charset="0"/>
                <a:cs typeface="Calibri Light" panose="020F0302020204030204" pitchFamily="34" charset="0"/>
              </a:rPr>
              <a:t>responsible </a:t>
            </a:r>
            <a:r>
              <a:rPr sz="2200" spc="-15" dirty="0">
                <a:latin typeface="Calibri Light" panose="020F0302020204030204" pitchFamily="34" charset="0"/>
                <a:cs typeface="Calibri Light" panose="020F0302020204030204" pitchFamily="34" charset="0"/>
              </a:rPr>
              <a:t>for </a:t>
            </a:r>
            <a:r>
              <a:rPr sz="2200" spc="-5" dirty="0">
                <a:latin typeface="Calibri Light" panose="020F0302020204030204" pitchFamily="34" charset="0"/>
                <a:cs typeface="Calibri Light" panose="020F0302020204030204" pitchFamily="34" charset="0"/>
              </a:rPr>
              <a:t>seeking opinions of </a:t>
            </a:r>
            <a:endParaRPr lang="en-US" sz="2200" spc="-5" dirty="0">
              <a:latin typeface="Calibri Light" panose="020F0302020204030204" pitchFamily="34" charset="0"/>
              <a:cs typeface="Calibri Light" panose="020F0302020204030204" pitchFamily="34" charset="0"/>
            </a:endParaRPr>
          </a:p>
          <a:p>
            <a:pPr marL="519113" marR="11430"/>
            <a:r>
              <a:rPr sz="2200" spc="-5" dirty="0">
                <a:latin typeface="Calibri Light" panose="020F0302020204030204" pitchFamily="34" charset="0"/>
                <a:cs typeface="Calibri Light" panose="020F0302020204030204" pitchFamily="34" charset="0"/>
              </a:rPr>
              <a:t>the OSU </a:t>
            </a:r>
            <a:r>
              <a:rPr sz="2200" spc="-10" dirty="0">
                <a:latin typeface="Calibri Light" panose="020F0302020204030204" pitchFamily="34" charset="0"/>
                <a:cs typeface="Calibri Light" panose="020F0302020204030204" pitchFamily="34" charset="0"/>
              </a:rPr>
              <a:t>Faculty </a:t>
            </a:r>
            <a:r>
              <a:rPr sz="2200" dirty="0">
                <a:latin typeface="Calibri Light" panose="020F0302020204030204" pitchFamily="34" charset="0"/>
                <a:cs typeface="Calibri Light" panose="020F0302020204030204" pitchFamily="34" charset="0"/>
              </a:rPr>
              <a:t>and </a:t>
            </a:r>
            <a:r>
              <a:rPr sz="2200" spc="-5" dirty="0">
                <a:latin typeface="Calibri Light" panose="020F0302020204030204" pitchFamily="34" charset="0"/>
                <a:cs typeface="Calibri Light" panose="020F0302020204030204" pitchFamily="34" charset="0"/>
              </a:rPr>
              <a:t>the OSU </a:t>
            </a:r>
            <a:r>
              <a:rPr sz="2200" spc="-15" dirty="0">
                <a:latin typeface="Calibri Light" panose="020F0302020204030204" pitchFamily="34" charset="0"/>
                <a:cs typeface="Calibri Light" panose="020F0302020204030204" pitchFamily="34" charset="0"/>
              </a:rPr>
              <a:t>Faculty </a:t>
            </a:r>
            <a:r>
              <a:rPr sz="2200" spc="-10" dirty="0">
                <a:latin typeface="Calibri Light" panose="020F0302020204030204" pitchFamily="34" charset="0"/>
                <a:cs typeface="Calibri Light" panose="020F0302020204030204" pitchFamily="34" charset="0"/>
              </a:rPr>
              <a:t>Senate </a:t>
            </a:r>
            <a:r>
              <a:rPr sz="2200" dirty="0">
                <a:latin typeface="Calibri Light" panose="020F0302020204030204" pitchFamily="34" charset="0"/>
                <a:cs typeface="Calibri Light" panose="020F0302020204030204" pitchFamily="34" charset="0"/>
              </a:rPr>
              <a:t>as a</a:t>
            </a:r>
            <a:r>
              <a:rPr sz="2200" spc="65" dirty="0">
                <a:latin typeface="Calibri Light" panose="020F0302020204030204" pitchFamily="34" charset="0"/>
                <a:cs typeface="Calibri Light" panose="020F0302020204030204" pitchFamily="34" charset="0"/>
              </a:rPr>
              <a:t> </a:t>
            </a:r>
            <a:r>
              <a:rPr sz="2200" spc="-25" dirty="0">
                <a:latin typeface="Calibri Light" panose="020F0302020204030204" pitchFamily="34" charset="0"/>
                <a:cs typeface="Calibri Light" panose="020F0302020204030204" pitchFamily="34" charset="0"/>
              </a:rPr>
              <a:t>body.</a:t>
            </a:r>
            <a:endParaRPr sz="2200" dirty="0">
              <a:latin typeface="Calibri Light" panose="020F0302020204030204" pitchFamily="34" charset="0"/>
              <a:cs typeface="Calibri Light" panose="020F0302020204030204" pitchFamily="34" charset="0"/>
            </a:endParaRPr>
          </a:p>
          <a:p>
            <a:pPr>
              <a:spcBef>
                <a:spcPts val="25"/>
              </a:spcBef>
            </a:pPr>
            <a:endParaRPr sz="2200" dirty="0">
              <a:latin typeface="Calibri Light" panose="020F0302020204030204" pitchFamily="34" charset="0"/>
              <a:cs typeface="Calibri Light" panose="020F0302020204030204" pitchFamily="34" charset="0"/>
            </a:endParaRPr>
          </a:p>
          <a:p>
            <a:pPr marL="12700" marR="5080"/>
            <a:r>
              <a:rPr sz="2200" spc="-5" dirty="0">
                <a:latin typeface="Calibri Light" panose="020F0302020204030204" pitchFamily="34" charset="0"/>
                <a:cs typeface="Calibri Light" panose="020F0302020204030204" pitchFamily="34" charset="0"/>
              </a:rPr>
              <a:t>OSU</a:t>
            </a:r>
            <a:r>
              <a:rPr lang="en-US" sz="2200" spc="-5" dirty="0">
                <a:latin typeface="Calibri Light" panose="020F0302020204030204" pitchFamily="34" charset="0"/>
                <a:cs typeface="Calibri Light" panose="020F0302020204030204" pitchFamily="34" charset="0"/>
              </a:rPr>
              <a:t> </a:t>
            </a:r>
            <a:r>
              <a:rPr sz="2200" spc="-10" dirty="0">
                <a:latin typeface="Calibri Light" panose="020F0302020204030204" pitchFamily="34" charset="0"/>
                <a:cs typeface="Calibri Light" panose="020F0302020204030204" pitchFamily="34" charset="0"/>
              </a:rPr>
              <a:t>IFS representatives are </a:t>
            </a:r>
            <a:r>
              <a:rPr sz="2200" spc="-5" dirty="0">
                <a:latin typeface="Calibri Light" panose="020F0302020204030204" pitchFamily="34" charset="0"/>
                <a:cs typeface="Calibri Light" panose="020F0302020204030204" pitchFamily="34" charset="0"/>
              </a:rPr>
              <a:t>elected </a:t>
            </a:r>
            <a:r>
              <a:rPr sz="2200" spc="-10" dirty="0">
                <a:latin typeface="Calibri Light" panose="020F0302020204030204" pitchFamily="34" charset="0"/>
                <a:cs typeface="Calibri Light" panose="020F0302020204030204" pitchFamily="34" charset="0"/>
              </a:rPr>
              <a:t>to three-year terms </a:t>
            </a:r>
            <a:r>
              <a:rPr sz="2200" spc="-5" dirty="0">
                <a:latin typeface="Calibri Light" panose="020F0302020204030204" pitchFamily="34" charset="0"/>
                <a:cs typeface="Calibri Light" panose="020F0302020204030204" pitchFamily="34" charset="0"/>
              </a:rPr>
              <a:t>in </a:t>
            </a:r>
            <a:r>
              <a:rPr sz="2200" dirty="0">
                <a:latin typeface="Calibri Light" panose="020F0302020204030204" pitchFamily="34" charset="0"/>
                <a:cs typeface="Calibri Light" panose="020F0302020204030204" pitchFamily="34" charset="0"/>
              </a:rPr>
              <a:t>a </a:t>
            </a:r>
            <a:r>
              <a:rPr sz="2200" spc="-10" dirty="0">
                <a:latin typeface="Calibri Light" panose="020F0302020204030204" pitchFamily="34" charset="0"/>
                <a:cs typeface="Calibri Light" panose="020F0302020204030204" pitchFamily="34" charset="0"/>
              </a:rPr>
              <a:t>university-wide </a:t>
            </a:r>
            <a:r>
              <a:rPr sz="2200" spc="-5" dirty="0">
                <a:latin typeface="Calibri Light" panose="020F0302020204030204" pitchFamily="34" charset="0"/>
                <a:cs typeface="Calibri Light" panose="020F0302020204030204" pitchFamily="34" charset="0"/>
              </a:rPr>
              <a:t>election each </a:t>
            </a:r>
            <a:r>
              <a:rPr sz="2200" spc="-10" dirty="0">
                <a:latin typeface="Calibri Light" panose="020F0302020204030204" pitchFamily="34" charset="0"/>
                <a:cs typeface="Calibri Light" panose="020F0302020204030204" pitchFamily="34" charset="0"/>
              </a:rPr>
              <a:t>fall, </a:t>
            </a:r>
            <a:r>
              <a:rPr sz="2200" dirty="0">
                <a:latin typeface="Calibri Light" panose="020F0302020204030204" pitchFamily="34" charset="0"/>
                <a:cs typeface="Calibri Light" panose="020F0302020204030204" pitchFamily="34" charset="0"/>
              </a:rPr>
              <a:t>and </a:t>
            </a:r>
            <a:r>
              <a:rPr sz="2200" spc="-10" dirty="0">
                <a:latin typeface="Calibri Light" panose="020F0302020204030204" pitchFamily="34" charset="0"/>
                <a:cs typeface="Calibri Light" panose="020F0302020204030204" pitchFamily="34" charset="0"/>
              </a:rPr>
              <a:t>are ex-officio, </a:t>
            </a:r>
            <a:r>
              <a:rPr sz="2200" spc="-5" dirty="0">
                <a:latin typeface="Calibri Light" panose="020F0302020204030204" pitchFamily="34" charset="0"/>
                <a:cs typeface="Calibri Light" panose="020F0302020204030204" pitchFamily="34" charset="0"/>
              </a:rPr>
              <a:t>voting members, of the OSU </a:t>
            </a:r>
            <a:r>
              <a:rPr sz="2200" spc="-10" dirty="0">
                <a:latin typeface="Calibri Light" panose="020F0302020204030204" pitchFamily="34" charset="0"/>
                <a:cs typeface="Calibri Light" panose="020F0302020204030204" pitchFamily="34" charset="0"/>
              </a:rPr>
              <a:t>Faculty Senate. </a:t>
            </a:r>
            <a:r>
              <a:rPr sz="2200" spc="-5" dirty="0">
                <a:latin typeface="Calibri Light" panose="020F0302020204030204" pitchFamily="34" charset="0"/>
                <a:cs typeface="Calibri Light" panose="020F0302020204030204" pitchFamily="34" charset="0"/>
              </a:rPr>
              <a:t>The senior </a:t>
            </a:r>
            <a:r>
              <a:rPr sz="2200" spc="-10" dirty="0">
                <a:latin typeface="Calibri Light" panose="020F0302020204030204" pitchFamily="34" charset="0"/>
                <a:cs typeface="Calibri Light" panose="020F0302020204030204" pitchFamily="34" charset="0"/>
              </a:rPr>
              <a:t>IFS </a:t>
            </a:r>
            <a:r>
              <a:rPr sz="2200" spc="-5" dirty="0">
                <a:latin typeface="Calibri Light" panose="020F0302020204030204" pitchFamily="34" charset="0"/>
                <a:cs typeface="Calibri Light" panose="020F0302020204030204" pitchFamily="34" charset="0"/>
              </a:rPr>
              <a:t>Senator is also </a:t>
            </a:r>
            <a:r>
              <a:rPr sz="2200" dirty="0">
                <a:latin typeface="Calibri Light" panose="020F0302020204030204" pitchFamily="34" charset="0"/>
                <a:cs typeface="Calibri Light" panose="020F0302020204030204" pitchFamily="34" charset="0"/>
              </a:rPr>
              <a:t>a member </a:t>
            </a:r>
            <a:r>
              <a:rPr sz="2200" spc="-5" dirty="0">
                <a:latin typeface="Calibri Light" panose="020F0302020204030204" pitchFamily="34" charset="0"/>
                <a:cs typeface="Calibri Light" panose="020F0302020204030204" pitchFamily="34" charset="0"/>
              </a:rPr>
              <a:t>of the </a:t>
            </a:r>
            <a:r>
              <a:rPr sz="2200" spc="-10" dirty="0">
                <a:latin typeface="Calibri Light" panose="020F0302020204030204" pitchFamily="34" charset="0"/>
                <a:cs typeface="Calibri Light" panose="020F0302020204030204" pitchFamily="34" charset="0"/>
              </a:rPr>
              <a:t>Faculty Senate Executive</a:t>
            </a:r>
            <a:r>
              <a:rPr sz="2200" spc="60" dirty="0">
                <a:latin typeface="Calibri Light" panose="020F0302020204030204" pitchFamily="34" charset="0"/>
                <a:cs typeface="Calibri Light" panose="020F0302020204030204" pitchFamily="34" charset="0"/>
              </a:rPr>
              <a:t> </a:t>
            </a:r>
            <a:r>
              <a:rPr sz="2200" spc="-10" dirty="0">
                <a:latin typeface="Calibri Light" panose="020F0302020204030204" pitchFamily="34" charset="0"/>
                <a:cs typeface="Calibri Light" panose="020F0302020204030204" pitchFamily="34" charset="0"/>
              </a:rPr>
              <a:t>Committee.</a:t>
            </a:r>
            <a:endParaRPr sz="2200" dirty="0">
              <a:latin typeface="Calibri Light" panose="020F0302020204030204" pitchFamily="34" charset="0"/>
              <a:cs typeface="Calibri Light" panose="020F0302020204030204" pitchFamily="34" charset="0"/>
            </a:endParaRPr>
          </a:p>
        </p:txBody>
      </p:sp>
      <p:sp>
        <p:nvSpPr>
          <p:cNvPr id="4" name="object 4"/>
          <p:cNvSpPr/>
          <p:nvPr/>
        </p:nvSpPr>
        <p:spPr>
          <a:xfrm>
            <a:off x="9993747" y="376427"/>
            <a:ext cx="1852538" cy="1837943"/>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nchor="ctr">
            <a:spAutoFit/>
          </a:bodyPr>
          <a:lstStyle/>
          <a:p>
            <a:pPr marL="12700">
              <a:lnSpc>
                <a:spcPct val="100000"/>
              </a:lnSpc>
              <a:spcBef>
                <a:spcPts val="95"/>
              </a:spcBef>
            </a:pPr>
            <a:r>
              <a:rPr spc="-15" dirty="0">
                <a:latin typeface="Calibri Light" panose="020F0302020204030204" pitchFamily="34" charset="0"/>
                <a:cs typeface="Calibri Light" panose="020F0302020204030204" pitchFamily="34" charset="0"/>
              </a:rPr>
              <a:t>Interinstitutional Faculty Senate Membership </a:t>
            </a:r>
            <a:endParaRPr dirty="0">
              <a:latin typeface="Calibri Light" panose="020F0302020204030204" pitchFamily="34" charset="0"/>
              <a:cs typeface="Calibri Light" panose="020F0302020204030204" pitchFamily="34" charset="0"/>
            </a:endParaRPr>
          </a:p>
        </p:txBody>
      </p:sp>
      <p:sp>
        <p:nvSpPr>
          <p:cNvPr id="3" name="object 3"/>
          <p:cNvSpPr txBox="1"/>
          <p:nvPr/>
        </p:nvSpPr>
        <p:spPr>
          <a:xfrm>
            <a:off x="1041884" y="2218396"/>
            <a:ext cx="9252298" cy="5334922"/>
          </a:xfrm>
          <a:prstGeom prst="rect">
            <a:avLst/>
          </a:prstGeom>
        </p:spPr>
        <p:txBody>
          <a:bodyPr vert="horz" wrap="square" lIns="0" tIns="12700" rIns="0" bIns="0" rtlCol="0">
            <a:spAutoFit/>
          </a:bodyPr>
          <a:lstStyle/>
          <a:p>
            <a:pPr marL="12700">
              <a:spcBef>
                <a:spcPts val="100"/>
              </a:spcBef>
            </a:pPr>
            <a:r>
              <a:rPr sz="2200" spc="-10" dirty="0">
                <a:latin typeface="Calibri Light" panose="020F0302020204030204" pitchFamily="34" charset="0"/>
                <a:cs typeface="Calibri Light" panose="020F0302020204030204" pitchFamily="34" charset="0"/>
              </a:rPr>
              <a:t>Oregon </a:t>
            </a:r>
            <a:r>
              <a:rPr sz="2200" spc="-15" dirty="0">
                <a:latin typeface="Calibri Light" panose="020F0302020204030204" pitchFamily="34" charset="0"/>
                <a:cs typeface="Calibri Light" panose="020F0302020204030204" pitchFamily="34" charset="0"/>
              </a:rPr>
              <a:t>State </a:t>
            </a:r>
            <a:r>
              <a:rPr sz="2200" spc="-10" dirty="0">
                <a:latin typeface="Calibri Light" panose="020F0302020204030204" pitchFamily="34" charset="0"/>
                <a:cs typeface="Calibri Light" panose="020F0302020204030204" pitchFamily="34" charset="0"/>
              </a:rPr>
              <a:t>University </a:t>
            </a:r>
            <a:r>
              <a:rPr sz="2200" spc="-5" dirty="0">
                <a:latin typeface="Calibri Light" panose="020F0302020204030204" pitchFamily="34" charset="0"/>
                <a:cs typeface="Calibri Light" panose="020F0302020204030204" pitchFamily="34" charset="0"/>
              </a:rPr>
              <a:t>(3</a:t>
            </a:r>
            <a:r>
              <a:rPr sz="2200" spc="55" dirty="0">
                <a:latin typeface="Calibri Light" panose="020F0302020204030204" pitchFamily="34" charset="0"/>
                <a:cs typeface="Calibri Light" panose="020F0302020204030204" pitchFamily="34" charset="0"/>
              </a:rPr>
              <a:t> </a:t>
            </a:r>
            <a:r>
              <a:rPr sz="2200" spc="-10" dirty="0">
                <a:latin typeface="Calibri Light" panose="020F0302020204030204" pitchFamily="34" charset="0"/>
                <a:cs typeface="Calibri Light" panose="020F0302020204030204" pitchFamily="34" charset="0"/>
              </a:rPr>
              <a:t>representatives)</a:t>
            </a:r>
            <a:endParaRPr sz="2200" dirty="0">
              <a:latin typeface="Calibri Light" panose="020F0302020204030204" pitchFamily="34" charset="0"/>
              <a:cs typeface="Calibri Light" panose="020F0302020204030204" pitchFamily="34" charset="0"/>
            </a:endParaRPr>
          </a:p>
          <a:p>
            <a:pPr marL="178435" indent="-166370">
              <a:buFontTx/>
              <a:buChar char="•"/>
              <a:tabLst>
                <a:tab pos="179070" algn="l"/>
              </a:tabLst>
            </a:pPr>
            <a:r>
              <a:rPr lang="en-US" sz="2200" spc="-10" dirty="0">
                <a:latin typeface="Calibri Light" panose="020F0302020204030204" pitchFamily="34" charset="0"/>
                <a:cs typeface="Calibri Light" panose="020F0302020204030204" pitchFamily="34" charset="0"/>
              </a:rPr>
              <a:t>JoAnne Bunnage (newly elected)</a:t>
            </a:r>
          </a:p>
          <a:p>
            <a:pPr marL="178435" indent="-166370">
              <a:buFontTx/>
              <a:buChar char="•"/>
              <a:tabLst>
                <a:tab pos="179070" algn="l"/>
              </a:tabLst>
            </a:pPr>
            <a:r>
              <a:rPr lang="en-US" sz="2200" spc="-10" dirty="0">
                <a:latin typeface="Calibri Light" panose="020F0302020204030204" pitchFamily="34" charset="0"/>
                <a:cs typeface="Calibri Light" panose="020F0302020204030204" pitchFamily="34" charset="0"/>
              </a:rPr>
              <a:t>John Edwards</a:t>
            </a:r>
          </a:p>
          <a:p>
            <a:pPr marL="178435" indent="-166370">
              <a:buFontTx/>
              <a:buChar char="•"/>
              <a:tabLst>
                <a:tab pos="179070" algn="l"/>
              </a:tabLst>
            </a:pPr>
            <a:r>
              <a:rPr lang="en-US" sz="2200" spc="-10" dirty="0">
                <a:latin typeface="Calibri Light" panose="020F0302020204030204" pitchFamily="34" charset="0"/>
                <a:cs typeface="Calibri Light" panose="020F0302020204030204" pitchFamily="34" charset="0"/>
              </a:rPr>
              <a:t>McKenzie Huber (senior IFS representative)</a:t>
            </a:r>
          </a:p>
          <a:p>
            <a:pPr marL="12700">
              <a:lnSpc>
                <a:spcPct val="100000"/>
              </a:lnSpc>
              <a:spcBef>
                <a:spcPts val="0"/>
              </a:spcBef>
            </a:pPr>
            <a:endParaRPr lang="en-US" sz="2200" spc="-15" dirty="0">
              <a:latin typeface="Calibri Light" panose="020F0302020204030204" pitchFamily="34" charset="0"/>
              <a:cs typeface="Calibri Light" panose="020F0302020204030204" pitchFamily="34" charset="0"/>
            </a:endParaRPr>
          </a:p>
          <a:p>
            <a:pPr marL="12700">
              <a:lnSpc>
                <a:spcPct val="100000"/>
              </a:lnSpc>
              <a:spcBef>
                <a:spcPts val="0"/>
              </a:spcBef>
            </a:pPr>
            <a:r>
              <a:rPr lang="en-US" sz="2200" spc="-15" dirty="0">
                <a:latin typeface="Calibri Light" panose="020F0302020204030204" pitchFamily="34" charset="0"/>
                <a:cs typeface="Calibri Light" panose="020F0302020204030204" pitchFamily="34" charset="0"/>
              </a:rPr>
              <a:t>Eastern </a:t>
            </a:r>
            <a:r>
              <a:rPr lang="en-US" sz="2200" spc="-10" dirty="0">
                <a:latin typeface="Calibri Light" panose="020F0302020204030204" pitchFamily="34" charset="0"/>
                <a:cs typeface="Calibri Light" panose="020F0302020204030204" pitchFamily="34" charset="0"/>
              </a:rPr>
              <a:t>Oregon University 			</a:t>
            </a:r>
            <a:r>
              <a:rPr lang="en-US" sz="2200" spc="-5" dirty="0">
                <a:latin typeface="Calibri Light" panose="020F0302020204030204" pitchFamily="34" charset="0"/>
                <a:cs typeface="Calibri Light" panose="020F0302020204030204" pitchFamily="34" charset="0"/>
              </a:rPr>
              <a:t>(2</a:t>
            </a:r>
            <a:r>
              <a:rPr lang="en-US" sz="2200" spc="60" dirty="0">
                <a:latin typeface="Calibri Light" panose="020F0302020204030204" pitchFamily="34" charset="0"/>
                <a:cs typeface="Calibri Light" panose="020F0302020204030204" pitchFamily="34" charset="0"/>
              </a:rPr>
              <a:t> </a:t>
            </a:r>
            <a:r>
              <a:rPr lang="en-US" sz="2200" spc="-10" dirty="0">
                <a:latin typeface="Calibri Light" panose="020F0302020204030204" pitchFamily="34" charset="0"/>
                <a:cs typeface="Calibri Light" panose="020F0302020204030204" pitchFamily="34" charset="0"/>
              </a:rPr>
              <a:t>representatives)</a:t>
            </a:r>
            <a:endParaRPr lang="en-US" sz="2200" dirty="0">
              <a:latin typeface="Calibri Light" panose="020F0302020204030204" pitchFamily="34" charset="0"/>
              <a:cs typeface="Calibri Light" panose="020F0302020204030204" pitchFamily="34" charset="0"/>
            </a:endParaRPr>
          </a:p>
          <a:p>
            <a:pPr marL="12700" marR="5080">
              <a:lnSpc>
                <a:spcPct val="100000"/>
              </a:lnSpc>
              <a:spcBef>
                <a:spcPts val="0"/>
              </a:spcBef>
            </a:pPr>
            <a:r>
              <a:rPr lang="en-US" sz="2200" spc="-10" dirty="0">
                <a:latin typeface="Calibri Light" panose="020F0302020204030204" pitchFamily="34" charset="0"/>
                <a:cs typeface="Calibri Light" panose="020F0302020204030204" pitchFamily="34" charset="0"/>
              </a:rPr>
              <a:t>Oregon </a:t>
            </a:r>
            <a:r>
              <a:rPr lang="en-US" sz="2200" spc="-5" dirty="0">
                <a:latin typeface="Calibri Light" panose="020F0302020204030204" pitchFamily="34" charset="0"/>
                <a:cs typeface="Calibri Light" panose="020F0302020204030204" pitchFamily="34" charset="0"/>
              </a:rPr>
              <a:t>Health </a:t>
            </a:r>
            <a:r>
              <a:rPr lang="en-US" sz="2200" dirty="0">
                <a:latin typeface="Calibri Light" panose="020F0302020204030204" pitchFamily="34" charset="0"/>
                <a:cs typeface="Calibri Light" panose="020F0302020204030204" pitchFamily="34" charset="0"/>
              </a:rPr>
              <a:t>&amp; </a:t>
            </a:r>
            <a:r>
              <a:rPr lang="en-US" sz="2200" spc="-5" dirty="0">
                <a:latin typeface="Calibri Light" panose="020F0302020204030204" pitchFamily="34" charset="0"/>
                <a:cs typeface="Calibri Light" panose="020F0302020204030204" pitchFamily="34" charset="0"/>
              </a:rPr>
              <a:t>Science </a:t>
            </a:r>
            <a:r>
              <a:rPr lang="en-US" sz="2200" spc="-10" dirty="0">
                <a:latin typeface="Calibri Light" panose="020F0302020204030204" pitchFamily="34" charset="0"/>
                <a:cs typeface="Calibri Light" panose="020F0302020204030204" pitchFamily="34" charset="0"/>
              </a:rPr>
              <a:t>University 	</a:t>
            </a:r>
            <a:r>
              <a:rPr lang="en-US" sz="2200" spc="-5" dirty="0">
                <a:latin typeface="Calibri Light" panose="020F0302020204030204" pitchFamily="34" charset="0"/>
                <a:cs typeface="Calibri Light" panose="020F0302020204030204" pitchFamily="34" charset="0"/>
              </a:rPr>
              <a:t>(3 </a:t>
            </a:r>
            <a:r>
              <a:rPr lang="en-US" sz="2200" spc="-10" dirty="0">
                <a:latin typeface="Calibri Light" panose="020F0302020204030204" pitchFamily="34" charset="0"/>
                <a:cs typeface="Calibri Light" panose="020F0302020204030204" pitchFamily="34" charset="0"/>
              </a:rPr>
              <a:t>representatives)  </a:t>
            </a:r>
          </a:p>
          <a:p>
            <a:pPr marL="12700" marR="5080">
              <a:lnSpc>
                <a:spcPct val="100000"/>
              </a:lnSpc>
              <a:spcBef>
                <a:spcPts val="0"/>
              </a:spcBef>
            </a:pPr>
            <a:r>
              <a:rPr lang="en-US" sz="2200" spc="-10" dirty="0">
                <a:latin typeface="Calibri Light" panose="020F0302020204030204" pitchFamily="34" charset="0"/>
                <a:cs typeface="Calibri Light" panose="020F0302020204030204" pitchFamily="34" charset="0"/>
              </a:rPr>
              <a:t>Oregon Institute </a:t>
            </a:r>
            <a:r>
              <a:rPr lang="en-US" sz="2200" spc="-5" dirty="0">
                <a:latin typeface="Calibri Light" panose="020F0302020204030204" pitchFamily="34" charset="0"/>
                <a:cs typeface="Calibri Light" panose="020F0302020204030204" pitchFamily="34" charset="0"/>
              </a:rPr>
              <a:t>of </a:t>
            </a:r>
            <a:r>
              <a:rPr lang="en-US" sz="2200" spc="-20" dirty="0">
                <a:latin typeface="Calibri Light" panose="020F0302020204030204" pitchFamily="34" charset="0"/>
                <a:cs typeface="Calibri Light" panose="020F0302020204030204" pitchFamily="34" charset="0"/>
              </a:rPr>
              <a:t>Technology 		</a:t>
            </a:r>
            <a:r>
              <a:rPr lang="en-US" sz="2200" spc="-5" dirty="0">
                <a:latin typeface="Calibri Light" panose="020F0302020204030204" pitchFamily="34" charset="0"/>
                <a:cs typeface="Calibri Light" panose="020F0302020204030204" pitchFamily="34" charset="0"/>
              </a:rPr>
              <a:t>(3 </a:t>
            </a:r>
            <a:r>
              <a:rPr lang="en-US" sz="2200" spc="-10" dirty="0">
                <a:latin typeface="Calibri Light" panose="020F0302020204030204" pitchFamily="34" charset="0"/>
                <a:cs typeface="Calibri Light" panose="020F0302020204030204" pitchFamily="34" charset="0"/>
              </a:rPr>
              <a:t>representatives)  </a:t>
            </a:r>
          </a:p>
          <a:p>
            <a:pPr marL="12700" marR="5080">
              <a:lnSpc>
                <a:spcPct val="100000"/>
              </a:lnSpc>
              <a:spcBef>
                <a:spcPts val="0"/>
              </a:spcBef>
            </a:pPr>
            <a:r>
              <a:rPr lang="en-US" sz="2200" spc="-10" dirty="0">
                <a:latin typeface="Calibri Light" panose="020F0302020204030204" pitchFamily="34" charset="0"/>
                <a:cs typeface="Calibri Light" panose="020F0302020204030204" pitchFamily="34" charset="0"/>
              </a:rPr>
              <a:t>Portland </a:t>
            </a:r>
            <a:r>
              <a:rPr lang="en-US" sz="2200" spc="-15" dirty="0">
                <a:latin typeface="Calibri Light" panose="020F0302020204030204" pitchFamily="34" charset="0"/>
                <a:cs typeface="Calibri Light" panose="020F0302020204030204" pitchFamily="34" charset="0"/>
              </a:rPr>
              <a:t>State </a:t>
            </a:r>
            <a:r>
              <a:rPr lang="en-US" sz="2200" spc="-10" dirty="0">
                <a:latin typeface="Calibri Light" panose="020F0302020204030204" pitchFamily="34" charset="0"/>
                <a:cs typeface="Calibri Light" panose="020F0302020204030204" pitchFamily="34" charset="0"/>
              </a:rPr>
              <a:t>University 			</a:t>
            </a:r>
            <a:r>
              <a:rPr lang="en-US" sz="2200" spc="-5" dirty="0">
                <a:latin typeface="Calibri Light" panose="020F0302020204030204" pitchFamily="34" charset="0"/>
                <a:cs typeface="Calibri Light" panose="020F0302020204030204" pitchFamily="34" charset="0"/>
              </a:rPr>
              <a:t>(3</a:t>
            </a:r>
            <a:r>
              <a:rPr lang="en-US" sz="2200" spc="65" dirty="0">
                <a:latin typeface="Calibri Light" panose="020F0302020204030204" pitchFamily="34" charset="0"/>
                <a:cs typeface="Calibri Light" panose="020F0302020204030204" pitchFamily="34" charset="0"/>
              </a:rPr>
              <a:t> </a:t>
            </a:r>
            <a:r>
              <a:rPr lang="en-US" sz="2200" spc="-10" dirty="0">
                <a:latin typeface="Calibri Light" panose="020F0302020204030204" pitchFamily="34" charset="0"/>
                <a:cs typeface="Calibri Light" panose="020F0302020204030204" pitchFamily="34" charset="0"/>
              </a:rPr>
              <a:t>representatives)</a:t>
            </a:r>
          </a:p>
          <a:p>
            <a:pPr marL="12700" marR="5080">
              <a:lnSpc>
                <a:spcPct val="100000"/>
              </a:lnSpc>
              <a:spcBef>
                <a:spcPts val="0"/>
              </a:spcBef>
            </a:pPr>
            <a:r>
              <a:rPr lang="en-US" sz="2200" spc="-5" dirty="0">
                <a:latin typeface="Calibri Light" panose="020F0302020204030204" pitchFamily="34" charset="0"/>
                <a:cs typeface="Calibri Light" panose="020F0302020204030204" pitchFamily="34" charset="0"/>
              </a:rPr>
              <a:t>Southern </a:t>
            </a:r>
            <a:r>
              <a:rPr lang="en-US" sz="2200" spc="-10" dirty="0">
                <a:latin typeface="Calibri Light" panose="020F0302020204030204" pitchFamily="34" charset="0"/>
                <a:cs typeface="Calibri Light" panose="020F0302020204030204" pitchFamily="34" charset="0"/>
              </a:rPr>
              <a:t>Oregon University 			</a:t>
            </a:r>
            <a:r>
              <a:rPr lang="en-US" sz="2200" spc="-5" dirty="0">
                <a:latin typeface="Calibri Light" panose="020F0302020204030204" pitchFamily="34" charset="0"/>
                <a:cs typeface="Calibri Light" panose="020F0302020204030204" pitchFamily="34" charset="0"/>
              </a:rPr>
              <a:t>(2</a:t>
            </a:r>
            <a:r>
              <a:rPr lang="en-US" sz="2200" spc="45" dirty="0">
                <a:latin typeface="Calibri Light" panose="020F0302020204030204" pitchFamily="34" charset="0"/>
                <a:cs typeface="Calibri Light" panose="020F0302020204030204" pitchFamily="34" charset="0"/>
              </a:rPr>
              <a:t> </a:t>
            </a:r>
            <a:r>
              <a:rPr lang="en-US" sz="2200" spc="-10" dirty="0">
                <a:latin typeface="Calibri Light" panose="020F0302020204030204" pitchFamily="34" charset="0"/>
                <a:cs typeface="Calibri Light" panose="020F0302020204030204" pitchFamily="34" charset="0"/>
              </a:rPr>
              <a:t>representatives)</a:t>
            </a:r>
            <a:endParaRPr lang="en-US" sz="2200" dirty="0">
              <a:latin typeface="Calibri Light" panose="020F0302020204030204" pitchFamily="34" charset="0"/>
              <a:cs typeface="Calibri Light" panose="020F0302020204030204" pitchFamily="34" charset="0"/>
            </a:endParaRPr>
          </a:p>
          <a:p>
            <a:pPr marL="12700" marR="5080">
              <a:lnSpc>
                <a:spcPct val="100000"/>
              </a:lnSpc>
              <a:spcBef>
                <a:spcPts val="0"/>
              </a:spcBef>
            </a:pPr>
            <a:r>
              <a:rPr lang="en-US" sz="2200" spc="-10" dirty="0">
                <a:latin typeface="Calibri Light" panose="020F0302020204030204" pitchFamily="34" charset="0"/>
                <a:cs typeface="Calibri Light" panose="020F0302020204030204" pitchFamily="34" charset="0"/>
              </a:rPr>
              <a:t>University </a:t>
            </a:r>
            <a:r>
              <a:rPr lang="en-US" sz="2200" spc="-5" dirty="0">
                <a:latin typeface="Calibri Light" panose="020F0302020204030204" pitchFamily="34" charset="0"/>
                <a:cs typeface="Calibri Light" panose="020F0302020204030204" pitchFamily="34" charset="0"/>
              </a:rPr>
              <a:t>of </a:t>
            </a:r>
            <a:r>
              <a:rPr lang="en-US" sz="2200" spc="-10" dirty="0">
                <a:latin typeface="Calibri Light" panose="020F0302020204030204" pitchFamily="34" charset="0"/>
                <a:cs typeface="Calibri Light" panose="020F0302020204030204" pitchFamily="34" charset="0"/>
              </a:rPr>
              <a:t>Oregon 				</a:t>
            </a:r>
            <a:r>
              <a:rPr lang="en-US" sz="2200" spc="-5" dirty="0">
                <a:latin typeface="Calibri Light" panose="020F0302020204030204" pitchFamily="34" charset="0"/>
                <a:cs typeface="Calibri Light" panose="020F0302020204030204" pitchFamily="34" charset="0"/>
              </a:rPr>
              <a:t>(3</a:t>
            </a:r>
            <a:r>
              <a:rPr lang="en-US" sz="2200" spc="15" dirty="0">
                <a:latin typeface="Calibri Light" panose="020F0302020204030204" pitchFamily="34" charset="0"/>
                <a:cs typeface="Calibri Light" panose="020F0302020204030204" pitchFamily="34" charset="0"/>
              </a:rPr>
              <a:t> </a:t>
            </a:r>
            <a:r>
              <a:rPr lang="en-US" sz="2200" spc="-10" dirty="0">
                <a:latin typeface="Calibri Light" panose="020F0302020204030204" pitchFamily="34" charset="0"/>
                <a:cs typeface="Calibri Light" panose="020F0302020204030204" pitchFamily="34" charset="0"/>
              </a:rPr>
              <a:t>representatives)</a:t>
            </a:r>
          </a:p>
          <a:p>
            <a:pPr marL="12700" marR="5080">
              <a:lnSpc>
                <a:spcPct val="100000"/>
              </a:lnSpc>
              <a:spcBef>
                <a:spcPts val="0"/>
              </a:spcBef>
            </a:pPr>
            <a:r>
              <a:rPr lang="en-US" sz="2200" spc="-20" dirty="0">
                <a:latin typeface="Calibri Light" panose="020F0302020204030204" pitchFamily="34" charset="0"/>
                <a:cs typeface="Calibri Light" panose="020F0302020204030204" pitchFamily="34" charset="0"/>
              </a:rPr>
              <a:t>Western </a:t>
            </a:r>
            <a:r>
              <a:rPr lang="en-US" sz="2200" spc="-10" dirty="0">
                <a:latin typeface="Calibri Light" panose="020F0302020204030204" pitchFamily="34" charset="0"/>
                <a:cs typeface="Calibri Light" panose="020F0302020204030204" pitchFamily="34" charset="0"/>
              </a:rPr>
              <a:t>Oregon University 			</a:t>
            </a:r>
            <a:r>
              <a:rPr lang="en-US" sz="2200" spc="-5" dirty="0">
                <a:latin typeface="Calibri Light" panose="020F0302020204030204" pitchFamily="34" charset="0"/>
                <a:cs typeface="Calibri Light" panose="020F0302020204030204" pitchFamily="34" charset="0"/>
              </a:rPr>
              <a:t>(2</a:t>
            </a:r>
            <a:r>
              <a:rPr lang="en-US" sz="2200" spc="45" dirty="0">
                <a:latin typeface="Calibri Light" panose="020F0302020204030204" pitchFamily="34" charset="0"/>
                <a:cs typeface="Calibri Light" panose="020F0302020204030204" pitchFamily="34" charset="0"/>
              </a:rPr>
              <a:t> </a:t>
            </a:r>
            <a:r>
              <a:rPr lang="en-US" sz="2200" spc="-10" dirty="0">
                <a:latin typeface="Calibri Light" panose="020F0302020204030204" pitchFamily="34" charset="0"/>
                <a:cs typeface="Calibri Light" panose="020F0302020204030204" pitchFamily="34" charset="0"/>
              </a:rPr>
              <a:t>representatives)</a:t>
            </a:r>
            <a:endParaRPr lang="en-US" sz="2200" dirty="0">
              <a:latin typeface="Calibri Light" panose="020F0302020204030204" pitchFamily="34" charset="0"/>
              <a:cs typeface="Calibri Light" panose="020F0302020204030204" pitchFamily="34" charset="0"/>
            </a:endParaRPr>
          </a:p>
          <a:p>
            <a:pPr marL="12065">
              <a:tabLst>
                <a:tab pos="179070" algn="l"/>
              </a:tabLst>
            </a:pPr>
            <a:endParaRPr sz="2200" dirty="0">
              <a:latin typeface="Calibri Light" panose="020F0302020204030204" pitchFamily="34" charset="0"/>
              <a:cs typeface="Calibri Light" panose="020F0302020204030204" pitchFamily="34" charset="0"/>
            </a:endParaRPr>
          </a:p>
          <a:p>
            <a:pPr>
              <a:spcBef>
                <a:spcPts val="20"/>
              </a:spcBef>
            </a:pPr>
            <a:endParaRPr sz="2200" dirty="0">
              <a:latin typeface="Calibri Light" panose="020F0302020204030204" pitchFamily="34" charset="0"/>
              <a:cs typeface="Calibri Light" panose="020F0302020204030204" pitchFamily="34" charset="0"/>
            </a:endParaRPr>
          </a:p>
          <a:p>
            <a:pPr marL="12700" marR="5080">
              <a:lnSpc>
                <a:spcPct val="200000"/>
              </a:lnSpc>
            </a:pPr>
            <a:endParaRPr sz="2200" dirty="0">
              <a:latin typeface="Calibri Light" panose="020F0302020204030204" pitchFamily="34" charset="0"/>
              <a:cs typeface="Calibri Light" panose="020F03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784" y="1037897"/>
            <a:ext cx="9653892" cy="566181"/>
          </a:xfrm>
          <a:prstGeom prst="rect">
            <a:avLst/>
          </a:prstGeom>
        </p:spPr>
        <p:txBody>
          <a:bodyPr vert="horz" wrap="square" lIns="0" tIns="12065" rIns="0" bIns="0" rtlCol="0" anchor="ctr">
            <a:spAutoFit/>
          </a:bodyPr>
          <a:lstStyle/>
          <a:p>
            <a:pPr marL="12700">
              <a:lnSpc>
                <a:spcPct val="100000"/>
              </a:lnSpc>
              <a:spcBef>
                <a:spcPts val="95"/>
              </a:spcBef>
            </a:pPr>
            <a:r>
              <a:rPr b="1" spc="-15" dirty="0">
                <a:latin typeface="Calibri Light" panose="020F0302020204030204" pitchFamily="34" charset="0"/>
                <a:cs typeface="Calibri Light" panose="020F0302020204030204" pitchFamily="34" charset="0"/>
              </a:rPr>
              <a:t>Interinstitutional Faculty Senate </a:t>
            </a:r>
            <a:r>
              <a:rPr b="1" spc="-30" dirty="0">
                <a:latin typeface="Calibri Light" panose="020F0302020204030204" pitchFamily="34" charset="0"/>
                <a:cs typeface="Calibri Light" panose="020F0302020204030204" pitchFamily="34" charset="0"/>
              </a:rPr>
              <a:t>Typical</a:t>
            </a:r>
            <a:r>
              <a:rPr b="1" spc="145" dirty="0">
                <a:latin typeface="Calibri Light" panose="020F0302020204030204" pitchFamily="34" charset="0"/>
                <a:cs typeface="Calibri Light" panose="020F0302020204030204" pitchFamily="34" charset="0"/>
              </a:rPr>
              <a:t> </a:t>
            </a:r>
            <a:r>
              <a:rPr b="1" spc="-10" dirty="0">
                <a:latin typeface="Calibri Light" panose="020F0302020204030204" pitchFamily="34" charset="0"/>
                <a:cs typeface="Calibri Light" panose="020F0302020204030204" pitchFamily="34" charset="0"/>
              </a:rPr>
              <a:t>Activities</a:t>
            </a:r>
            <a:endParaRPr b="1" dirty="0">
              <a:latin typeface="Calibri Light" panose="020F0302020204030204" pitchFamily="34" charset="0"/>
              <a:cs typeface="Calibri Light" panose="020F0302020204030204" pitchFamily="34" charset="0"/>
            </a:endParaRPr>
          </a:p>
        </p:txBody>
      </p:sp>
      <p:sp>
        <p:nvSpPr>
          <p:cNvPr id="3" name="object 3"/>
          <p:cNvSpPr txBox="1"/>
          <p:nvPr/>
        </p:nvSpPr>
        <p:spPr>
          <a:xfrm>
            <a:off x="757177" y="2331335"/>
            <a:ext cx="10123025" cy="1704954"/>
          </a:xfrm>
          <a:prstGeom prst="rect">
            <a:avLst/>
          </a:prstGeom>
        </p:spPr>
        <p:txBody>
          <a:bodyPr vert="horz" wrap="square" lIns="0" tIns="12065" rIns="0" bIns="0" rtlCol="0">
            <a:spAutoFit/>
          </a:bodyPr>
          <a:lstStyle/>
          <a:p>
            <a:pPr marL="355600" indent="-342900">
              <a:spcBef>
                <a:spcPts val="95"/>
              </a:spcBef>
              <a:buFont typeface="Arial" panose="020B0604020202020204" pitchFamily="34" charset="0"/>
              <a:buChar char="•"/>
            </a:pPr>
            <a:r>
              <a:rPr sz="2200" spc="-10" dirty="0">
                <a:latin typeface="Calibri Light" panose="020F0302020204030204" pitchFamily="34" charset="0"/>
                <a:cs typeface="Calibri Light" panose="020F0302020204030204" pitchFamily="34" charset="0"/>
              </a:rPr>
              <a:t>Group Meets </a:t>
            </a:r>
            <a:r>
              <a:rPr sz="2200" spc="-5" dirty="0">
                <a:latin typeface="Calibri Light" panose="020F0302020204030204" pitchFamily="34" charset="0"/>
                <a:cs typeface="Calibri Light" panose="020F0302020204030204" pitchFamily="34" charset="0"/>
              </a:rPr>
              <a:t>on </a:t>
            </a:r>
            <a:r>
              <a:rPr sz="2200" spc="-20" dirty="0">
                <a:latin typeface="Calibri Light" panose="020F0302020204030204" pitchFamily="34" charset="0"/>
                <a:cs typeface="Calibri Light" panose="020F0302020204030204" pitchFamily="34" charset="0"/>
              </a:rPr>
              <a:t>average </a:t>
            </a:r>
            <a:r>
              <a:rPr sz="2200" spc="-5" dirty="0">
                <a:latin typeface="Calibri Light" panose="020F0302020204030204" pitchFamily="34" charset="0"/>
                <a:cs typeface="Calibri Light" panose="020F0302020204030204" pitchFamily="34" charset="0"/>
              </a:rPr>
              <a:t>once </a:t>
            </a:r>
            <a:r>
              <a:rPr sz="2200" spc="-10" dirty="0">
                <a:latin typeface="Calibri Light" panose="020F0302020204030204" pitchFamily="34" charset="0"/>
                <a:cs typeface="Calibri Light" panose="020F0302020204030204" pitchFamily="34" charset="0"/>
              </a:rPr>
              <a:t>every two</a:t>
            </a:r>
            <a:r>
              <a:rPr sz="2200" spc="160" dirty="0">
                <a:latin typeface="Calibri Light" panose="020F0302020204030204" pitchFamily="34" charset="0"/>
                <a:cs typeface="Calibri Light" panose="020F0302020204030204" pitchFamily="34" charset="0"/>
              </a:rPr>
              <a:t> </a:t>
            </a:r>
            <a:r>
              <a:rPr sz="2200" spc="-10" dirty="0">
                <a:latin typeface="Calibri Light" panose="020F0302020204030204" pitchFamily="34" charset="0"/>
                <a:cs typeface="Calibri Light" panose="020F0302020204030204" pitchFamily="34" charset="0"/>
              </a:rPr>
              <a:t>months.</a:t>
            </a:r>
            <a:endParaRPr sz="2200" dirty="0">
              <a:latin typeface="Calibri Light" panose="020F0302020204030204" pitchFamily="34" charset="0"/>
              <a:cs typeface="Calibri Light" panose="020F0302020204030204" pitchFamily="34" charset="0"/>
            </a:endParaRPr>
          </a:p>
          <a:p>
            <a:pPr marL="342900" indent="-342900">
              <a:spcBef>
                <a:spcPts val="25"/>
              </a:spcBef>
              <a:buFont typeface="Arial" panose="020B0604020202020204" pitchFamily="34" charset="0"/>
              <a:buChar char="•"/>
            </a:pPr>
            <a:r>
              <a:rPr lang="en-US" sz="2200" dirty="0">
                <a:latin typeface="Calibri Light" panose="020F0302020204030204" pitchFamily="34" charset="0"/>
                <a:cs typeface="Calibri Light" panose="020F0302020204030204" pitchFamily="34" charset="0"/>
              </a:rPr>
              <a:t>During meetings there are guests from the Higher Education Coordinating Commission, Ben Cannon and State Legislators such as Senator Dembrow. </a:t>
            </a:r>
          </a:p>
          <a:p>
            <a:pPr marL="342900" indent="-342900">
              <a:spcBef>
                <a:spcPts val="25"/>
              </a:spcBef>
              <a:buFont typeface="Arial" panose="020B0604020202020204" pitchFamily="34" charset="0"/>
              <a:buChar char="•"/>
            </a:pPr>
            <a:r>
              <a:rPr lang="en-US" sz="2200" dirty="0">
                <a:latin typeface="Calibri Light" panose="020F0302020204030204" pitchFamily="34" charset="0"/>
                <a:cs typeface="Calibri Light" panose="020F0302020204030204" pitchFamily="34" charset="0"/>
              </a:rPr>
              <a:t>A majority of our conversations have focused on COVID protocols and procedures among the institutions. OSU has been a leader in these conversations.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8D1178-5F17-4A60-B05B-8C37FAE6B9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89683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870" y="1083704"/>
            <a:ext cx="10038970" cy="566181"/>
          </a:xfrm>
          <a:prstGeom prst="rect">
            <a:avLst/>
          </a:prstGeom>
        </p:spPr>
        <p:txBody>
          <a:bodyPr vert="horz" wrap="square" lIns="0" tIns="12065" rIns="0" bIns="0" rtlCol="0" anchor="ctr">
            <a:spAutoFit/>
          </a:bodyPr>
          <a:lstStyle/>
          <a:p>
            <a:pPr marL="12700">
              <a:lnSpc>
                <a:spcPct val="100000"/>
              </a:lnSpc>
              <a:spcBef>
                <a:spcPts val="95"/>
              </a:spcBef>
            </a:pPr>
            <a:r>
              <a:rPr spc="-15" dirty="0">
                <a:latin typeface="Calibri Light" panose="020F0302020204030204" pitchFamily="34" charset="0"/>
                <a:cs typeface="Calibri Light" panose="020F0302020204030204" pitchFamily="34" charset="0"/>
              </a:rPr>
              <a:t>Interinstitutional Faculty Senate</a:t>
            </a:r>
            <a:r>
              <a:rPr spc="90" dirty="0">
                <a:latin typeface="Calibri Light" panose="020F0302020204030204" pitchFamily="34" charset="0"/>
                <a:cs typeface="Calibri Light" panose="020F0302020204030204" pitchFamily="34" charset="0"/>
              </a:rPr>
              <a:t> </a:t>
            </a:r>
            <a:r>
              <a:rPr spc="-10" dirty="0">
                <a:latin typeface="Calibri Light" panose="020F0302020204030204" pitchFamily="34" charset="0"/>
                <a:cs typeface="Calibri Light" panose="020F0302020204030204" pitchFamily="34" charset="0"/>
              </a:rPr>
              <a:t>Duties</a:t>
            </a:r>
            <a:endParaRPr dirty="0">
              <a:latin typeface="Calibri Light" panose="020F0302020204030204" pitchFamily="34" charset="0"/>
              <a:cs typeface="Calibri Light" panose="020F0302020204030204" pitchFamily="34" charset="0"/>
            </a:endParaRPr>
          </a:p>
        </p:txBody>
      </p:sp>
      <p:sp>
        <p:nvSpPr>
          <p:cNvPr id="4" name="object 4"/>
          <p:cNvSpPr txBox="1"/>
          <p:nvPr/>
        </p:nvSpPr>
        <p:spPr>
          <a:xfrm>
            <a:off x="1005840" y="2190026"/>
            <a:ext cx="9712960" cy="4667974"/>
          </a:xfrm>
          <a:prstGeom prst="rect">
            <a:avLst/>
          </a:prstGeom>
        </p:spPr>
        <p:txBody>
          <a:bodyPr vert="horz" wrap="square" lIns="0" tIns="12700" rIns="0" bIns="0" rtlCol="0">
            <a:noAutofit/>
          </a:bodyPr>
          <a:lstStyle/>
          <a:p>
            <a:pPr marL="355600" marR="5080" indent="-342900">
              <a:spcBef>
                <a:spcPts val="600"/>
              </a:spcBef>
              <a:buFont typeface="Arial" panose="020B0604020202020204" pitchFamily="34" charset="0"/>
              <a:buChar char="•"/>
            </a:pPr>
            <a:r>
              <a:rPr sz="2200" spc="-5" dirty="0">
                <a:latin typeface="Calibri Light" panose="020F0302020204030204" pitchFamily="34" charset="0"/>
                <a:cs typeface="Calibri Light" panose="020F0302020204030204" pitchFamily="34" charset="0"/>
              </a:rPr>
              <a:t>The </a:t>
            </a:r>
            <a:r>
              <a:rPr sz="2200" spc="-10" dirty="0">
                <a:latin typeface="Calibri Light" panose="020F0302020204030204" pitchFamily="34" charset="0"/>
                <a:cs typeface="Calibri Light" panose="020F0302020204030204" pitchFamily="34" charset="0"/>
              </a:rPr>
              <a:t>IFS </a:t>
            </a:r>
            <a:r>
              <a:rPr sz="2200" dirty="0">
                <a:latin typeface="Calibri Light" panose="020F0302020204030204" pitchFamily="34" charset="0"/>
                <a:cs typeface="Calibri Light" panose="020F0302020204030204" pitchFamily="34" charset="0"/>
              </a:rPr>
              <a:t>has </a:t>
            </a:r>
            <a:r>
              <a:rPr sz="2200" spc="-10" dirty="0">
                <a:latin typeface="Calibri Light" panose="020F0302020204030204" pitchFamily="34" charset="0"/>
                <a:cs typeface="Calibri Light" panose="020F0302020204030204" pitchFamily="34" charset="0"/>
              </a:rPr>
              <a:t>come to </a:t>
            </a:r>
            <a:r>
              <a:rPr sz="2200" dirty="0">
                <a:latin typeface="Calibri Light" panose="020F0302020204030204" pitchFamily="34" charset="0"/>
                <a:cs typeface="Calibri Light" panose="020F0302020204030204" pitchFamily="34" charset="0"/>
              </a:rPr>
              <a:t>be a </a:t>
            </a:r>
            <a:r>
              <a:rPr sz="2200" spc="-5" dirty="0">
                <a:latin typeface="Calibri Light" panose="020F0302020204030204" pitchFamily="34" charset="0"/>
                <a:cs typeface="Calibri Light" panose="020F0302020204030204" pitchFamily="34" charset="0"/>
              </a:rPr>
              <a:t>main body that  connects all the campuses</a:t>
            </a:r>
            <a:r>
              <a:rPr lang="en-US" sz="2200" spc="-5" dirty="0">
                <a:latin typeface="Calibri Light" panose="020F0302020204030204" pitchFamily="34" charset="0"/>
                <a:cs typeface="Calibri Light" panose="020F0302020204030204" pitchFamily="34" charset="0"/>
              </a:rPr>
              <a:t> </a:t>
            </a:r>
            <a:r>
              <a:rPr sz="2200" spc="-5" dirty="0">
                <a:latin typeface="Calibri Light" panose="020F0302020204030204" pitchFamily="34" charset="0"/>
                <a:cs typeface="Calibri Light" panose="020F0302020204030204" pitchFamily="34" charset="0"/>
              </a:rPr>
              <a:t>– this </a:t>
            </a:r>
            <a:r>
              <a:rPr sz="2200" dirty="0">
                <a:latin typeface="Calibri Light" panose="020F0302020204030204" pitchFamily="34" charset="0"/>
                <a:cs typeface="Calibri Light" panose="020F0302020204030204" pitchFamily="34" charset="0"/>
              </a:rPr>
              <a:t>has </a:t>
            </a:r>
            <a:r>
              <a:rPr sz="2200" spc="-10" dirty="0">
                <a:latin typeface="Calibri Light" panose="020F0302020204030204" pitchFamily="34" charset="0"/>
                <a:cs typeface="Calibri Light" panose="020F0302020204030204" pitchFamily="34" charset="0"/>
              </a:rPr>
              <a:t>replaced </a:t>
            </a:r>
            <a:r>
              <a:rPr sz="2200" spc="-5" dirty="0">
                <a:latin typeface="Calibri Light" panose="020F0302020204030204" pitchFamily="34" charset="0"/>
                <a:cs typeface="Calibri Light" panose="020F0302020204030204" pitchFamily="34" charset="0"/>
              </a:rPr>
              <a:t>the OUS </a:t>
            </a:r>
            <a:r>
              <a:rPr sz="2200" spc="-10" dirty="0">
                <a:latin typeface="Calibri Light" panose="020F0302020204030204" pitchFamily="34" charset="0"/>
                <a:cs typeface="Calibri Light" panose="020F0302020204030204" pitchFamily="34" charset="0"/>
              </a:rPr>
              <a:t>role.</a:t>
            </a:r>
            <a:endParaRPr sz="2200" dirty="0">
              <a:latin typeface="Calibri Light" panose="020F0302020204030204" pitchFamily="34" charset="0"/>
              <a:cs typeface="Calibri Light" panose="020F0302020204030204" pitchFamily="34" charset="0"/>
            </a:endParaRPr>
          </a:p>
          <a:p>
            <a:pPr marL="355600" marR="348615" indent="-342900">
              <a:spcBef>
                <a:spcPts val="600"/>
              </a:spcBef>
              <a:buFont typeface="Arial" panose="020B0604020202020204" pitchFamily="34" charset="0"/>
              <a:buChar char="•"/>
            </a:pPr>
            <a:r>
              <a:rPr sz="2200" spc="-5" dirty="0">
                <a:latin typeface="Calibri Light" panose="020F0302020204030204" pitchFamily="34" charset="0"/>
                <a:cs typeface="Calibri Light" panose="020F0302020204030204" pitchFamily="34" charset="0"/>
              </a:rPr>
              <a:t>The </a:t>
            </a:r>
            <a:r>
              <a:rPr sz="2200" spc="-10" dirty="0">
                <a:latin typeface="Calibri Light" panose="020F0302020204030204" pitchFamily="34" charset="0"/>
                <a:cs typeface="Calibri Light" panose="020F0302020204030204" pitchFamily="34" charset="0"/>
              </a:rPr>
              <a:t>IFS President </a:t>
            </a:r>
            <a:r>
              <a:rPr sz="2200" dirty="0">
                <a:latin typeface="Calibri Light" panose="020F0302020204030204" pitchFamily="34" charset="0"/>
                <a:cs typeface="Calibri Light" panose="020F0302020204030204" pitchFamily="34" charset="0"/>
              </a:rPr>
              <a:t>spends </a:t>
            </a:r>
            <a:r>
              <a:rPr sz="2200" spc="-5" dirty="0">
                <a:latin typeface="Calibri Light" panose="020F0302020204030204" pitchFamily="34" charset="0"/>
                <a:cs typeface="Calibri Light" panose="020F0302020204030204" pitchFamily="34" charset="0"/>
              </a:rPr>
              <a:t>time in Salem when  the </a:t>
            </a:r>
            <a:r>
              <a:rPr sz="2200" spc="-10" dirty="0">
                <a:latin typeface="Calibri Light" panose="020F0302020204030204" pitchFamily="34" charset="0"/>
                <a:cs typeface="Calibri Light" panose="020F0302020204030204" pitchFamily="34" charset="0"/>
              </a:rPr>
              <a:t>legislature </a:t>
            </a:r>
            <a:r>
              <a:rPr sz="2200" spc="-5" dirty="0">
                <a:latin typeface="Calibri Light" panose="020F0302020204030204" pitchFamily="34" charset="0"/>
                <a:cs typeface="Calibri Light" panose="020F0302020204030204" pitchFamily="34" charset="0"/>
              </a:rPr>
              <a:t>is in session </a:t>
            </a:r>
            <a:r>
              <a:rPr sz="2200" dirty="0">
                <a:latin typeface="Calibri Light" panose="020F0302020204030204" pitchFamily="34" charset="0"/>
                <a:cs typeface="Calibri Light" panose="020F0302020204030204" pitchFamily="34" charset="0"/>
              </a:rPr>
              <a:t>and </a:t>
            </a:r>
            <a:r>
              <a:rPr sz="2200" spc="-10" dirty="0">
                <a:latin typeface="Calibri Light" panose="020F0302020204030204" pitchFamily="34" charset="0"/>
                <a:cs typeface="Calibri Light" panose="020F0302020204030204" pitchFamily="34" charset="0"/>
              </a:rPr>
              <a:t>provides  </a:t>
            </a:r>
            <a:r>
              <a:rPr sz="2200" spc="-15" dirty="0">
                <a:latin typeface="Calibri Light" panose="020F0302020204030204" pitchFamily="34" charset="0"/>
                <a:cs typeface="Calibri Light" panose="020F0302020204030204" pitchFamily="34" charset="0"/>
              </a:rPr>
              <a:t>testimony </a:t>
            </a:r>
            <a:r>
              <a:rPr sz="2200" spc="-10" dirty="0">
                <a:latin typeface="Calibri Light" panose="020F0302020204030204" pitchFamily="34" charset="0"/>
                <a:cs typeface="Calibri Light" panose="020F0302020204030204" pitchFamily="34" charset="0"/>
              </a:rPr>
              <a:t>(represents</a:t>
            </a:r>
            <a:r>
              <a:rPr sz="2200" spc="25" dirty="0">
                <a:latin typeface="Calibri Light" panose="020F0302020204030204" pitchFamily="34" charset="0"/>
                <a:cs typeface="Calibri Light" panose="020F0302020204030204" pitchFamily="34" charset="0"/>
              </a:rPr>
              <a:t> </a:t>
            </a:r>
            <a:r>
              <a:rPr sz="2200" spc="-10" dirty="0">
                <a:latin typeface="Calibri Light" panose="020F0302020204030204" pitchFamily="34" charset="0"/>
                <a:cs typeface="Calibri Light" panose="020F0302020204030204" pitchFamily="34" charset="0"/>
              </a:rPr>
              <a:t>faculty).</a:t>
            </a:r>
            <a:endParaRPr sz="2200" dirty="0">
              <a:latin typeface="Calibri Light" panose="020F0302020204030204" pitchFamily="34" charset="0"/>
              <a:cs typeface="Calibri Light" panose="020F0302020204030204" pitchFamily="34" charset="0"/>
            </a:endParaRPr>
          </a:p>
          <a:p>
            <a:pPr marL="355600" marR="304800" indent="-342900">
              <a:spcBef>
                <a:spcPts val="600"/>
              </a:spcBef>
              <a:buFont typeface="Arial" panose="020B0604020202020204" pitchFamily="34" charset="0"/>
              <a:buChar char="•"/>
            </a:pPr>
            <a:r>
              <a:rPr sz="2200" dirty="0">
                <a:latin typeface="Calibri Light" panose="020F0302020204030204" pitchFamily="34" charset="0"/>
                <a:cs typeface="Calibri Light" panose="020F0302020204030204" pitchFamily="34" charset="0"/>
              </a:rPr>
              <a:t>A member </a:t>
            </a:r>
            <a:r>
              <a:rPr sz="2200" spc="-5" dirty="0">
                <a:latin typeface="Calibri Light" panose="020F0302020204030204" pitchFamily="34" charset="0"/>
                <a:cs typeface="Calibri Light" panose="020F0302020204030204" pitchFamily="34" charset="0"/>
              </a:rPr>
              <a:t>of the </a:t>
            </a:r>
            <a:r>
              <a:rPr sz="2200" spc="-10" dirty="0">
                <a:latin typeface="Calibri Light" panose="020F0302020204030204" pitchFamily="34" charset="0"/>
                <a:cs typeface="Calibri Light" panose="020F0302020204030204" pitchFamily="34" charset="0"/>
              </a:rPr>
              <a:t>IFS </a:t>
            </a:r>
            <a:r>
              <a:rPr sz="2200" spc="-5" dirty="0">
                <a:latin typeface="Calibri Light" panose="020F0302020204030204" pitchFamily="34" charset="0"/>
                <a:cs typeface="Calibri Light" panose="020F0302020204030204" pitchFamily="34" charset="0"/>
              </a:rPr>
              <a:t>is also on the </a:t>
            </a:r>
            <a:r>
              <a:rPr sz="2200" spc="-15" dirty="0">
                <a:latin typeface="Calibri Light" panose="020F0302020204030204" pitchFamily="34" charset="0"/>
                <a:cs typeface="Calibri Light" panose="020F0302020204030204" pitchFamily="34" charset="0"/>
              </a:rPr>
              <a:t>state-wide </a:t>
            </a:r>
            <a:r>
              <a:rPr sz="2200" spc="-20" dirty="0">
                <a:latin typeface="Calibri Light" panose="020F0302020204030204" pitchFamily="34" charset="0"/>
                <a:cs typeface="Calibri Light" panose="020F0302020204030204" pitchFamily="34" charset="0"/>
              </a:rPr>
              <a:t>Provost’s </a:t>
            </a:r>
            <a:r>
              <a:rPr sz="2200" spc="-5" dirty="0">
                <a:latin typeface="Calibri Light" panose="020F0302020204030204" pitchFamily="34" charset="0"/>
                <a:cs typeface="Calibri Light" panose="020F0302020204030204" pitchFamily="34" charset="0"/>
              </a:rPr>
              <a:t>Council, </a:t>
            </a:r>
            <a:r>
              <a:rPr sz="2200" dirty="0">
                <a:latin typeface="Calibri Light" panose="020F0302020204030204" pitchFamily="34" charset="0"/>
                <a:cs typeface="Calibri Light" panose="020F0302020204030204" pitchFamily="34" charset="0"/>
              </a:rPr>
              <a:t>and </a:t>
            </a:r>
            <a:r>
              <a:rPr sz="2200" spc="-5" dirty="0">
                <a:latin typeface="Calibri Light" panose="020F0302020204030204" pitchFamily="34" charset="0"/>
                <a:cs typeface="Calibri Light" panose="020F0302020204030204" pitchFamily="34" charset="0"/>
              </a:rPr>
              <a:t>they </a:t>
            </a:r>
            <a:r>
              <a:rPr sz="2200" spc="-10" dirty="0">
                <a:latin typeface="Calibri Light" panose="020F0302020204030204" pitchFamily="34" charset="0"/>
                <a:cs typeface="Calibri Light" panose="020F0302020204030204" pitchFamily="34" charset="0"/>
              </a:rPr>
              <a:t>report </a:t>
            </a:r>
            <a:r>
              <a:rPr sz="2200" spc="-5" dirty="0">
                <a:latin typeface="Calibri Light" panose="020F0302020204030204" pitchFamily="34" charset="0"/>
                <a:cs typeface="Calibri Light" panose="020F0302020204030204" pitchFamily="34" charset="0"/>
              </a:rPr>
              <a:t>back </a:t>
            </a:r>
            <a:r>
              <a:rPr sz="2200" spc="-10" dirty="0">
                <a:latin typeface="Calibri Light" panose="020F0302020204030204" pitchFamily="34" charset="0"/>
                <a:cs typeface="Calibri Light" panose="020F0302020204030204" pitchFamily="34" charset="0"/>
              </a:rPr>
              <a:t>to </a:t>
            </a:r>
            <a:r>
              <a:rPr sz="2200" spc="-5" dirty="0">
                <a:latin typeface="Calibri Light" panose="020F0302020204030204" pitchFamily="34" charset="0"/>
                <a:cs typeface="Calibri Light" panose="020F0302020204030204" pitchFamily="34" charset="0"/>
              </a:rPr>
              <a:t>the  </a:t>
            </a:r>
            <a:r>
              <a:rPr sz="2200" spc="-10" dirty="0">
                <a:latin typeface="Calibri Light" panose="020F0302020204030204" pitchFamily="34" charset="0"/>
                <a:cs typeface="Calibri Light" panose="020F0302020204030204" pitchFamily="34" charset="0"/>
              </a:rPr>
              <a:t>IFS.</a:t>
            </a:r>
            <a:endParaRPr lang="en-US" sz="2200" spc="-10" dirty="0">
              <a:latin typeface="Calibri Light" panose="020F0302020204030204" pitchFamily="34" charset="0"/>
              <a:cs typeface="Calibri Light" panose="020F0302020204030204" pitchFamily="34" charset="0"/>
            </a:endParaRPr>
          </a:p>
          <a:p>
            <a:pPr marL="355600" marR="304800" indent="-342900">
              <a:spcBef>
                <a:spcPts val="600"/>
              </a:spcBef>
              <a:buFont typeface="Arial" panose="020B0604020202020204" pitchFamily="34" charset="0"/>
              <a:buChar char="•"/>
            </a:pPr>
            <a:r>
              <a:rPr lang="en-US" sz="2200" spc="-10" dirty="0">
                <a:latin typeface="Calibri Light" panose="020F0302020204030204" pitchFamily="34" charset="0"/>
                <a:cs typeface="Calibri Light" panose="020F0302020204030204" pitchFamily="34" charset="0"/>
              </a:rPr>
              <a:t>The IFS President </a:t>
            </a:r>
            <a:r>
              <a:rPr lang="en-US" sz="2200" spc="-5" dirty="0">
                <a:latin typeface="Calibri Light" panose="020F0302020204030204" pitchFamily="34" charset="0"/>
                <a:cs typeface="Calibri Light" panose="020F0302020204030204" pitchFamily="34" charset="0"/>
              </a:rPr>
              <a:t>meets with the Higher </a:t>
            </a:r>
            <a:r>
              <a:rPr lang="en-US" sz="2200" spc="-10" dirty="0">
                <a:latin typeface="Calibri Light" panose="020F0302020204030204" pitchFamily="34" charset="0"/>
                <a:cs typeface="Calibri Light" panose="020F0302020204030204" pitchFamily="34" charset="0"/>
              </a:rPr>
              <a:t>Education Coordinating </a:t>
            </a:r>
            <a:r>
              <a:rPr lang="en-US" sz="2200" spc="-5" dirty="0">
                <a:latin typeface="Calibri Light" panose="020F0302020204030204" pitchFamily="34" charset="0"/>
                <a:cs typeface="Calibri Light" panose="020F0302020204030204" pitchFamily="34" charset="0"/>
              </a:rPr>
              <a:t>Commission </a:t>
            </a:r>
            <a:r>
              <a:rPr lang="en-US" sz="2200" spc="-10" dirty="0">
                <a:latin typeface="Calibri Light" panose="020F0302020204030204" pitchFamily="34" charset="0"/>
                <a:cs typeface="Calibri Light" panose="020F0302020204030204" pitchFamily="34" charset="0"/>
              </a:rPr>
              <a:t>(HECC) </a:t>
            </a:r>
            <a:r>
              <a:rPr lang="en-US" sz="2200" spc="-5" dirty="0">
                <a:latin typeface="Calibri Light" panose="020F0302020204030204" pitchFamily="34" charset="0"/>
                <a:cs typeface="Calibri Light" panose="020F0302020204030204" pitchFamily="34" charset="0"/>
              </a:rPr>
              <a:t>on </a:t>
            </a:r>
            <a:r>
              <a:rPr lang="en-US" sz="2200" dirty="0">
                <a:latin typeface="Calibri Light" panose="020F0302020204030204" pitchFamily="34" charset="0"/>
                <a:cs typeface="Calibri Light" panose="020F0302020204030204" pitchFamily="34" charset="0"/>
              </a:rPr>
              <a:t>a </a:t>
            </a:r>
            <a:r>
              <a:rPr lang="en-US" sz="2200" spc="-10" dirty="0">
                <a:latin typeface="Calibri Light" panose="020F0302020204030204" pitchFamily="34" charset="0"/>
                <a:cs typeface="Calibri Light" panose="020F0302020204030204" pitchFamily="34" charset="0"/>
              </a:rPr>
              <a:t>regular  </a:t>
            </a:r>
            <a:r>
              <a:rPr lang="en-US" sz="2200" spc="-5" dirty="0">
                <a:latin typeface="Calibri Light" panose="020F0302020204030204" pitchFamily="34" charset="0"/>
                <a:cs typeface="Calibri Light" panose="020F0302020204030204" pitchFamily="34" charset="0"/>
              </a:rPr>
              <a:t>basis.</a:t>
            </a:r>
          </a:p>
          <a:p>
            <a:pPr marL="355600" marR="304800" indent="-342900">
              <a:spcBef>
                <a:spcPts val="600"/>
              </a:spcBef>
              <a:buFont typeface="Arial" panose="020B0604020202020204" pitchFamily="34" charset="0"/>
              <a:buChar char="•"/>
            </a:pPr>
            <a:r>
              <a:rPr lang="en-US" sz="2200" spc="-5" dirty="0">
                <a:latin typeface="Calibri Light" panose="020F0302020204030204" pitchFamily="34" charset="0"/>
                <a:cs typeface="Calibri Light" panose="020F0302020204030204" pitchFamily="34" charset="0"/>
              </a:rPr>
              <a:t>The </a:t>
            </a:r>
            <a:r>
              <a:rPr lang="en-US" sz="2200" spc="-10" dirty="0">
                <a:latin typeface="Calibri Light" panose="020F0302020204030204" pitchFamily="34" charset="0"/>
                <a:cs typeface="Calibri Light" panose="020F0302020204030204" pitchFamily="34" charset="0"/>
              </a:rPr>
              <a:t>IFS members </a:t>
            </a:r>
            <a:r>
              <a:rPr lang="en-US" sz="2200" spc="-20" dirty="0">
                <a:latin typeface="Calibri Light" panose="020F0302020204030204" pitchFamily="34" charset="0"/>
                <a:cs typeface="Calibri Light" panose="020F0302020204030204" pitchFamily="34" charset="0"/>
              </a:rPr>
              <a:t>keep </a:t>
            </a:r>
            <a:r>
              <a:rPr lang="en-US" sz="2200" spc="-5" dirty="0">
                <a:latin typeface="Calibri Light" panose="020F0302020204030204" pitchFamily="34" charset="0"/>
                <a:cs typeface="Calibri Light" panose="020F0302020204030204" pitchFamily="34" charset="0"/>
              </a:rPr>
              <a:t>the </a:t>
            </a:r>
            <a:r>
              <a:rPr lang="en-US" sz="2200" spc="-10" dirty="0">
                <a:latin typeface="Calibri Light" panose="020F0302020204030204" pitchFamily="34" charset="0"/>
                <a:cs typeface="Calibri Light" panose="020F0302020204030204" pitchFamily="34" charset="0"/>
              </a:rPr>
              <a:t>communication </a:t>
            </a:r>
            <a:r>
              <a:rPr lang="en-US" sz="2200" spc="-5" dirty="0">
                <a:latin typeface="Calibri Light" panose="020F0302020204030204" pitchFamily="34" charset="0"/>
                <a:cs typeface="Calibri Light" panose="020F0302020204030204" pitchFamily="34" charset="0"/>
              </a:rPr>
              <a:t>going  between the bigger </a:t>
            </a:r>
            <a:r>
              <a:rPr lang="en-US" sz="2200" dirty="0">
                <a:latin typeface="Calibri Light" panose="020F0302020204030204" pitchFamily="34" charset="0"/>
                <a:cs typeface="Calibri Light" panose="020F0302020204030204" pitchFamily="34" charset="0"/>
              </a:rPr>
              <a:t>and </a:t>
            </a:r>
            <a:r>
              <a:rPr lang="en-US" sz="2200" spc="-5" dirty="0">
                <a:latin typeface="Calibri Light" panose="020F0302020204030204" pitchFamily="34" charset="0"/>
                <a:cs typeface="Calibri Light" panose="020F0302020204030204" pitchFamily="34" charset="0"/>
              </a:rPr>
              <a:t>smaller</a:t>
            </a:r>
            <a:r>
              <a:rPr lang="en-US" sz="2200" spc="50" dirty="0">
                <a:latin typeface="Calibri Light" panose="020F0302020204030204" pitchFamily="34" charset="0"/>
                <a:cs typeface="Calibri Light" panose="020F0302020204030204" pitchFamily="34" charset="0"/>
              </a:rPr>
              <a:t> </a:t>
            </a:r>
            <a:r>
              <a:rPr lang="en-US" sz="2200" spc="-10" dirty="0">
                <a:latin typeface="Calibri Light" panose="020F0302020204030204" pitchFamily="34" charset="0"/>
                <a:cs typeface="Calibri Light" panose="020F0302020204030204" pitchFamily="34" charset="0"/>
              </a:rPr>
              <a:t>institutions.</a:t>
            </a:r>
            <a:endParaRPr lang="en-US" sz="2200" dirty="0">
              <a:latin typeface="Calibri Light" panose="020F0302020204030204" pitchFamily="34" charset="0"/>
              <a:cs typeface="Calibri Light" panose="020F0302020204030204" pitchFamily="34" charset="0"/>
            </a:endParaRPr>
          </a:p>
          <a:p>
            <a:pPr marL="12700" marR="304800">
              <a:spcBef>
                <a:spcPts val="600"/>
              </a:spcBef>
            </a:pPr>
            <a:endParaRPr lang="en-US" sz="2200" dirty="0">
              <a:latin typeface="Calibri Light" panose="020F0302020204030204" pitchFamily="34" charset="0"/>
              <a:cs typeface="Calibri Light" panose="020F0302020204030204" pitchFamily="34" charset="0"/>
            </a:endParaRPr>
          </a:p>
          <a:p>
            <a:pPr marL="12700" marR="304800">
              <a:spcBef>
                <a:spcPts val="600"/>
              </a:spcBef>
            </a:pPr>
            <a:endParaRPr sz="2200" dirty="0">
              <a:latin typeface="Calibri Light" panose="020F0302020204030204" pitchFamily="34" charset="0"/>
              <a:cs typeface="Calibri Light" panose="020F03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1" y="986902"/>
            <a:ext cx="9773919" cy="566181"/>
          </a:xfrm>
          <a:prstGeom prst="rect">
            <a:avLst/>
          </a:prstGeom>
        </p:spPr>
        <p:txBody>
          <a:bodyPr vert="horz" wrap="square" lIns="0" tIns="12065" rIns="0" bIns="0" rtlCol="0" anchor="ctr">
            <a:spAutoFit/>
          </a:bodyPr>
          <a:lstStyle/>
          <a:p>
            <a:pPr marL="12700">
              <a:lnSpc>
                <a:spcPct val="100000"/>
              </a:lnSpc>
              <a:spcBef>
                <a:spcPts val="95"/>
              </a:spcBef>
            </a:pPr>
            <a:r>
              <a:rPr lang="en-US" b="1" spc="-10" dirty="0">
                <a:latin typeface="Calibri Light" panose="020F0302020204030204" pitchFamily="34" charset="0"/>
                <a:cs typeface="Calibri Light" panose="020F0302020204030204" pitchFamily="34" charset="0"/>
              </a:rPr>
              <a:t>   </a:t>
            </a:r>
            <a:r>
              <a:rPr b="1" spc="-10" dirty="0">
                <a:latin typeface="Calibri Light" panose="020F0302020204030204" pitchFamily="34" charset="0"/>
                <a:cs typeface="Calibri Light" panose="020F0302020204030204" pitchFamily="34" charset="0"/>
              </a:rPr>
              <a:t>Interinstitutional </a:t>
            </a:r>
            <a:r>
              <a:rPr b="1" spc="-15" dirty="0">
                <a:latin typeface="Calibri Light" panose="020F0302020204030204" pitchFamily="34" charset="0"/>
                <a:cs typeface="Calibri Light" panose="020F0302020204030204" pitchFamily="34" charset="0"/>
              </a:rPr>
              <a:t>Faculty Senate </a:t>
            </a:r>
            <a:r>
              <a:rPr b="1" spc="-5" dirty="0">
                <a:latin typeface="Calibri Light" panose="020F0302020204030204" pitchFamily="34" charset="0"/>
                <a:cs typeface="Calibri Light" panose="020F0302020204030204" pitchFamily="34" charset="0"/>
              </a:rPr>
              <a:t>Issues</a:t>
            </a:r>
            <a:r>
              <a:rPr b="1" spc="65" dirty="0">
                <a:latin typeface="Calibri Light" panose="020F0302020204030204" pitchFamily="34" charset="0"/>
                <a:cs typeface="Calibri Light" panose="020F0302020204030204" pitchFamily="34" charset="0"/>
              </a:rPr>
              <a:t> </a:t>
            </a:r>
            <a:endParaRPr b="1" dirty="0">
              <a:latin typeface="Calibri Light" panose="020F0302020204030204" pitchFamily="34" charset="0"/>
              <a:cs typeface="Calibri Light" panose="020F0302020204030204" pitchFamily="34" charset="0"/>
            </a:endParaRPr>
          </a:p>
        </p:txBody>
      </p:sp>
      <p:graphicFrame>
        <p:nvGraphicFramePr>
          <p:cNvPr id="11" name="object 4">
            <a:extLst>
              <a:ext uri="{FF2B5EF4-FFF2-40B4-BE49-F238E27FC236}">
                <a16:creationId xmlns:a16="http://schemas.microsoft.com/office/drawing/2014/main" id="{8E46E17F-3E81-4005-82ED-C463F3731763}"/>
              </a:ext>
            </a:extLst>
          </p:cNvPr>
          <p:cNvGraphicFramePr/>
          <p:nvPr>
            <p:extLst>
              <p:ext uri="{D42A27DB-BD31-4B8C-83A1-F6EECF244321}">
                <p14:modId xmlns:p14="http://schemas.microsoft.com/office/powerpoint/2010/main" val="1120803588"/>
              </p:ext>
            </p:extLst>
          </p:nvPr>
        </p:nvGraphicFramePr>
        <p:xfrm>
          <a:off x="924560" y="1666233"/>
          <a:ext cx="8595360" cy="4990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8846" y="965711"/>
            <a:ext cx="5548154" cy="567463"/>
          </a:xfrm>
          <a:prstGeom prst="rect">
            <a:avLst/>
          </a:prstGeom>
        </p:spPr>
        <p:txBody>
          <a:bodyPr vert="horz" wrap="square" lIns="0" tIns="13335" rIns="0" bIns="0" rtlCol="0" anchor="ctr">
            <a:spAutoFit/>
          </a:bodyPr>
          <a:lstStyle/>
          <a:p>
            <a:pPr marL="13335">
              <a:lnSpc>
                <a:spcPct val="100000"/>
              </a:lnSpc>
              <a:spcBef>
                <a:spcPts val="105"/>
              </a:spcBef>
            </a:pPr>
            <a:r>
              <a:rPr b="1" spc="-5" dirty="0">
                <a:latin typeface="Calibri Light" panose="020F0302020204030204" pitchFamily="34" charset="0"/>
                <a:cs typeface="Calibri Light" panose="020F0302020204030204" pitchFamily="34" charset="0"/>
              </a:rPr>
              <a:t>Thanks </a:t>
            </a:r>
            <a:r>
              <a:rPr b="1" spc="-35" dirty="0">
                <a:latin typeface="Calibri Light" panose="020F0302020204030204" pitchFamily="34" charset="0"/>
                <a:cs typeface="Calibri Light" panose="020F0302020204030204" pitchFamily="34" charset="0"/>
              </a:rPr>
              <a:t>for</a:t>
            </a:r>
            <a:r>
              <a:rPr b="1" spc="-75" dirty="0">
                <a:latin typeface="Calibri Light" panose="020F0302020204030204" pitchFamily="34" charset="0"/>
                <a:cs typeface="Calibri Light" panose="020F0302020204030204" pitchFamily="34" charset="0"/>
              </a:rPr>
              <a:t> </a:t>
            </a:r>
            <a:r>
              <a:rPr b="1" spc="-10" dirty="0">
                <a:latin typeface="Calibri Light" panose="020F0302020204030204" pitchFamily="34" charset="0"/>
                <a:cs typeface="Calibri Light" panose="020F0302020204030204" pitchFamily="34" charset="0"/>
              </a:rPr>
              <a:t>Listening</a:t>
            </a:r>
          </a:p>
        </p:txBody>
      </p:sp>
      <p:sp>
        <p:nvSpPr>
          <p:cNvPr id="3" name="object 3"/>
          <p:cNvSpPr/>
          <p:nvPr/>
        </p:nvSpPr>
        <p:spPr>
          <a:xfrm>
            <a:off x="4485641" y="2473961"/>
            <a:ext cx="3505199" cy="2243327"/>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3321923" y="4955318"/>
            <a:ext cx="5548154" cy="1405513"/>
          </a:xfrm>
          <a:prstGeom prst="rect">
            <a:avLst/>
          </a:prstGeom>
        </p:spPr>
        <p:txBody>
          <a:bodyPr vert="horz" wrap="square" lIns="0" tIns="12700" rIns="0" bIns="0" rtlCol="0">
            <a:spAutoFit/>
          </a:bodyPr>
          <a:lstStyle/>
          <a:p>
            <a:pPr marL="12700" marR="5080" algn="ctr">
              <a:spcBef>
                <a:spcPts val="100"/>
              </a:spcBef>
            </a:pPr>
            <a:r>
              <a:rPr lang="en-US" sz="2200" spc="-10" dirty="0">
                <a:latin typeface="Calibri Light" panose="020F0302020204030204" pitchFamily="34" charset="0"/>
                <a:cs typeface="Calibri Light" panose="020F0302020204030204" pitchFamily="34" charset="0"/>
              </a:rPr>
              <a:t>McKenzie Huber</a:t>
            </a:r>
          </a:p>
          <a:p>
            <a:pPr marL="12700" marR="5080" algn="ctr">
              <a:spcBef>
                <a:spcPts val="100"/>
              </a:spcBef>
            </a:pPr>
            <a:r>
              <a:rPr lang="en-US" sz="2200" spc="-5" dirty="0">
                <a:latin typeface="Calibri Light" panose="020F0302020204030204" pitchFamily="34" charset="0"/>
                <a:cs typeface="Calibri Light" panose="020F0302020204030204" pitchFamily="34" charset="0"/>
              </a:rPr>
              <a:t>Director of the Baccalaureate Core</a:t>
            </a:r>
            <a:endParaRPr lang="en-US" sz="2200" spc="-10" dirty="0">
              <a:latin typeface="Calibri Light" panose="020F0302020204030204" pitchFamily="34" charset="0"/>
              <a:cs typeface="Calibri Light" panose="020F0302020204030204" pitchFamily="34" charset="0"/>
            </a:endParaRPr>
          </a:p>
          <a:p>
            <a:pPr marL="12700" marR="5080" algn="ctr">
              <a:spcBef>
                <a:spcPts val="100"/>
              </a:spcBef>
            </a:pPr>
            <a:endParaRPr lang="en-US" sz="2200" u="heavy" spc="-10" dirty="0">
              <a:uFill>
                <a:solidFill>
                  <a:srgbClr val="0000FF"/>
                </a:solidFill>
              </a:uFill>
              <a:latin typeface="Calibri Light" panose="020F0302020204030204" pitchFamily="34" charset="0"/>
              <a:cs typeface="Calibri Light" panose="020F0302020204030204" pitchFamily="34" charset="0"/>
            </a:endParaRPr>
          </a:p>
          <a:p>
            <a:pPr marL="12700" marR="5080" algn="ctr">
              <a:spcBef>
                <a:spcPts val="100"/>
              </a:spcBef>
            </a:pPr>
            <a:r>
              <a:rPr lang="en-US" sz="2200" u="heavy" spc="-10" dirty="0">
                <a:uFill>
                  <a:solidFill>
                    <a:srgbClr val="0000FF"/>
                  </a:solidFill>
                </a:uFill>
                <a:latin typeface="Calibri Light" panose="020F0302020204030204" pitchFamily="34" charset="0"/>
                <a:cs typeface="Calibri Light" panose="020F0302020204030204" pitchFamily="34" charset="0"/>
              </a:rPr>
              <a:t>Mckenzie.huber@oregonstate.edu</a:t>
            </a:r>
            <a:endParaRPr sz="2200" dirty="0">
              <a:latin typeface="Calibri Light" panose="020F0302020204030204" pitchFamily="34" charset="0"/>
              <a:cs typeface="Calibri Light" panose="020F03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965B-870D-4041-A8DF-91CE8717EC43}"/>
              </a:ext>
            </a:extLst>
          </p:cNvPr>
          <p:cNvSpPr>
            <a:spLocks noGrp="1"/>
          </p:cNvSpPr>
          <p:nvPr>
            <p:ph type="title"/>
          </p:nvPr>
        </p:nvSpPr>
        <p:spPr/>
        <p:txBody>
          <a:bodyPr>
            <a:noAutofit/>
          </a:bodyPr>
          <a:lstStyle/>
          <a:p>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Key Functions of the Executive Committee (EC)</a:t>
            </a:r>
            <a:br>
              <a:rPr lang="en-US" b="1"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6251B580-64DE-4F71-AC96-D1E65F35C067}"/>
              </a:ext>
            </a:extLst>
          </p:cNvPr>
          <p:cNvSpPr>
            <a:spLocks noGrp="1"/>
          </p:cNvSpPr>
          <p:nvPr>
            <p:ph idx="1"/>
          </p:nvPr>
        </p:nvSpPr>
        <p:spPr/>
        <p:txBody>
          <a:bodyPr>
            <a:noAutofit/>
          </a:bodyPr>
          <a:lstStyle/>
          <a:p>
            <a:pPr>
              <a:lnSpc>
                <a:spcPct val="100000"/>
              </a:lnSpc>
              <a:spcBef>
                <a:spcPts val="0"/>
              </a:spcBef>
            </a:pPr>
            <a:r>
              <a:rPr lang="en-US" sz="2200" b="1" dirty="0">
                <a:latin typeface="Calibri Light" panose="020F0302020204030204" pitchFamily="34" charset="0"/>
                <a:cs typeface="Calibri Light" panose="020F0302020204030204" pitchFamily="34" charset="0"/>
              </a:rPr>
              <a:t>Who serves on the EC?</a:t>
            </a:r>
          </a:p>
          <a:p>
            <a:pPr>
              <a:lnSpc>
                <a:spcPct val="100000"/>
              </a:lnSpc>
              <a:spcBef>
                <a:spcPts val="0"/>
              </a:spcBef>
            </a:pPr>
            <a:r>
              <a:rPr lang="en-US" sz="2200" b="1" dirty="0">
                <a:latin typeface="Calibri Light" panose="020F0302020204030204" pitchFamily="34" charset="0"/>
                <a:cs typeface="Calibri Light" panose="020F0302020204030204" pitchFamily="34" charset="0"/>
              </a:rPr>
              <a:t>Voting members:</a:t>
            </a:r>
          </a:p>
          <a:p>
            <a:pPr marL="285750" indent="-285750">
              <a:lnSpc>
                <a:spcPct val="100000"/>
              </a:lnSpc>
              <a:spcBef>
                <a:spcPts val="0"/>
              </a:spcBef>
            </a:pPr>
            <a:r>
              <a:rPr lang="en-US" sz="2200" dirty="0">
                <a:latin typeface="Calibri Light" panose="020F0302020204030204" pitchFamily="34" charset="0"/>
                <a:cs typeface="Calibri Light" panose="020F0302020204030204" pitchFamily="34" charset="0"/>
              </a:rPr>
              <a:t>Six faculty members. Three are elected each year from current Senators, for a term of service of two years. </a:t>
            </a:r>
          </a:p>
          <a:p>
            <a:pPr marL="285750" indent="-285750">
              <a:lnSpc>
                <a:spcPct val="100000"/>
              </a:lnSpc>
              <a:spcBef>
                <a:spcPts val="0"/>
              </a:spcBef>
            </a:pPr>
            <a:r>
              <a:rPr lang="en-US" sz="2200" dirty="0">
                <a:latin typeface="Calibri Light" panose="020F0302020204030204" pitchFamily="34" charset="0"/>
                <a:cs typeface="Calibri Light" panose="020F0302020204030204" pitchFamily="34" charset="0"/>
              </a:rPr>
              <a:t>One member representing OSU-Cascades faculty. </a:t>
            </a:r>
          </a:p>
          <a:p>
            <a:pPr marL="285750" indent="-285750">
              <a:lnSpc>
                <a:spcPct val="100000"/>
              </a:lnSpc>
              <a:spcBef>
                <a:spcPts val="0"/>
              </a:spcBef>
            </a:pPr>
            <a:r>
              <a:rPr lang="en-US" sz="2200" dirty="0">
                <a:latin typeface="Calibri Light" panose="020F0302020204030204" pitchFamily="34" charset="0"/>
                <a:cs typeface="Calibri Light" panose="020F0302020204030204" pitchFamily="34" charset="0"/>
              </a:rPr>
              <a:t>The Senate president, immediate past president, and president-elect.</a:t>
            </a:r>
          </a:p>
          <a:p>
            <a:pPr marL="285750" indent="-285750">
              <a:lnSpc>
                <a:spcPct val="100000"/>
              </a:lnSpc>
              <a:spcBef>
                <a:spcPts val="0"/>
              </a:spcBef>
            </a:pPr>
            <a:r>
              <a:rPr lang="en-US" sz="2200" dirty="0">
                <a:latin typeface="Calibri Light" panose="020F0302020204030204" pitchFamily="34" charset="0"/>
                <a:cs typeface="Calibri Light" panose="020F0302020204030204" pitchFamily="34" charset="0"/>
              </a:rPr>
              <a:t>OSU’s senior Interinstitutional Faculty Senator.</a:t>
            </a:r>
          </a:p>
          <a:p>
            <a:pPr>
              <a:lnSpc>
                <a:spcPct val="100000"/>
              </a:lnSpc>
              <a:spcBef>
                <a:spcPts val="0"/>
              </a:spcBef>
            </a:pPr>
            <a:r>
              <a:rPr lang="en-US" sz="2200" b="1" dirty="0">
                <a:latin typeface="Calibri Light" panose="020F0302020204030204" pitchFamily="34" charset="0"/>
                <a:cs typeface="Calibri Light" panose="020F0302020204030204" pitchFamily="34" charset="0"/>
              </a:rPr>
              <a:t>Non-voting member:</a:t>
            </a:r>
          </a:p>
          <a:p>
            <a:pPr marL="285750" indent="-285750">
              <a:lnSpc>
                <a:spcPct val="100000"/>
              </a:lnSpc>
              <a:spcBef>
                <a:spcPts val="0"/>
              </a:spcBef>
            </a:pPr>
            <a:r>
              <a:rPr lang="en-US" sz="2200" dirty="0">
                <a:latin typeface="Calibri Light" panose="020F0302020204030204" pitchFamily="34" charset="0"/>
                <a:cs typeface="Calibri Light" panose="020F0302020204030204" pitchFamily="34" charset="0"/>
              </a:rPr>
              <a:t>Provost and Executive Vice President, or designee</a:t>
            </a:r>
          </a:p>
          <a:p>
            <a:pPr lvl="0" algn="ctr">
              <a:lnSpc>
                <a:spcPct val="100000"/>
              </a:lnSpc>
              <a:spcBef>
                <a:spcPts val="0"/>
              </a:spcBef>
            </a:pPr>
            <a:r>
              <a:rPr lang="en-US" sz="2200" dirty="0">
                <a:latin typeface="Calibri Light" panose="020F0302020204030204" pitchFamily="34" charset="0"/>
                <a:cs typeface="Calibri Light" panose="020F0302020204030204" pitchFamily="34" charset="0"/>
              </a:rPr>
              <a:t>The EC meets weekly during the academic year.</a:t>
            </a:r>
          </a:p>
          <a:p>
            <a:pPr lvl="0">
              <a:lnSpc>
                <a:spcPct val="100000"/>
              </a:lnSpc>
              <a:spcBef>
                <a:spcPts val="0"/>
              </a:spcBef>
            </a:pPr>
            <a:endParaRPr lang="en-US" sz="2200" dirty="0">
              <a:latin typeface="Calibri Light" panose="020F0302020204030204" pitchFamily="34" charset="0"/>
              <a:cs typeface="Calibri Light" panose="020F0302020204030204" pitchFamily="34" charset="0"/>
            </a:endParaRPr>
          </a:p>
          <a:p>
            <a:pPr lvl="0">
              <a:lnSpc>
                <a:spcPct val="100000"/>
              </a:lnSpc>
              <a:spcBef>
                <a:spcPts val="0"/>
              </a:spcBef>
            </a:pPr>
            <a:endParaRPr lang="en-US" sz="2200" dirty="0">
              <a:latin typeface="Calibri Light" panose="020F0302020204030204" pitchFamily="34" charset="0"/>
              <a:cs typeface="Calibri Light" panose="020F0302020204030204" pitchFamily="34" charset="0"/>
            </a:endParaRPr>
          </a:p>
          <a:p>
            <a:pPr>
              <a:lnSpc>
                <a:spcPct val="100000"/>
              </a:lnSpc>
              <a:spcBef>
                <a:spcPts val="0"/>
              </a:spcBef>
            </a:pPr>
            <a:endParaRPr lang="en-US" sz="2200" dirty="0">
              <a:latin typeface="Calibri Light" panose="020F0302020204030204" pitchFamily="34" charset="0"/>
              <a:cs typeface="Calibri Light" panose="020F0302020204030204" pitchFamily="34" charset="0"/>
            </a:endParaRPr>
          </a:p>
          <a:p>
            <a:pPr>
              <a:lnSpc>
                <a:spcPct val="100000"/>
              </a:lnSpc>
              <a:spcBef>
                <a:spcPts val="0"/>
              </a:spcBef>
            </a:pPr>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84112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8EEE-FB6E-44F3-B18D-9BF9F094317E}"/>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Key Functions of the Executive Committee (EC)</a:t>
            </a:r>
          </a:p>
        </p:txBody>
      </p:sp>
      <p:sp>
        <p:nvSpPr>
          <p:cNvPr id="3" name="Content Placeholder 2">
            <a:extLst>
              <a:ext uri="{FF2B5EF4-FFF2-40B4-BE49-F238E27FC236}">
                <a16:creationId xmlns:a16="http://schemas.microsoft.com/office/drawing/2014/main" id="{14A803B7-FE36-4B7F-BD85-C07E7BEB1B49}"/>
              </a:ext>
            </a:extLst>
          </p:cNvPr>
          <p:cNvSpPr>
            <a:spLocks noGrp="1"/>
          </p:cNvSpPr>
          <p:nvPr>
            <p:ph idx="1"/>
          </p:nvPr>
        </p:nvSpPr>
        <p:spPr>
          <a:xfrm>
            <a:off x="680321" y="2009614"/>
            <a:ext cx="9613861" cy="3599316"/>
          </a:xfrm>
        </p:spPr>
        <p:txBody>
          <a:bodyPr>
            <a:noAutofit/>
          </a:bodyPr>
          <a:lstStyle/>
          <a:p>
            <a:pPr marL="0" indent="0">
              <a:lnSpc>
                <a:spcPct val="100000"/>
              </a:lnSpc>
              <a:spcBef>
                <a:spcPts val="0"/>
              </a:spcBef>
              <a:buNone/>
            </a:pPr>
            <a:r>
              <a:rPr lang="en-US" b="1" dirty="0">
                <a:latin typeface="Calibri Light" panose="020F0302020204030204" pitchFamily="34" charset="0"/>
                <a:cs typeface="Calibri Light" panose="020F0302020204030204" pitchFamily="34" charset="0"/>
              </a:rPr>
              <a:t>What role does the EC Play?</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sets the agenda for Faculty Senate meetings and brings action items to the floor of the Faculty Senate for debate. </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guides curricular actions (which are the purview of the faculty). </a:t>
            </a:r>
          </a:p>
          <a:p>
            <a:pPr>
              <a:lnSpc>
                <a:spcPct val="100000"/>
              </a:lnSpc>
              <a:spcBef>
                <a:spcPts val="0"/>
              </a:spcBef>
            </a:pPr>
            <a:r>
              <a:rPr lang="en-US" sz="2000" dirty="0">
                <a:latin typeface="Calibri Light" panose="020F0302020204030204" pitchFamily="34" charset="0"/>
                <a:cs typeface="Calibri Light" panose="020F0302020204030204" pitchFamily="34" charset="0"/>
              </a:rPr>
              <a:t>Frequently, the EC will request attendance at meetings of various individuals on campus who might contribute to the understanding of a particular problem or concern on campus.</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works on many important issues in the operation of the university and advises the university administration on topics such as curriculum, budget, hiring, restructuring, and athletics.</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supports and has oversight of the committees and councils under Faculty Senate jurisdiction. Each of the 24 Faculty Senate committees has an EC member who serves as a liaison. </a:t>
            </a:r>
          </a:p>
          <a:p>
            <a:pPr>
              <a:lnSpc>
                <a:spcPct val="100000"/>
              </a:lnSpc>
              <a:spcBef>
                <a:spcPts val="0"/>
              </a:spcBef>
            </a:pPr>
            <a:r>
              <a:rPr lang="en-US" sz="2000" dirty="0">
                <a:latin typeface="Calibri Light" panose="020F0302020204030204" pitchFamily="34" charset="0"/>
                <a:cs typeface="Calibri Light" panose="020F0302020204030204" pitchFamily="34" charset="0"/>
              </a:rPr>
              <a:t>Members of the EC facilitate Small Group Sessions with the OSU President. These small groups are self-selected, or may be individuals from a specific group.</a:t>
            </a: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marL="0" indent="0">
              <a:lnSpc>
                <a:spcPct val="100000"/>
              </a:lnSpc>
              <a:spcBef>
                <a:spcPts val="0"/>
              </a:spcBef>
              <a:buNone/>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94520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ED96-5E54-4FB5-B610-F885055928F7}"/>
              </a:ext>
            </a:extLst>
          </p:cNvPr>
          <p:cNvSpPr>
            <a:spLocks noGrp="1"/>
          </p:cNvSpPr>
          <p:nvPr>
            <p:ph type="title"/>
          </p:nvPr>
        </p:nvSpPr>
        <p:spPr/>
        <p:txBody>
          <a:bodyPr>
            <a:normAutofit/>
          </a:bodyPr>
          <a:lstStyle/>
          <a:p>
            <a:r>
              <a:rPr lang="en-US" dirty="0">
                <a:latin typeface="Calibri Light" panose="020F0302020204030204" pitchFamily="34" charset="0"/>
                <a:cs typeface="Calibri Light" panose="020F0302020204030204" pitchFamily="34" charset="0"/>
              </a:rPr>
              <a:t>Key Functions of the Executive Committee (EC)</a:t>
            </a:r>
          </a:p>
        </p:txBody>
      </p:sp>
      <p:sp>
        <p:nvSpPr>
          <p:cNvPr id="3" name="Content Placeholder 2">
            <a:extLst>
              <a:ext uri="{FF2B5EF4-FFF2-40B4-BE49-F238E27FC236}">
                <a16:creationId xmlns:a16="http://schemas.microsoft.com/office/drawing/2014/main" id="{65D3381D-9792-4477-B9C1-548B99C48DB7}"/>
              </a:ext>
            </a:extLst>
          </p:cNvPr>
          <p:cNvSpPr>
            <a:spLocks noGrp="1"/>
          </p:cNvSpPr>
          <p:nvPr>
            <p:ph idx="1"/>
          </p:nvPr>
        </p:nvSpPr>
        <p:spPr>
          <a:xfrm>
            <a:off x="680321" y="2076991"/>
            <a:ext cx="9613861" cy="3599316"/>
          </a:xfrm>
        </p:spPr>
        <p:txBody>
          <a:bodyPr>
            <a:noAutofit/>
          </a:bodyPr>
          <a:lstStyle/>
          <a:p>
            <a:pPr marL="0" indent="0">
              <a:lnSpc>
                <a:spcPct val="100000"/>
              </a:lnSpc>
              <a:spcBef>
                <a:spcPts val="0"/>
              </a:spcBef>
              <a:buNone/>
            </a:pPr>
            <a:r>
              <a:rPr lang="en-US" sz="2200" b="1" dirty="0">
                <a:latin typeface="Calibri Light" panose="020F0302020204030204" pitchFamily="34" charset="0"/>
                <a:cs typeface="Calibri Light" panose="020F0302020204030204" pitchFamily="34" charset="0"/>
              </a:rPr>
              <a:t>Why is the EC important?</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serves as the interface between the faculty of OSU, Faculty Senate, and the administration of the university.</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fosters interactions with upper administration that truly embraces shared governance and the opportunity to provide faculty perspectives.</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fosters debate on and facilitates solutions, in coordination with the Office of Academic Affairs, related to important academic issues such as Baccalaureate Core revision and student evaluations of teaching. The EC also works with the Office of Faculty Affairs on issues regarding Promotion and Tenure and academic freedom.</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helps draft university policy and is often called on by senior administration to be part of the decision-making process. </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is the highest university body to which a faculty member can ask to review their tenure and promotion process at the department or college level.</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adopts a university-wide advocacy role.</a:t>
            </a: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95489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5FDDF-CDC6-423C-AA26-A49BDDE5730F}"/>
              </a:ext>
            </a:extLst>
          </p:cNvPr>
          <p:cNvSpPr>
            <a:spLocks noGrp="1"/>
          </p:cNvSpPr>
          <p:nvPr>
            <p:ph idx="1"/>
          </p:nvPr>
        </p:nvSpPr>
        <p:spPr>
          <a:xfrm>
            <a:off x="478191" y="998962"/>
            <a:ext cx="9070071" cy="608457"/>
          </a:xfrm>
        </p:spPr>
        <p:txBody>
          <a:bodyPr>
            <a:noAutofit/>
          </a:bodyPr>
          <a:lstStyle/>
          <a:p>
            <a:pPr marL="0" indent="0">
              <a:buNone/>
            </a:pPr>
            <a:r>
              <a:rPr lang="en-US" sz="3600" b="1" dirty="0">
                <a:latin typeface="Calibri Light" panose="020F0302020204030204" pitchFamily="34" charset="0"/>
                <a:cs typeface="Calibri Light" panose="020F0302020204030204" pitchFamily="34" charset="0"/>
              </a:rPr>
              <a:t>Thanks for Listening </a:t>
            </a:r>
          </a:p>
        </p:txBody>
      </p:sp>
      <p:pic>
        <p:nvPicPr>
          <p:cNvPr id="4" name="Picture 2" descr="Image result for time for questions">
            <a:extLst>
              <a:ext uri="{FF2B5EF4-FFF2-40B4-BE49-F238E27FC236}">
                <a16:creationId xmlns:a16="http://schemas.microsoft.com/office/drawing/2014/main" id="{2DE8F18C-4B45-4C64-B867-C16B13AE0785}"/>
              </a:ext>
            </a:extLst>
          </p:cNvPr>
          <p:cNvPicPr>
            <a:picLocks noChangeAspect="1" noChangeArrowheads="1"/>
          </p:cNvPicPr>
          <p:nvPr/>
        </p:nvPicPr>
        <p:blipFill>
          <a:blip r:embed="rId2" cstate="print"/>
          <a:srcRect/>
          <a:stretch>
            <a:fillRect/>
          </a:stretch>
        </p:blipFill>
        <p:spPr bwMode="auto">
          <a:xfrm>
            <a:off x="4514040" y="2384339"/>
            <a:ext cx="3163919" cy="3796703"/>
          </a:xfrm>
          <a:prstGeom prst="rect">
            <a:avLst/>
          </a:prstGeom>
          <a:noFill/>
        </p:spPr>
      </p:pic>
    </p:spTree>
    <p:extLst>
      <p:ext uri="{BB962C8B-B14F-4D97-AF65-F5344CB8AC3E}">
        <p14:creationId xmlns:p14="http://schemas.microsoft.com/office/powerpoint/2010/main" val="378814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A75E-9B17-4EAF-8FA2-6541CC522AFA}"/>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Standing Committees</a:t>
            </a:r>
          </a:p>
        </p:txBody>
      </p:sp>
      <p:sp>
        <p:nvSpPr>
          <p:cNvPr id="4" name="Content Placeholder 3">
            <a:extLst>
              <a:ext uri="{FF2B5EF4-FFF2-40B4-BE49-F238E27FC236}">
                <a16:creationId xmlns:a16="http://schemas.microsoft.com/office/drawing/2014/main" id="{CAB50845-324C-4FFD-8580-22E7916407B8}"/>
              </a:ext>
            </a:extLst>
          </p:cNvPr>
          <p:cNvSpPr>
            <a:spLocks noGrp="1"/>
          </p:cNvSpPr>
          <p:nvPr>
            <p:ph idx="1"/>
          </p:nvPr>
        </p:nvSpPr>
        <p:spPr>
          <a:xfrm>
            <a:off x="680321" y="2178368"/>
            <a:ext cx="7374147" cy="4486275"/>
          </a:xfrm>
        </p:spPr>
        <p:txBody>
          <a:bodyPr>
            <a:normAutofit/>
          </a:bodyPr>
          <a:lstStyle/>
          <a:p>
            <a:r>
              <a:rPr lang="en-US" sz="2200" dirty="0">
                <a:latin typeface="Calibri Light" panose="020F0302020204030204" pitchFamily="34" charset="0"/>
                <a:cs typeface="Calibri Light" panose="020F0302020204030204" pitchFamily="34" charset="0"/>
              </a:rPr>
              <a:t>Do most of the Senate’s work!</a:t>
            </a:r>
          </a:p>
          <a:p>
            <a:r>
              <a:rPr lang="en-US" sz="2200" dirty="0">
                <a:latin typeface="Calibri Light" panose="020F0302020204030204" pitchFamily="34" charset="0"/>
                <a:cs typeface="Calibri Light" panose="020F0302020204030204" pitchFamily="34" charset="0"/>
              </a:rPr>
              <a:t>EC liaisons facilitate communication and decision-making</a:t>
            </a:r>
          </a:p>
          <a:p>
            <a:r>
              <a:rPr lang="en-US" sz="2200" dirty="0">
                <a:latin typeface="Calibri Light" panose="020F0302020204030204" pitchFamily="34" charset="0"/>
                <a:cs typeface="Calibri Light" panose="020F0302020204030204" pitchFamily="34" charset="0"/>
              </a:rPr>
              <a:t>Committee Interest Form sent in the spring to identify new members</a:t>
            </a:r>
          </a:p>
          <a:p>
            <a:r>
              <a:rPr lang="en-US" sz="2200" dirty="0">
                <a:latin typeface="Calibri Light" panose="020F0302020204030204" pitchFamily="34" charset="0"/>
                <a:cs typeface="Calibri Light" panose="020F0302020204030204" pitchFamily="34" charset="0"/>
              </a:rPr>
              <a:t>EC meets to work out committee assignments and leadership changes</a:t>
            </a:r>
          </a:p>
          <a:p>
            <a:pPr lvl="1"/>
            <a:r>
              <a:rPr lang="en-US" sz="2200" dirty="0">
                <a:latin typeface="Calibri Light" panose="020F0302020204030204" pitchFamily="34" charset="0"/>
                <a:cs typeface="Calibri Light" panose="020F0302020204030204" pitchFamily="34" charset="0"/>
              </a:rPr>
              <a:t>Careful consideration of representation and diversity</a:t>
            </a:r>
          </a:p>
          <a:p>
            <a:endParaRPr lang="en-US" sz="2200" dirty="0">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B8A78981-C8EB-4C92-B178-EA74E83189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11396" y="322535"/>
            <a:ext cx="2932982" cy="6457887"/>
          </a:xfrm>
          <a:prstGeom prst="rect">
            <a:avLst/>
          </a:prstGeom>
        </p:spPr>
      </p:pic>
    </p:spTree>
    <p:extLst>
      <p:ext uri="{BB962C8B-B14F-4D97-AF65-F5344CB8AC3E}">
        <p14:creationId xmlns:p14="http://schemas.microsoft.com/office/powerpoint/2010/main" val="2075271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C830-BDB7-4C67-934D-6019F511189A}"/>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Ad hoc Committees and Task Forces</a:t>
            </a:r>
          </a:p>
        </p:txBody>
      </p:sp>
      <p:sp>
        <p:nvSpPr>
          <p:cNvPr id="3" name="Content Placeholder 2">
            <a:extLst>
              <a:ext uri="{FF2B5EF4-FFF2-40B4-BE49-F238E27FC236}">
                <a16:creationId xmlns:a16="http://schemas.microsoft.com/office/drawing/2014/main" id="{198DAFFA-4251-49EB-B568-E9687B17D0DD}"/>
              </a:ext>
            </a:extLst>
          </p:cNvPr>
          <p:cNvSpPr>
            <a:spLocks noGrp="1"/>
          </p:cNvSpPr>
          <p:nvPr>
            <p:ph idx="1"/>
          </p:nvPr>
        </p:nvSpPr>
        <p:spPr/>
        <p:txBody>
          <a:bodyPr>
            <a:normAutofit/>
          </a:bodyPr>
          <a:lstStyle/>
          <a:p>
            <a:r>
              <a:rPr lang="en-US" sz="2200" dirty="0">
                <a:latin typeface="Calibri Light" panose="020F0302020204030204" pitchFamily="34" charset="0"/>
                <a:cs typeface="Calibri Light" panose="020F0302020204030204" pitchFamily="34" charset="0"/>
              </a:rPr>
              <a:t>Appointed by Faculty Senate leadership, often in partnership with the Provosts’ Office</a:t>
            </a:r>
          </a:p>
          <a:p>
            <a:r>
              <a:rPr lang="en-US" sz="2200" dirty="0">
                <a:latin typeface="Calibri Light" panose="020F0302020204030204" pitchFamily="34" charset="0"/>
                <a:cs typeface="Calibri Light" panose="020F0302020204030204" pitchFamily="34" charset="0"/>
              </a:rPr>
              <a:t>Examples: Bacc Core Reform Committee, Anti-Racism Task Force, Professional Faculty Review Committee, Professor of Teaching Task Force</a:t>
            </a:r>
          </a:p>
          <a:p>
            <a:r>
              <a:rPr lang="en-US" sz="2200" dirty="0">
                <a:latin typeface="Calibri Light" panose="020F0302020204030204" pitchFamily="34" charset="0"/>
                <a:cs typeface="Calibri Light" panose="020F0302020204030204" pitchFamily="34" charset="0"/>
              </a:rPr>
              <a:t>Specific tasks, deadlines</a:t>
            </a:r>
          </a:p>
          <a:p>
            <a:endParaRPr lang="en-US" sz="2200" dirty="0">
              <a:latin typeface="Calibri Light" panose="020F0302020204030204" pitchFamily="34" charset="0"/>
              <a:cs typeface="Calibri Light" panose="020F0302020204030204" pitchFamily="34" charset="0"/>
            </a:endParaRPr>
          </a:p>
          <a:p>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96710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3F7A-C39B-4A10-9FB2-4BD1F76D2BEB}"/>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Faculty Senate President serves on MANY university committees</a:t>
            </a:r>
          </a:p>
        </p:txBody>
      </p:sp>
      <p:sp>
        <p:nvSpPr>
          <p:cNvPr id="3" name="Content Placeholder 2">
            <a:extLst>
              <a:ext uri="{FF2B5EF4-FFF2-40B4-BE49-F238E27FC236}">
                <a16:creationId xmlns:a16="http://schemas.microsoft.com/office/drawing/2014/main" id="{9314E5CD-52B1-448A-A4AB-A8C3B1CA9D0A}"/>
              </a:ext>
            </a:extLst>
          </p:cNvPr>
          <p:cNvSpPr>
            <a:spLocks noGrp="1"/>
          </p:cNvSpPr>
          <p:nvPr>
            <p:ph idx="1"/>
          </p:nvPr>
        </p:nvSpPr>
        <p:spPr>
          <a:xfrm>
            <a:off x="680320" y="2153993"/>
            <a:ext cx="9613861" cy="3599316"/>
          </a:xfrm>
        </p:spPr>
        <p:txBody>
          <a:bodyPr numCol="2">
            <a:noAutofit/>
          </a:bodyPr>
          <a:lstStyle/>
          <a:p>
            <a:pPr fontAlgn="t"/>
            <a:r>
              <a:rPr lang="en-US" sz="2200" dirty="0">
                <a:latin typeface="Calibri Light" panose="020F0302020204030204" pitchFamily="34" charset="0"/>
                <a:cs typeface="Calibri Light" panose="020F0302020204030204" pitchFamily="34" charset="0"/>
              </a:rPr>
              <a:t>University Cabinet</a:t>
            </a:r>
          </a:p>
          <a:p>
            <a:pPr fontAlgn="t"/>
            <a:r>
              <a:rPr lang="en-US" sz="2200" dirty="0">
                <a:latin typeface="Calibri Light" panose="020F0302020204030204" pitchFamily="34" charset="0"/>
                <a:cs typeface="Calibri Light" panose="020F0302020204030204" pitchFamily="34" charset="0"/>
              </a:rPr>
              <a:t>Provosts’ Council</a:t>
            </a:r>
          </a:p>
          <a:p>
            <a:pPr fontAlgn="t"/>
            <a:r>
              <a:rPr lang="en-US" sz="2200" dirty="0">
                <a:latin typeface="Calibri Light" panose="020F0302020204030204" pitchFamily="34" charset="0"/>
                <a:cs typeface="Calibri Light" panose="020F0302020204030204" pitchFamily="34" charset="0"/>
              </a:rPr>
              <a:t>COVID response committees</a:t>
            </a:r>
          </a:p>
          <a:p>
            <a:pPr fontAlgn="t"/>
            <a:r>
              <a:rPr lang="en-US" sz="2200" dirty="0">
                <a:latin typeface="Calibri Light" panose="020F0302020204030204" pitchFamily="34" charset="0"/>
                <a:cs typeface="Calibri Light" panose="020F0302020204030204" pitchFamily="34" charset="0"/>
              </a:rPr>
              <a:t>Compliance Executive Committee</a:t>
            </a:r>
          </a:p>
          <a:p>
            <a:pPr fontAlgn="t"/>
            <a:r>
              <a:rPr lang="en-US" sz="2200" dirty="0">
                <a:latin typeface="Calibri Light" panose="020F0302020204030204" pitchFamily="34" charset="0"/>
                <a:cs typeface="Calibri Light" panose="020F0302020204030204" pitchFamily="34" charset="0"/>
              </a:rPr>
              <a:t>Campus Planning Committee</a:t>
            </a:r>
          </a:p>
          <a:p>
            <a:pPr fontAlgn="t"/>
            <a:r>
              <a:rPr lang="en-US" sz="2200" dirty="0">
                <a:latin typeface="Calibri Light" panose="020F0302020204030204" pitchFamily="34" charset="0"/>
                <a:cs typeface="Calibri Light" panose="020F0302020204030204" pitchFamily="34" charset="0"/>
              </a:rPr>
              <a:t>Culture of Care Committee</a:t>
            </a:r>
          </a:p>
          <a:p>
            <a:pPr fontAlgn="t"/>
            <a:r>
              <a:rPr lang="en-US" sz="2200" dirty="0">
                <a:latin typeface="Calibri Light" panose="020F0302020204030204" pitchFamily="34" charset="0"/>
                <a:cs typeface="Calibri Light" panose="020F0302020204030204" pitchFamily="34" charset="0"/>
              </a:rPr>
              <a:t>Executive Policy and Standards Committee</a:t>
            </a:r>
          </a:p>
          <a:p>
            <a:pPr fontAlgn="t"/>
            <a:r>
              <a:rPr lang="en-US" sz="2200" dirty="0">
                <a:latin typeface="Calibri Light" panose="020F0302020204030204" pitchFamily="34" charset="0"/>
                <a:cs typeface="Calibri Light" panose="020F0302020204030204" pitchFamily="34" charset="0"/>
              </a:rPr>
              <a:t>Athletics Admissions Committee</a:t>
            </a:r>
          </a:p>
          <a:p>
            <a:pPr fontAlgn="t"/>
            <a:r>
              <a:rPr lang="en-US" sz="2200" dirty="0">
                <a:latin typeface="Calibri Light" panose="020F0302020204030204" pitchFamily="34" charset="0"/>
                <a:cs typeface="Calibri Light" panose="020F0302020204030204" pitchFamily="34" charset="0"/>
              </a:rPr>
              <a:t>Public Safety Advisory Committee</a:t>
            </a:r>
          </a:p>
          <a:p>
            <a:pPr fontAlgn="t"/>
            <a:r>
              <a:rPr lang="en-US" sz="2200" dirty="0">
                <a:latin typeface="Calibri Light" panose="020F0302020204030204" pitchFamily="34" charset="0"/>
                <a:cs typeface="Calibri Light" panose="020F0302020204030204" pitchFamily="34" charset="0"/>
              </a:rPr>
              <a:t>Academic Calendar Committee</a:t>
            </a:r>
          </a:p>
          <a:p>
            <a:pPr fontAlgn="t"/>
            <a:r>
              <a:rPr lang="en-US" sz="2200" dirty="0">
                <a:latin typeface="Calibri Light" panose="020F0302020204030204" pitchFamily="34" charset="0"/>
                <a:cs typeface="Calibri Light" panose="020F0302020204030204" pitchFamily="34" charset="0"/>
              </a:rPr>
              <a:t>Architectural Naming Committee</a:t>
            </a:r>
          </a:p>
          <a:p>
            <a:pPr fontAlgn="t"/>
            <a:r>
              <a:rPr lang="en-US" sz="2200" dirty="0">
                <a:latin typeface="Calibri Light" panose="020F0302020204030204" pitchFamily="34" charset="0"/>
                <a:cs typeface="Calibri Light" panose="020F0302020204030204" pitchFamily="34" charset="0"/>
              </a:rPr>
              <a:t>Reports to the Board of Trustees</a:t>
            </a:r>
          </a:p>
          <a:p>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9374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2E54-AE93-4721-9A18-29BDE20A6915}"/>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OSU Faculty Senate – who we are and what we do</a:t>
            </a:r>
          </a:p>
        </p:txBody>
      </p:sp>
      <p:sp>
        <p:nvSpPr>
          <p:cNvPr id="3" name="Content Placeholder 3">
            <a:extLst>
              <a:ext uri="{FF2B5EF4-FFF2-40B4-BE49-F238E27FC236}">
                <a16:creationId xmlns:a16="http://schemas.microsoft.com/office/drawing/2014/main" id="{32A036C2-8AFE-4CD9-BFBC-00A1992564E9}"/>
              </a:ext>
            </a:extLst>
          </p:cNvPr>
          <p:cNvSpPr txBox="1">
            <a:spLocks/>
          </p:cNvSpPr>
          <p:nvPr/>
        </p:nvSpPr>
        <p:spPr>
          <a:xfrm>
            <a:off x="772336" y="1822270"/>
            <a:ext cx="9879564" cy="47280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US" sz="2200" dirty="0">
              <a:latin typeface="Calibri Light" panose="020F0302020204030204" pitchFamily="34" charset="0"/>
              <a:cs typeface="Calibri Light" panose="020F0302020204030204" pitchFamily="34" charset="0"/>
            </a:endParaRPr>
          </a:p>
          <a:p>
            <a:r>
              <a:rPr lang="en-US" sz="2200" dirty="0">
                <a:latin typeface="Calibri Light" panose="020F0302020204030204" pitchFamily="34" charset="0"/>
                <a:cs typeface="Calibri Light" panose="020F0302020204030204" pitchFamily="34" charset="0"/>
              </a:rPr>
              <a:t>Represent ~4800 faculty across the state</a:t>
            </a:r>
          </a:p>
          <a:p>
            <a:r>
              <a:rPr lang="en-US" sz="2200" dirty="0">
                <a:latin typeface="Calibri Light" panose="020F0302020204030204" pitchFamily="34" charset="0"/>
                <a:cs typeface="Calibri Light" panose="020F0302020204030204" pitchFamily="34" charset="0"/>
              </a:rPr>
              <a:t>Our primary purview = curriculum and teaching, but our collective knowledge and needs can (and do) inform a wide range of processes and policies at the University</a:t>
            </a:r>
          </a:p>
          <a:p>
            <a:r>
              <a:rPr lang="en-US" sz="2200" dirty="0">
                <a:latin typeface="Calibri Light" panose="020F0302020204030204" pitchFamily="34" charset="0"/>
                <a:cs typeface="Calibri Light" panose="020F0302020204030204" pitchFamily="34" charset="0"/>
              </a:rPr>
              <a:t>Valued partner in Shared Governance</a:t>
            </a:r>
          </a:p>
          <a:p>
            <a:pPr lvl="1"/>
            <a:r>
              <a:rPr lang="en-US" sz="2200" dirty="0">
                <a:latin typeface="Calibri Light" panose="020F0302020204030204" pitchFamily="34" charset="0"/>
                <a:cs typeface="Calibri Light" panose="020F0302020204030204" pitchFamily="34" charset="0"/>
              </a:rPr>
              <a:t>Shared governance ≠ shared decision-making, but does mean that Administration seeks our input, weighs it carefully, and reports back to us on their final decisions</a:t>
            </a:r>
          </a:p>
          <a:p>
            <a:pPr lvl="1"/>
            <a:r>
              <a:rPr lang="en-US" sz="2200" dirty="0">
                <a:latin typeface="Calibri Light" panose="020F0302020204030204" pitchFamily="34" charset="0"/>
                <a:cs typeface="Calibri Light" panose="020F0302020204030204" pitchFamily="34" charset="0"/>
              </a:rPr>
              <a:t>Primary purview = academics</a:t>
            </a:r>
          </a:p>
          <a:p>
            <a:pPr lvl="1"/>
            <a:r>
              <a:rPr lang="en-US" sz="2200" dirty="0">
                <a:latin typeface="Calibri Light" panose="020F0302020204030204" pitchFamily="34" charset="0"/>
                <a:cs typeface="Calibri Light" panose="020F0302020204030204" pitchFamily="34" charset="0"/>
              </a:rPr>
              <a:t>Work extensively with Office of Academic Affairs, Office of Faculty Affairs</a:t>
            </a:r>
          </a:p>
          <a:p>
            <a:r>
              <a:rPr lang="en-US" sz="2200" dirty="0">
                <a:latin typeface="Calibri Light" panose="020F0302020204030204" pitchFamily="34" charset="0"/>
                <a:cs typeface="Calibri Light" panose="020F0302020204030204" pitchFamily="34" charset="0"/>
              </a:rPr>
              <a:t>Strong Senate = seat at many tables = opportunities for faculty input</a:t>
            </a:r>
          </a:p>
          <a:p>
            <a:pPr lvl="1"/>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7041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A75E-9B17-4EAF-8FA2-6541CC522AFA}"/>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Senate Leadership – 2022 </a:t>
            </a:r>
          </a:p>
        </p:txBody>
      </p:sp>
      <p:sp>
        <p:nvSpPr>
          <p:cNvPr id="6" name="Content Placeholder 2">
            <a:extLst>
              <a:ext uri="{FF2B5EF4-FFF2-40B4-BE49-F238E27FC236}">
                <a16:creationId xmlns:a16="http://schemas.microsoft.com/office/drawing/2014/main" id="{8AD5E8CB-42B9-4FFA-89FF-4EB43B766B17}"/>
              </a:ext>
            </a:extLst>
          </p:cNvPr>
          <p:cNvSpPr>
            <a:spLocks noGrp="1"/>
          </p:cNvSpPr>
          <p:nvPr>
            <p:ph idx="1"/>
          </p:nvPr>
        </p:nvSpPr>
        <p:spPr>
          <a:xfrm>
            <a:off x="360836" y="5901678"/>
            <a:ext cx="11526364" cy="822766"/>
          </a:xfrm>
        </p:spPr>
        <p:txBody>
          <a:bodyPr>
            <a:normAutofit fontScale="92500"/>
          </a:bodyPr>
          <a:lstStyle/>
          <a:p>
            <a:pPr marL="0" indent="0" algn="ctr">
              <a:buNone/>
            </a:pPr>
            <a:r>
              <a:rPr lang="en-US" sz="2000" dirty="0"/>
              <a:t>Selina Heppell, Past President        Erika McCalpine, President               Kate MacTavish, President-Elect</a:t>
            </a:r>
          </a:p>
          <a:p>
            <a:pPr marL="0" indent="0" algn="ctr">
              <a:buNone/>
            </a:pPr>
            <a:r>
              <a:rPr lang="en-US" sz="1800" dirty="0"/>
              <a:t>CAS		            OSU-Cascades, COB			              CPHHS</a:t>
            </a:r>
          </a:p>
        </p:txBody>
      </p:sp>
      <p:pic>
        <p:nvPicPr>
          <p:cNvPr id="7" name="Picture 6">
            <a:extLst>
              <a:ext uri="{FF2B5EF4-FFF2-40B4-BE49-F238E27FC236}">
                <a16:creationId xmlns:a16="http://schemas.microsoft.com/office/drawing/2014/main" id="{5BF768D6-B590-400C-9EFB-4F10FEC4D70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5425" b="9947"/>
          <a:stretch/>
        </p:blipFill>
        <p:spPr>
          <a:xfrm>
            <a:off x="958380" y="2175452"/>
            <a:ext cx="2214130" cy="33357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2" descr="https://osucascades.edu/sites/osucascades.edu/files/styles/osu_person_image/public/erikamccalpine_220.png?itok=kJ4dSN9u">
            <a:extLst>
              <a:ext uri="{FF2B5EF4-FFF2-40B4-BE49-F238E27FC236}">
                <a16:creationId xmlns:a16="http://schemas.microsoft.com/office/drawing/2014/main" id="{392F8E87-2FE2-42F5-80CE-14816D9F2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488" y="2174424"/>
            <a:ext cx="3336772" cy="33367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4" descr="Kate MacTavish, OSU College of Public Health and Human Sciences">
            <a:extLst>
              <a:ext uri="{FF2B5EF4-FFF2-40B4-BE49-F238E27FC236}">
                <a16:creationId xmlns:a16="http://schemas.microsoft.com/office/drawing/2014/main" id="{93640EDA-FCDA-44C4-8BBC-39642934F7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354" r="26767"/>
          <a:stretch/>
        </p:blipFill>
        <p:spPr bwMode="auto">
          <a:xfrm>
            <a:off x="8652865" y="2174424"/>
            <a:ext cx="2580755" cy="33367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8025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CF6C8F-AB0A-4D30-ABA5-3BE118332A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8121" y="2272667"/>
            <a:ext cx="9755757" cy="4134929"/>
          </a:xfrm>
          <a:prstGeom prst="rect">
            <a:avLst/>
          </a:prstGeom>
        </p:spPr>
      </p:pic>
      <p:sp>
        <p:nvSpPr>
          <p:cNvPr id="5" name="Rectangle 4">
            <a:extLst>
              <a:ext uri="{FF2B5EF4-FFF2-40B4-BE49-F238E27FC236}">
                <a16:creationId xmlns:a16="http://schemas.microsoft.com/office/drawing/2014/main" id="{AA79DA75-CC40-4DE1-A8B6-5CF7896C28EF}"/>
              </a:ext>
            </a:extLst>
          </p:cNvPr>
          <p:cNvSpPr/>
          <p:nvPr/>
        </p:nvSpPr>
        <p:spPr>
          <a:xfrm>
            <a:off x="646624" y="1032295"/>
            <a:ext cx="6743962" cy="430887"/>
          </a:xfrm>
          <a:prstGeom prst="rect">
            <a:avLst/>
          </a:prstGeom>
        </p:spPr>
        <p:txBody>
          <a:bodyPr wrap="none">
            <a:spAutoFit/>
          </a:bodyPr>
          <a:lstStyle/>
          <a:p>
            <a:r>
              <a:rPr lang="en-US" sz="2200" dirty="0">
                <a:latin typeface="Calibri Light" panose="020F0302020204030204" pitchFamily="34" charset="0"/>
                <a:cs typeface="Calibri Light" panose="020F0302020204030204" pitchFamily="34" charset="0"/>
              </a:rPr>
              <a:t>https://senate.oregonstate.edu/current-year-membership</a:t>
            </a:r>
          </a:p>
        </p:txBody>
      </p:sp>
    </p:spTree>
    <p:extLst>
      <p:ext uri="{BB962C8B-B14F-4D97-AF65-F5344CB8AC3E}">
        <p14:creationId xmlns:p14="http://schemas.microsoft.com/office/powerpoint/2010/main" val="409814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B80BC-A6E4-40DB-AD81-805FC7135F21}"/>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How did you get here?	</a:t>
            </a:r>
          </a:p>
        </p:txBody>
      </p:sp>
      <p:sp>
        <p:nvSpPr>
          <p:cNvPr id="3" name="Content Placeholder 2">
            <a:extLst>
              <a:ext uri="{FF2B5EF4-FFF2-40B4-BE49-F238E27FC236}">
                <a16:creationId xmlns:a16="http://schemas.microsoft.com/office/drawing/2014/main" id="{DFEA9086-5E97-486F-82FC-278782FADCC9}"/>
              </a:ext>
            </a:extLst>
          </p:cNvPr>
          <p:cNvSpPr>
            <a:spLocks noGrp="1"/>
          </p:cNvSpPr>
          <p:nvPr>
            <p:ph idx="1"/>
          </p:nvPr>
        </p:nvSpPr>
        <p:spPr>
          <a:xfrm>
            <a:off x="838200" y="2118788"/>
            <a:ext cx="10515600" cy="5175849"/>
          </a:xfrm>
        </p:spPr>
        <p:txBody>
          <a:bodyPr>
            <a:normAutofit/>
          </a:bodyPr>
          <a:lstStyle/>
          <a:p>
            <a:r>
              <a:rPr lang="en-US" sz="2200" dirty="0">
                <a:latin typeface="Calibri Light" panose="020F0302020204030204" pitchFamily="34" charset="0"/>
                <a:cs typeface="Calibri Light" panose="020F0302020204030204" pitchFamily="34" charset="0"/>
              </a:rPr>
              <a:t>To facilitate equal access, ALL eligible faculty are potential Senators and are on the nomination ballot</a:t>
            </a:r>
          </a:p>
          <a:p>
            <a:r>
              <a:rPr lang="en-US" sz="2200" dirty="0">
                <a:latin typeface="Calibri Light" panose="020F0302020204030204" pitchFamily="34" charset="0"/>
                <a:cs typeface="Calibri Light" panose="020F0302020204030204" pitchFamily="34" charset="0"/>
              </a:rPr>
              <a:t>Email sent out to provide opportunity to decline nomination, declare your apportionment unit if you have a split appointment, or move to a different unit, if appropriate</a:t>
            </a:r>
          </a:p>
          <a:p>
            <a:r>
              <a:rPr lang="en-US" sz="2200" dirty="0">
                <a:latin typeface="Calibri Light" panose="020F0302020204030204" pitchFamily="34" charset="0"/>
                <a:cs typeface="Calibri Light" panose="020F0302020204030204" pitchFamily="34" charset="0"/>
              </a:rPr>
              <a:t>Nomination ballot sent to all faculty, by apportionment unit</a:t>
            </a:r>
          </a:p>
          <a:p>
            <a:r>
              <a:rPr lang="en-US" sz="2200" dirty="0">
                <a:latin typeface="Calibri Light" panose="020F0302020204030204" pitchFamily="34" charset="0"/>
                <a:cs typeface="Calibri Light" panose="020F0302020204030204" pitchFamily="34" charset="0"/>
              </a:rPr>
              <a:t>Faculty are put on the election ballot based on nomination votes received, with at least twice as many on the ballot as are needed to fill vacancies</a:t>
            </a:r>
          </a:p>
          <a:p>
            <a:r>
              <a:rPr lang="en-US" sz="2200" dirty="0">
                <a:latin typeface="Calibri Light" panose="020F0302020204030204" pitchFamily="34" charset="0"/>
                <a:cs typeface="Calibri Light" panose="020F0302020204030204" pitchFamily="34" charset="0"/>
              </a:rPr>
              <a:t>Ballots sent, tie breakers facilitated, as needed</a:t>
            </a:r>
          </a:p>
          <a:p>
            <a:r>
              <a:rPr lang="en-US" sz="2200" dirty="0">
                <a:latin typeface="Calibri Light" panose="020F0302020204030204" pitchFamily="34" charset="0"/>
                <a:cs typeface="Calibri Light" panose="020F0302020204030204" pitchFamily="34" charset="0"/>
              </a:rPr>
              <a:t>If an elected Senator declines, goes on sabbatical, or has to leave, the next individual receiving votes is contacted to take their place</a:t>
            </a:r>
          </a:p>
        </p:txBody>
      </p:sp>
    </p:spTree>
    <p:extLst>
      <p:ext uri="{BB962C8B-B14F-4D97-AF65-F5344CB8AC3E}">
        <p14:creationId xmlns:p14="http://schemas.microsoft.com/office/powerpoint/2010/main" val="9861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9BC4-1093-4825-81A1-CF9A3CB07A8E}"/>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Your Role as a Faculty Senator</a:t>
            </a:r>
          </a:p>
        </p:txBody>
      </p:sp>
      <p:sp>
        <p:nvSpPr>
          <p:cNvPr id="3" name="Content Placeholder 2">
            <a:extLst>
              <a:ext uri="{FF2B5EF4-FFF2-40B4-BE49-F238E27FC236}">
                <a16:creationId xmlns:a16="http://schemas.microsoft.com/office/drawing/2014/main" id="{D0FBE08D-852F-41D7-B8E1-7C6DD5A13EBB}"/>
              </a:ext>
            </a:extLst>
          </p:cNvPr>
          <p:cNvSpPr>
            <a:spLocks noGrp="1"/>
          </p:cNvSpPr>
          <p:nvPr>
            <p:ph idx="1"/>
          </p:nvPr>
        </p:nvSpPr>
        <p:spPr/>
        <p:txBody>
          <a:bodyPr>
            <a:noAutofit/>
          </a:bodyPr>
          <a:lstStyle/>
          <a:p>
            <a:r>
              <a:rPr lang="en-US" sz="2200" dirty="0">
                <a:latin typeface="Calibri Light" panose="020F0302020204030204" pitchFamily="34" charset="0"/>
                <a:cs typeface="Calibri Light" panose="020F0302020204030204" pitchFamily="34" charset="0"/>
              </a:rPr>
              <a:t>You represent your College or Apportionment Unit.</a:t>
            </a:r>
          </a:p>
          <a:p>
            <a:r>
              <a:rPr lang="en-US" sz="2200" dirty="0">
                <a:latin typeface="Calibri Light" panose="020F0302020204030204" pitchFamily="34" charset="0"/>
                <a:cs typeface="Calibri Light" panose="020F0302020204030204" pitchFamily="34" charset="0"/>
              </a:rPr>
              <a:t>Meeting attendance is expected. If you can’t make it, you can appoint a proxy but you must contact the Senate Office to let us know (and for that person to get access to the Canvas site for voting)</a:t>
            </a:r>
          </a:p>
          <a:p>
            <a:r>
              <a:rPr lang="en-US" sz="2200" dirty="0">
                <a:latin typeface="Calibri Light" panose="020F0302020204030204" pitchFamily="34" charset="0"/>
                <a:cs typeface="Calibri Light" panose="020F0302020204030204" pitchFamily="34" charset="0"/>
              </a:rPr>
              <a:t>You should be in touch with your constituents</a:t>
            </a:r>
          </a:p>
          <a:p>
            <a:pPr lvl="1"/>
            <a:r>
              <a:rPr lang="en-US" sz="2200" dirty="0">
                <a:latin typeface="Calibri Light" panose="020F0302020204030204" pitchFamily="34" charset="0"/>
                <a:cs typeface="Calibri Light" panose="020F0302020204030204" pitchFamily="34" charset="0"/>
              </a:rPr>
              <a:t>Talk with other Senators from your apportionment unit and/or your unit leadership about ways to do this</a:t>
            </a:r>
          </a:p>
          <a:p>
            <a:r>
              <a:rPr lang="en-US" sz="2200" dirty="0">
                <a:latin typeface="Calibri Light" panose="020F0302020204030204" pitchFamily="34" charset="0"/>
                <a:cs typeface="Calibri Light" panose="020F0302020204030204" pitchFamily="34" charset="0"/>
              </a:rPr>
              <a:t>Engagement is key! </a:t>
            </a:r>
          </a:p>
        </p:txBody>
      </p:sp>
    </p:spTree>
    <p:extLst>
      <p:ext uri="{BB962C8B-B14F-4D97-AF65-F5344CB8AC3E}">
        <p14:creationId xmlns:p14="http://schemas.microsoft.com/office/powerpoint/2010/main" val="24609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C9BE-01FC-4741-AE8A-A2B1DFCD13FB}"/>
              </a:ext>
            </a:extLst>
          </p:cNvPr>
          <p:cNvSpPr>
            <a:spLocks noGrp="1"/>
          </p:cNvSpPr>
          <p:nvPr>
            <p:ph type="title"/>
          </p:nvPr>
        </p:nvSpPr>
        <p:spPr/>
        <p:txBody>
          <a:bodyPr>
            <a:normAutofit/>
          </a:bodyPr>
          <a:lstStyle/>
          <a:p>
            <a:r>
              <a:rPr lang="en-US" dirty="0">
                <a:latin typeface="Calibri Light" panose="020F0302020204030204" pitchFamily="34" charset="0"/>
                <a:cs typeface="Calibri Light" panose="020F0302020204030204" pitchFamily="34" charset="0"/>
              </a:rPr>
              <a:t>Faculty Senate Meetings</a:t>
            </a:r>
          </a:p>
        </p:txBody>
      </p:sp>
      <p:sp>
        <p:nvSpPr>
          <p:cNvPr id="4" name="Content Placeholder 3">
            <a:extLst>
              <a:ext uri="{FF2B5EF4-FFF2-40B4-BE49-F238E27FC236}">
                <a16:creationId xmlns:a16="http://schemas.microsoft.com/office/drawing/2014/main" id="{1A7579E9-AB4A-4BEA-AE06-0B62A4CA163B}"/>
              </a:ext>
            </a:extLst>
          </p:cNvPr>
          <p:cNvSpPr>
            <a:spLocks noGrp="1"/>
          </p:cNvSpPr>
          <p:nvPr>
            <p:ph idx="1"/>
          </p:nvPr>
        </p:nvSpPr>
        <p:spPr/>
        <p:txBody>
          <a:bodyPr>
            <a:normAutofit/>
          </a:bodyPr>
          <a:lstStyle/>
          <a:p>
            <a:r>
              <a:rPr lang="en-US" sz="2200" dirty="0">
                <a:latin typeface="Calibri Light" panose="020F0302020204030204" pitchFamily="34" charset="0"/>
                <a:cs typeface="Calibri Light" panose="020F0302020204030204" pitchFamily="34" charset="0"/>
              </a:rPr>
              <a:t>Usually the second Thursday of each month during the academic year, 3-5pm</a:t>
            </a:r>
          </a:p>
          <a:p>
            <a:r>
              <a:rPr lang="en-US" sz="2200" dirty="0">
                <a:latin typeface="Calibri Light" panose="020F0302020204030204" pitchFamily="34" charset="0"/>
                <a:cs typeface="Calibri Light" panose="020F0302020204030204" pitchFamily="34" charset="0"/>
              </a:rPr>
              <a:t>Information is posted on Canvas</a:t>
            </a:r>
          </a:p>
          <a:p>
            <a:r>
              <a:rPr lang="en-US" sz="2200" dirty="0">
                <a:latin typeface="Calibri Light" panose="020F0302020204030204" pitchFamily="34" charset="0"/>
                <a:cs typeface="Calibri Light" panose="020F0302020204030204" pitchFamily="34" charset="0"/>
              </a:rPr>
              <a:t>Action Items = vote. Usually first agenda items, after opening remarks from the Senate President</a:t>
            </a:r>
          </a:p>
          <a:p>
            <a:pPr lvl="1"/>
            <a:r>
              <a:rPr lang="en-US" sz="2200" dirty="0">
                <a:latin typeface="Calibri Light" panose="020F0302020204030204" pitchFamily="34" charset="0"/>
                <a:cs typeface="Calibri Light" panose="020F0302020204030204" pitchFamily="34" charset="0"/>
              </a:rPr>
              <a:t>Curriculum proposals</a:t>
            </a:r>
          </a:p>
          <a:p>
            <a:pPr lvl="1"/>
            <a:r>
              <a:rPr lang="en-US" sz="2200" dirty="0">
                <a:latin typeface="Calibri Light" panose="020F0302020204030204" pitchFamily="34" charset="0"/>
                <a:cs typeface="Calibri Light" panose="020F0302020204030204" pitchFamily="34" charset="0"/>
              </a:rPr>
              <a:t>Changes to bylaws or standing rules</a:t>
            </a:r>
          </a:p>
          <a:p>
            <a:pPr lvl="1"/>
            <a:r>
              <a:rPr lang="en-US" sz="2200" dirty="0">
                <a:latin typeface="Calibri Light" panose="020F0302020204030204" pitchFamily="34" charset="0"/>
                <a:cs typeface="Calibri Light" panose="020F0302020204030204" pitchFamily="34" charset="0"/>
              </a:rPr>
              <a:t>Motions, referendums, etc. – usually discussed at prior meeting(s)</a:t>
            </a:r>
          </a:p>
          <a:p>
            <a:r>
              <a:rPr lang="en-US" sz="2200" dirty="0">
                <a:latin typeface="Calibri Light" panose="020F0302020204030204" pitchFamily="34" charset="0"/>
                <a:cs typeface="Calibri Light" panose="020F0302020204030204" pitchFamily="34" charset="0"/>
              </a:rPr>
              <a:t>Special Reports</a:t>
            </a:r>
          </a:p>
          <a:p>
            <a:r>
              <a:rPr lang="en-US" sz="2200" dirty="0">
                <a:latin typeface="Calibri Light" panose="020F0302020204030204" pitchFamily="34" charset="0"/>
                <a:cs typeface="Calibri Light" panose="020F0302020204030204" pitchFamily="34" charset="0"/>
              </a:rPr>
              <a:t>New Business</a:t>
            </a:r>
          </a:p>
          <a:p>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93003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B6E0-AF85-4E13-BB87-8582EEC034A3}"/>
              </a:ext>
            </a:extLst>
          </p:cNvPr>
          <p:cNvSpPr>
            <a:spLocks noGrp="1"/>
          </p:cNvSpPr>
          <p:nvPr>
            <p:ph type="title"/>
          </p:nvPr>
        </p:nvSpPr>
        <p:spPr/>
        <p:txBody>
          <a:bodyPr>
            <a:normAutofit/>
          </a:bodyPr>
          <a:lstStyle/>
          <a:p>
            <a:r>
              <a:rPr lang="en-US" dirty="0">
                <a:latin typeface="Calibri Light" panose="020F0302020204030204" pitchFamily="34" charset="0"/>
                <a:cs typeface="Calibri Light" panose="020F0302020204030204" pitchFamily="34" charset="0"/>
              </a:rPr>
              <a:t>Using Canvas</a:t>
            </a:r>
          </a:p>
        </p:txBody>
      </p:sp>
      <p:pic>
        <p:nvPicPr>
          <p:cNvPr id="3" name="Picture 2">
            <a:extLst>
              <a:ext uri="{FF2B5EF4-FFF2-40B4-BE49-F238E27FC236}">
                <a16:creationId xmlns:a16="http://schemas.microsoft.com/office/drawing/2014/main" id="{CBF8C070-48A0-46FE-AC21-2DC0408BEE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1298" y="1728197"/>
            <a:ext cx="2413506" cy="4826000"/>
          </a:xfrm>
          <a:prstGeom prst="rect">
            <a:avLst/>
          </a:prstGeom>
        </p:spPr>
      </p:pic>
      <p:sp>
        <p:nvSpPr>
          <p:cNvPr id="4" name="Oval 3">
            <a:extLst>
              <a:ext uri="{FF2B5EF4-FFF2-40B4-BE49-F238E27FC236}">
                <a16:creationId xmlns:a16="http://schemas.microsoft.com/office/drawing/2014/main" id="{63B11D0B-F777-4BF0-B966-A364EDAAC1D0}"/>
              </a:ext>
            </a:extLst>
          </p:cNvPr>
          <p:cNvSpPr/>
          <p:nvPr/>
        </p:nvSpPr>
        <p:spPr>
          <a:xfrm>
            <a:off x="1123071" y="4141197"/>
            <a:ext cx="1625600" cy="620753"/>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780100ED-A68A-43CF-87E0-6813873C56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5781" y="1621583"/>
            <a:ext cx="7873148" cy="5039228"/>
          </a:xfrm>
          <a:prstGeom prst="rect">
            <a:avLst/>
          </a:prstGeom>
        </p:spPr>
      </p:pic>
    </p:spTree>
    <p:extLst>
      <p:ext uri="{BB962C8B-B14F-4D97-AF65-F5344CB8AC3E}">
        <p14:creationId xmlns:p14="http://schemas.microsoft.com/office/powerpoint/2010/main" val="377483672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163</TotalTime>
  <Words>1922</Words>
  <Application>Microsoft Office PowerPoint</Application>
  <PresentationFormat>Widescreen</PresentationFormat>
  <Paragraphs>176</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Rockwell</vt:lpstr>
      <vt:lpstr>Trebuchet MS</vt:lpstr>
      <vt:lpstr>Berlin</vt:lpstr>
      <vt:lpstr>New Senator Orientation Faculty Senate 101</vt:lpstr>
      <vt:lpstr>PowerPoint Presentation</vt:lpstr>
      <vt:lpstr>OSU Faculty Senate – who we are and what we do</vt:lpstr>
      <vt:lpstr>Senate Leadership – 2022 </vt:lpstr>
      <vt:lpstr>PowerPoint Presentation</vt:lpstr>
      <vt:lpstr>How did you get here? </vt:lpstr>
      <vt:lpstr>Your Role as a Faculty Senator</vt:lpstr>
      <vt:lpstr>Faculty Senate Meetings</vt:lpstr>
      <vt:lpstr>Using Canvas</vt:lpstr>
      <vt:lpstr>Using Canvas</vt:lpstr>
      <vt:lpstr>Voting in Canvas</vt:lpstr>
      <vt:lpstr>Voting in Canvas</vt:lpstr>
      <vt:lpstr>Curriculum Review and Voting</vt:lpstr>
      <vt:lpstr>Motions from the floor</vt:lpstr>
      <vt:lpstr>Chat on Zoom</vt:lpstr>
      <vt:lpstr>Committees</vt:lpstr>
      <vt:lpstr>An Overview of the Interinstitutional Faculty Senate</vt:lpstr>
      <vt:lpstr>Interinstitutional Faculty Senate Membership </vt:lpstr>
      <vt:lpstr>Interinstitutional Faculty Senate Typical Activities</vt:lpstr>
      <vt:lpstr>Interinstitutional Faculty Senate Duties</vt:lpstr>
      <vt:lpstr>   Interinstitutional Faculty Senate Issues </vt:lpstr>
      <vt:lpstr>Thanks for Listening</vt:lpstr>
      <vt:lpstr> Key Functions of the Executive Committee (EC) </vt:lpstr>
      <vt:lpstr>Key Functions of the Executive Committee (EC)</vt:lpstr>
      <vt:lpstr>Key Functions of the Executive Committee (EC)</vt:lpstr>
      <vt:lpstr>PowerPoint Presentation</vt:lpstr>
      <vt:lpstr>Standing Committees</vt:lpstr>
      <vt:lpstr>Ad hoc Committees and Task Forces</vt:lpstr>
      <vt:lpstr>Faculty Senate President serves on MANY university committees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Senate 101</dc:title>
  <dc:creator>Heppell, Selina S</dc:creator>
  <cp:lastModifiedBy>Calascibetta, Caitlin</cp:lastModifiedBy>
  <cp:revision>26</cp:revision>
  <dcterms:created xsi:type="dcterms:W3CDTF">2021-12-30T22:45:48Z</dcterms:created>
  <dcterms:modified xsi:type="dcterms:W3CDTF">2022-01-13T17:22:15Z</dcterms:modified>
</cp:coreProperties>
</file>