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FAEDC22-8497-663C-51C6-3EB4DB012B68}" name="Skousen, Lauren" initials="SL" userId="S::skousenl@oregonstate.edu::9f567070-c3a8-4e3d-9a81-f91abe13599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3F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268" autoAdjust="0"/>
  </p:normalViewPr>
  <p:slideViewPr>
    <p:cSldViewPr>
      <p:cViewPr varScale="1">
        <p:scale>
          <a:sx n="83" d="100"/>
          <a:sy n="83" d="100"/>
        </p:scale>
        <p:origin x="586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2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539" y="0"/>
            <a:ext cx="4028440" cy="352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155E41-EC9A-42AB-A042-2FB5A0CB86AF}" type="datetimeFigureOut">
              <a:rPr lang="en-US" smtClean="0"/>
              <a:t>1/11/2022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6"/>
            <a:ext cx="7437120" cy="276034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258"/>
            <a:ext cx="4028440" cy="3521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539" y="6658258"/>
            <a:ext cx="4028440" cy="3521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B61172-2CE6-4198-8F4D-4CD4211EC2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272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B61172-2CE6-4198-8F4D-4CD4211EC2B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952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1/11/2022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Segoe UI Light"/>
                <a:cs typeface="Segoe U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1/11/2022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Segoe UI Light"/>
                <a:cs typeface="Segoe U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1/11/2022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Segoe UI Light"/>
                <a:cs typeface="Segoe U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1/11/2022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1/11/2022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54950" y="1035169"/>
            <a:ext cx="11683365" cy="5560060"/>
          </a:xfrm>
          <a:custGeom>
            <a:avLst/>
            <a:gdLst/>
            <a:ahLst/>
            <a:cxnLst/>
            <a:rect l="l" t="t" r="r" b="b"/>
            <a:pathLst>
              <a:path w="11683365" h="5560059">
                <a:moveTo>
                  <a:pt x="0" y="5560047"/>
                </a:moveTo>
                <a:lnTo>
                  <a:pt x="11683049" y="5560047"/>
                </a:lnTo>
                <a:lnTo>
                  <a:pt x="11683049" y="0"/>
                </a:lnTo>
                <a:lnTo>
                  <a:pt x="0" y="0"/>
                </a:lnTo>
                <a:lnTo>
                  <a:pt x="0" y="5560047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254950" y="1035169"/>
            <a:ext cx="11683365" cy="5560060"/>
          </a:xfrm>
          <a:custGeom>
            <a:avLst/>
            <a:gdLst/>
            <a:ahLst/>
            <a:cxnLst/>
            <a:rect l="l" t="t" r="r" b="b"/>
            <a:pathLst>
              <a:path w="11683365" h="5560059">
                <a:moveTo>
                  <a:pt x="0" y="5560047"/>
                </a:moveTo>
                <a:lnTo>
                  <a:pt x="11683049" y="5560047"/>
                </a:lnTo>
                <a:lnTo>
                  <a:pt x="11683049" y="0"/>
                </a:lnTo>
                <a:lnTo>
                  <a:pt x="0" y="0"/>
                </a:lnTo>
                <a:lnTo>
                  <a:pt x="0" y="5560047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k object 18"/>
          <p:cNvSpPr/>
          <p:nvPr/>
        </p:nvSpPr>
        <p:spPr>
          <a:xfrm>
            <a:off x="254948" y="262782"/>
            <a:ext cx="11682095" cy="772795"/>
          </a:xfrm>
          <a:custGeom>
            <a:avLst/>
            <a:gdLst/>
            <a:ahLst/>
            <a:cxnLst/>
            <a:rect l="l" t="t" r="r" b="b"/>
            <a:pathLst>
              <a:path w="11682095" h="772794">
                <a:moveTo>
                  <a:pt x="0" y="0"/>
                </a:moveTo>
                <a:lnTo>
                  <a:pt x="11682101" y="0"/>
                </a:lnTo>
                <a:lnTo>
                  <a:pt x="11682101" y="772387"/>
                </a:lnTo>
                <a:lnTo>
                  <a:pt x="0" y="772387"/>
                </a:lnTo>
                <a:lnTo>
                  <a:pt x="0" y="0"/>
                </a:lnTo>
                <a:close/>
              </a:path>
            </a:pathLst>
          </a:custGeom>
          <a:solidFill>
            <a:srgbClr val="E9620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bk object 19"/>
          <p:cNvSpPr/>
          <p:nvPr/>
        </p:nvSpPr>
        <p:spPr>
          <a:xfrm>
            <a:off x="254948" y="262782"/>
            <a:ext cx="11682095" cy="772795"/>
          </a:xfrm>
          <a:custGeom>
            <a:avLst/>
            <a:gdLst/>
            <a:ahLst/>
            <a:cxnLst/>
            <a:rect l="l" t="t" r="r" b="b"/>
            <a:pathLst>
              <a:path w="11682095" h="772794">
                <a:moveTo>
                  <a:pt x="0" y="0"/>
                </a:moveTo>
                <a:lnTo>
                  <a:pt x="11682101" y="0"/>
                </a:lnTo>
                <a:lnTo>
                  <a:pt x="11682101" y="772387"/>
                </a:lnTo>
                <a:lnTo>
                  <a:pt x="0" y="772387"/>
                </a:lnTo>
                <a:lnTo>
                  <a:pt x="0" y="0"/>
                </a:lnTo>
                <a:close/>
              </a:path>
            </a:pathLst>
          </a:custGeom>
          <a:solidFill>
            <a:srgbClr val="E9620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bk object 20"/>
          <p:cNvSpPr/>
          <p:nvPr/>
        </p:nvSpPr>
        <p:spPr>
          <a:xfrm>
            <a:off x="254948" y="262782"/>
            <a:ext cx="11682095" cy="772795"/>
          </a:xfrm>
          <a:custGeom>
            <a:avLst/>
            <a:gdLst/>
            <a:ahLst/>
            <a:cxnLst/>
            <a:rect l="l" t="t" r="r" b="b"/>
            <a:pathLst>
              <a:path w="11682095" h="772794">
                <a:moveTo>
                  <a:pt x="0" y="0"/>
                </a:moveTo>
                <a:lnTo>
                  <a:pt x="11682101" y="0"/>
                </a:lnTo>
                <a:lnTo>
                  <a:pt x="11682101" y="772387"/>
                </a:lnTo>
                <a:lnTo>
                  <a:pt x="0" y="772387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E9620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1" name="bk object 21"/>
          <p:cNvSpPr/>
          <p:nvPr/>
        </p:nvSpPr>
        <p:spPr>
          <a:xfrm>
            <a:off x="254948" y="262782"/>
            <a:ext cx="11682095" cy="772795"/>
          </a:xfrm>
          <a:custGeom>
            <a:avLst/>
            <a:gdLst/>
            <a:ahLst/>
            <a:cxnLst/>
            <a:rect l="l" t="t" r="r" b="b"/>
            <a:pathLst>
              <a:path w="11682095" h="772794">
                <a:moveTo>
                  <a:pt x="0" y="0"/>
                </a:moveTo>
                <a:lnTo>
                  <a:pt x="11682101" y="0"/>
                </a:lnTo>
                <a:lnTo>
                  <a:pt x="11682101" y="772387"/>
                </a:lnTo>
                <a:lnTo>
                  <a:pt x="0" y="772387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E9620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0791" y="313435"/>
            <a:ext cx="11450416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tx1"/>
                </a:solidFill>
                <a:latin typeface="Segoe UI Light"/>
                <a:cs typeface="Segoe U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843831" y="1071371"/>
            <a:ext cx="6504337" cy="15830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1/11/2022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000" y="457200"/>
            <a:ext cx="9942781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800" b="1" spc="-5" dirty="0">
                <a:latin typeface="Verdana" panose="020B0604030504040204" pitchFamily="34" charset="0"/>
                <a:ea typeface="Verdana" panose="020B0604030504040204" pitchFamily="34" charset="0"/>
              </a:rPr>
              <a:t>OSU Presidential Search 2021-22</a:t>
            </a:r>
            <a:endParaRPr sz="28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75716" y="1474921"/>
            <a:ext cx="2366058" cy="587534"/>
          </a:xfrm>
          <a:custGeom>
            <a:avLst/>
            <a:gdLst/>
            <a:ahLst/>
            <a:cxnLst/>
            <a:rect l="l" t="t" r="r" b="b"/>
            <a:pathLst>
              <a:path w="735329" h="228600">
                <a:moveTo>
                  <a:pt x="544343" y="76199"/>
                </a:moveTo>
                <a:lnTo>
                  <a:pt x="506243" y="76200"/>
                </a:lnTo>
                <a:lnTo>
                  <a:pt x="506243" y="228599"/>
                </a:lnTo>
                <a:lnTo>
                  <a:pt x="658643" y="152399"/>
                </a:lnTo>
                <a:lnTo>
                  <a:pt x="544343" y="152399"/>
                </a:lnTo>
                <a:lnTo>
                  <a:pt x="544343" y="76199"/>
                </a:lnTo>
                <a:close/>
              </a:path>
              <a:path w="735329" h="228600">
                <a:moveTo>
                  <a:pt x="506243" y="76200"/>
                </a:moveTo>
                <a:lnTo>
                  <a:pt x="196987" y="76201"/>
                </a:lnTo>
                <a:lnTo>
                  <a:pt x="0" y="76201"/>
                </a:lnTo>
                <a:lnTo>
                  <a:pt x="0" y="152401"/>
                </a:lnTo>
                <a:lnTo>
                  <a:pt x="506243" y="152399"/>
                </a:lnTo>
                <a:lnTo>
                  <a:pt x="506243" y="76200"/>
                </a:lnTo>
                <a:close/>
              </a:path>
              <a:path w="735329" h="228600">
                <a:moveTo>
                  <a:pt x="658643" y="76199"/>
                </a:moveTo>
                <a:lnTo>
                  <a:pt x="544343" y="76199"/>
                </a:lnTo>
                <a:lnTo>
                  <a:pt x="544343" y="152399"/>
                </a:lnTo>
                <a:lnTo>
                  <a:pt x="658643" y="152399"/>
                </a:lnTo>
                <a:lnTo>
                  <a:pt x="734843" y="114299"/>
                </a:lnTo>
                <a:lnTo>
                  <a:pt x="658643" y="76199"/>
                </a:lnTo>
                <a:close/>
              </a:path>
              <a:path w="735329" h="228600">
                <a:moveTo>
                  <a:pt x="506243" y="0"/>
                </a:moveTo>
                <a:lnTo>
                  <a:pt x="506243" y="76200"/>
                </a:lnTo>
                <a:lnTo>
                  <a:pt x="658643" y="76199"/>
                </a:lnTo>
                <a:lnTo>
                  <a:pt x="506243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60" name="Picture 59" descr="Logo&#10;&#10;Description automatically generated">
            <a:extLst>
              <a:ext uri="{FF2B5EF4-FFF2-40B4-BE49-F238E27FC236}">
                <a16:creationId xmlns:a16="http://schemas.microsoft.com/office/drawing/2014/main" id="{5E9B1481-4350-46C8-BF87-86AA64A319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4200" y="5334000"/>
            <a:ext cx="1183390" cy="1245838"/>
          </a:xfrm>
          <a:prstGeom prst="rect">
            <a:avLst/>
          </a:prstGeom>
        </p:spPr>
      </p:pic>
      <p:sp>
        <p:nvSpPr>
          <p:cNvPr id="34" name="Subtitle 2">
            <a:extLst>
              <a:ext uri="{FF2B5EF4-FFF2-40B4-BE49-F238E27FC236}">
                <a16:creationId xmlns:a16="http://schemas.microsoft.com/office/drawing/2014/main" id="{AF7191DD-FDC3-49A7-A59F-549C78CE22DC}"/>
              </a:ext>
            </a:extLst>
          </p:cNvPr>
          <p:cNvSpPr txBox="1">
            <a:spLocks/>
          </p:cNvSpPr>
          <p:nvPr/>
        </p:nvSpPr>
        <p:spPr>
          <a:xfrm>
            <a:off x="202733" y="1626384"/>
            <a:ext cx="2439041" cy="3508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December - January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A4A45770-D20F-4E6C-A206-ACA3B9BAD60C}"/>
              </a:ext>
            </a:extLst>
          </p:cNvPr>
          <p:cNvSpPr txBox="1">
            <a:spLocks/>
          </p:cNvSpPr>
          <p:nvPr/>
        </p:nvSpPr>
        <p:spPr>
          <a:xfrm>
            <a:off x="181491" y="2242913"/>
            <a:ext cx="2442992" cy="17371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Presidential search advisory committee (SAC) appointed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Executive search firm selected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Inaugural SAC meeting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Listening sessions + online survey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Leadership profile finalized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6312826A-C818-4B87-9C16-A13075C164FD}"/>
              </a:ext>
            </a:extLst>
          </p:cNvPr>
          <p:cNvSpPr txBox="1">
            <a:spLocks/>
          </p:cNvSpPr>
          <p:nvPr/>
        </p:nvSpPr>
        <p:spPr>
          <a:xfrm>
            <a:off x="3502157" y="2198930"/>
            <a:ext cx="2439041" cy="19158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Seek nominations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Actively recruit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Vetting of applications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SAC selects list of candidates for screening interviews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A2F1A498-D4EB-47CB-AFFC-112A85B21E97}"/>
              </a:ext>
            </a:extLst>
          </p:cNvPr>
          <p:cNvSpPr txBox="1">
            <a:spLocks/>
          </p:cNvSpPr>
          <p:nvPr/>
        </p:nvSpPr>
        <p:spPr>
          <a:xfrm>
            <a:off x="6729798" y="2193022"/>
            <a:ext cx="2439041" cy="53019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SAC conducts screening interviews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SAC recommends slate of semifinalists to the Board Chair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In executive session, the Board Chair presents the SAC’s recommended list of semifinalists for the Board’s consideration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In executive session, Board interviews the selected semifinalists and determines list of finalists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In public session, Board announces finalists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50" name="object 12">
            <a:extLst>
              <a:ext uri="{FF2B5EF4-FFF2-40B4-BE49-F238E27FC236}">
                <a16:creationId xmlns:a16="http://schemas.microsoft.com/office/drawing/2014/main" id="{182340F2-F77B-421B-8CA7-E6A4C9560A42}"/>
              </a:ext>
            </a:extLst>
          </p:cNvPr>
          <p:cNvSpPr/>
          <p:nvPr/>
        </p:nvSpPr>
        <p:spPr>
          <a:xfrm>
            <a:off x="3581400" y="1474921"/>
            <a:ext cx="2366058" cy="587534"/>
          </a:xfrm>
          <a:custGeom>
            <a:avLst/>
            <a:gdLst/>
            <a:ahLst/>
            <a:cxnLst/>
            <a:rect l="l" t="t" r="r" b="b"/>
            <a:pathLst>
              <a:path w="735329" h="228600">
                <a:moveTo>
                  <a:pt x="544343" y="76199"/>
                </a:moveTo>
                <a:lnTo>
                  <a:pt x="506243" y="76200"/>
                </a:lnTo>
                <a:lnTo>
                  <a:pt x="506243" y="228599"/>
                </a:lnTo>
                <a:lnTo>
                  <a:pt x="658643" y="152399"/>
                </a:lnTo>
                <a:lnTo>
                  <a:pt x="544343" y="152399"/>
                </a:lnTo>
                <a:lnTo>
                  <a:pt x="544343" y="76199"/>
                </a:lnTo>
                <a:close/>
              </a:path>
              <a:path w="735329" h="228600">
                <a:moveTo>
                  <a:pt x="506243" y="76200"/>
                </a:moveTo>
                <a:lnTo>
                  <a:pt x="196987" y="76201"/>
                </a:lnTo>
                <a:lnTo>
                  <a:pt x="0" y="76201"/>
                </a:lnTo>
                <a:lnTo>
                  <a:pt x="0" y="152401"/>
                </a:lnTo>
                <a:lnTo>
                  <a:pt x="506243" y="152399"/>
                </a:lnTo>
                <a:lnTo>
                  <a:pt x="506243" y="76200"/>
                </a:lnTo>
                <a:close/>
              </a:path>
              <a:path w="735329" h="228600">
                <a:moveTo>
                  <a:pt x="658643" y="76199"/>
                </a:moveTo>
                <a:lnTo>
                  <a:pt x="544343" y="76199"/>
                </a:lnTo>
                <a:lnTo>
                  <a:pt x="544343" y="152399"/>
                </a:lnTo>
                <a:lnTo>
                  <a:pt x="658643" y="152399"/>
                </a:lnTo>
                <a:lnTo>
                  <a:pt x="734843" y="114299"/>
                </a:lnTo>
                <a:lnTo>
                  <a:pt x="658643" y="76199"/>
                </a:lnTo>
                <a:close/>
              </a:path>
              <a:path w="735329" h="228600">
                <a:moveTo>
                  <a:pt x="506243" y="0"/>
                </a:moveTo>
                <a:lnTo>
                  <a:pt x="506243" y="76200"/>
                </a:lnTo>
                <a:lnTo>
                  <a:pt x="658643" y="76199"/>
                </a:lnTo>
                <a:lnTo>
                  <a:pt x="506243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CDF83EBF-F746-4DB0-8487-0FC593E0C390}"/>
              </a:ext>
            </a:extLst>
          </p:cNvPr>
          <p:cNvSpPr txBox="1">
            <a:spLocks/>
          </p:cNvSpPr>
          <p:nvPr/>
        </p:nvSpPr>
        <p:spPr>
          <a:xfrm>
            <a:off x="3544908" y="1611396"/>
            <a:ext cx="2439041" cy="3508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February - April</a:t>
            </a:r>
          </a:p>
        </p:txBody>
      </p:sp>
      <p:sp>
        <p:nvSpPr>
          <p:cNvPr id="52" name="object 12">
            <a:extLst>
              <a:ext uri="{FF2B5EF4-FFF2-40B4-BE49-F238E27FC236}">
                <a16:creationId xmlns:a16="http://schemas.microsoft.com/office/drawing/2014/main" id="{D950C899-5FD3-4221-9308-DE656E446E3A}"/>
              </a:ext>
            </a:extLst>
          </p:cNvPr>
          <p:cNvSpPr/>
          <p:nvPr/>
        </p:nvSpPr>
        <p:spPr>
          <a:xfrm>
            <a:off x="6807841" y="1481211"/>
            <a:ext cx="2366058" cy="587534"/>
          </a:xfrm>
          <a:custGeom>
            <a:avLst/>
            <a:gdLst/>
            <a:ahLst/>
            <a:cxnLst/>
            <a:rect l="l" t="t" r="r" b="b"/>
            <a:pathLst>
              <a:path w="735329" h="228600">
                <a:moveTo>
                  <a:pt x="544343" y="76199"/>
                </a:moveTo>
                <a:lnTo>
                  <a:pt x="506243" y="76200"/>
                </a:lnTo>
                <a:lnTo>
                  <a:pt x="506243" y="228599"/>
                </a:lnTo>
                <a:lnTo>
                  <a:pt x="658643" y="152399"/>
                </a:lnTo>
                <a:lnTo>
                  <a:pt x="544343" y="152399"/>
                </a:lnTo>
                <a:lnTo>
                  <a:pt x="544343" y="76199"/>
                </a:lnTo>
                <a:close/>
              </a:path>
              <a:path w="735329" h="228600">
                <a:moveTo>
                  <a:pt x="506243" y="76200"/>
                </a:moveTo>
                <a:lnTo>
                  <a:pt x="196987" y="76201"/>
                </a:lnTo>
                <a:lnTo>
                  <a:pt x="0" y="76201"/>
                </a:lnTo>
                <a:lnTo>
                  <a:pt x="0" y="152401"/>
                </a:lnTo>
                <a:lnTo>
                  <a:pt x="506243" y="152399"/>
                </a:lnTo>
                <a:lnTo>
                  <a:pt x="506243" y="76200"/>
                </a:lnTo>
                <a:close/>
              </a:path>
              <a:path w="735329" h="228600">
                <a:moveTo>
                  <a:pt x="658643" y="76199"/>
                </a:moveTo>
                <a:lnTo>
                  <a:pt x="544343" y="76199"/>
                </a:lnTo>
                <a:lnTo>
                  <a:pt x="544343" y="152399"/>
                </a:lnTo>
                <a:lnTo>
                  <a:pt x="658643" y="152399"/>
                </a:lnTo>
                <a:lnTo>
                  <a:pt x="734843" y="114299"/>
                </a:lnTo>
                <a:lnTo>
                  <a:pt x="658643" y="76199"/>
                </a:lnTo>
                <a:close/>
              </a:path>
              <a:path w="735329" h="228600">
                <a:moveTo>
                  <a:pt x="506243" y="0"/>
                </a:moveTo>
                <a:lnTo>
                  <a:pt x="506243" y="76200"/>
                </a:lnTo>
                <a:lnTo>
                  <a:pt x="658643" y="76199"/>
                </a:lnTo>
                <a:lnTo>
                  <a:pt x="506243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E5606629-A6AD-4DD3-800A-EC46B5E46E4D}"/>
              </a:ext>
            </a:extLst>
          </p:cNvPr>
          <p:cNvSpPr txBox="1">
            <a:spLocks/>
          </p:cNvSpPr>
          <p:nvPr/>
        </p:nvSpPr>
        <p:spPr>
          <a:xfrm>
            <a:off x="6771349" y="1617686"/>
            <a:ext cx="2439041" cy="3508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May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7468AC1E-C296-404B-B8E1-1F8C0E3D1AAE}"/>
              </a:ext>
            </a:extLst>
          </p:cNvPr>
          <p:cNvSpPr txBox="1">
            <a:spLocks/>
          </p:cNvSpPr>
          <p:nvPr/>
        </p:nvSpPr>
        <p:spPr>
          <a:xfrm>
            <a:off x="9376026" y="2199720"/>
            <a:ext cx="2439041" cy="53019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Finalists visit OSU in Corvallis, including public forums and other meetings (including the Board, SAC, other groups and individuals); feedback will be collected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Board considers feedback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Board convenes special meeting + votes to select a new president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Board hosts public reception to introduce new president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E96C6BF-6D65-4C37-A016-22744D833732}"/>
              </a:ext>
            </a:extLst>
          </p:cNvPr>
          <p:cNvSpPr/>
          <p:nvPr/>
        </p:nvSpPr>
        <p:spPr>
          <a:xfrm>
            <a:off x="181491" y="76200"/>
            <a:ext cx="11858109" cy="20054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7226398-318B-494E-8CBE-3254F484656A}"/>
              </a:ext>
            </a:extLst>
          </p:cNvPr>
          <p:cNvSpPr txBox="1"/>
          <p:nvPr/>
        </p:nvSpPr>
        <p:spPr>
          <a:xfrm>
            <a:off x="181491" y="76200"/>
            <a:ext cx="118581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i="1" dirty="0">
                <a:latin typeface="Constantia" panose="02030602050306030303" pitchFamily="18" charset="0"/>
              </a:rPr>
              <a:t>Materials linked from the January 13, 2022 Faculty </a:t>
            </a:r>
            <a:r>
              <a:rPr lang="en-US" sz="1000" b="1" i="1">
                <a:latin typeface="Constantia" panose="02030602050306030303" pitchFamily="18" charset="0"/>
              </a:rPr>
              <a:t>Senate agenda.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671</TotalTime>
  <Words>164</Words>
  <Application>Microsoft Office PowerPoint</Application>
  <PresentationFormat>Widescreen</PresentationFormat>
  <Paragraphs>49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Constantia</vt:lpstr>
      <vt:lpstr>Segoe UI Light</vt:lpstr>
      <vt:lpstr>Verdana</vt:lpstr>
      <vt:lpstr>Office Theme</vt:lpstr>
      <vt:lpstr>OSU Presidential Search 2021-22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Discussion: Winnowing from semifinalists to finalists</dc:title>
  <dc:creator>Colbert, Debbie</dc:creator>
  <cp:lastModifiedBy>Calascibetta, Caitlin</cp:lastModifiedBy>
  <cp:revision>33</cp:revision>
  <dcterms:created xsi:type="dcterms:W3CDTF">2021-09-27T17:56:35Z</dcterms:created>
  <dcterms:modified xsi:type="dcterms:W3CDTF">2022-01-11T16:37:37Z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2021-09-22T00:00:00Z</vt:filetime>
  </property>
  <property fmtid="{D5CDD505-2E9C-101B-9397-08002B2CF9AE}" pid="3" name="LastSaved">
    <vt:filetime>2021-09-27T00:00:00Z</vt:filetime>
  </property>
</Properties>
</file>