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9" r:id="rId1"/>
  </p:sldMasterIdLst>
  <p:notesMasterIdLst>
    <p:notesMasterId r:id="rId7"/>
  </p:notesMasterIdLst>
  <p:sldIdLst>
    <p:sldId id="256" r:id="rId2"/>
    <p:sldId id="257" r:id="rId3"/>
    <p:sldId id="259" r:id="rId4"/>
    <p:sldId id="261"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3" autoAdjust="0"/>
    <p:restoredTop sz="91407" autoAdjust="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05322C-7AD0-4A1A-AD06-556D50E2B77C}" type="datetimeFigureOut">
              <a:rPr lang="en-US" smtClean="0"/>
              <a:t>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AA0F63-06D9-4C77-8176-2468D032527F}" type="slidenum">
              <a:rPr lang="en-US" smtClean="0"/>
              <a:t>‹#›</a:t>
            </a:fld>
            <a:endParaRPr lang="en-US"/>
          </a:p>
        </p:txBody>
      </p:sp>
    </p:spTree>
    <p:extLst>
      <p:ext uri="{BB962C8B-B14F-4D97-AF65-F5344CB8AC3E}">
        <p14:creationId xmlns:p14="http://schemas.microsoft.com/office/powerpoint/2010/main" val="3625364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AA0F63-06D9-4C77-8176-2468D032527F}" type="slidenum">
              <a:rPr lang="en-US" smtClean="0"/>
              <a:t>2</a:t>
            </a:fld>
            <a:endParaRPr lang="en-US"/>
          </a:p>
        </p:txBody>
      </p:sp>
    </p:spTree>
    <p:extLst>
      <p:ext uri="{BB962C8B-B14F-4D97-AF65-F5344CB8AC3E}">
        <p14:creationId xmlns:p14="http://schemas.microsoft.com/office/powerpoint/2010/main" val="3489311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AA0F63-06D9-4C77-8176-2468D032527F}" type="slidenum">
              <a:rPr lang="en-US" smtClean="0"/>
              <a:t>3</a:t>
            </a:fld>
            <a:endParaRPr lang="en-US"/>
          </a:p>
        </p:txBody>
      </p:sp>
    </p:spTree>
    <p:extLst>
      <p:ext uri="{BB962C8B-B14F-4D97-AF65-F5344CB8AC3E}">
        <p14:creationId xmlns:p14="http://schemas.microsoft.com/office/powerpoint/2010/main" val="1488322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AA0F63-06D9-4C77-8176-2468D032527F}" type="slidenum">
              <a:rPr lang="en-US" smtClean="0"/>
              <a:t>4</a:t>
            </a:fld>
            <a:endParaRPr lang="en-US"/>
          </a:p>
        </p:txBody>
      </p:sp>
    </p:spTree>
    <p:extLst>
      <p:ext uri="{BB962C8B-B14F-4D97-AF65-F5344CB8AC3E}">
        <p14:creationId xmlns:p14="http://schemas.microsoft.com/office/powerpoint/2010/main" val="895949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954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7092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180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7590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07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52031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0834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527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2/4/2022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469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2/4/2022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8076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230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2/4/2022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832892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Academic Regulations</a:t>
            </a:r>
          </a:p>
        </p:txBody>
      </p:sp>
      <p:sp>
        <p:nvSpPr>
          <p:cNvPr id="3" name="Subtitle 2"/>
          <p:cNvSpPr>
            <a:spLocks noGrp="1"/>
          </p:cNvSpPr>
          <p:nvPr>
            <p:ph type="subTitle" idx="1"/>
          </p:nvPr>
        </p:nvSpPr>
        <p:spPr/>
        <p:txBody>
          <a:bodyPr/>
          <a:lstStyle/>
          <a:p>
            <a:r>
              <a:rPr lang="en-US" dirty="0"/>
              <a:t>Faculty senate</a:t>
            </a:r>
            <a:br>
              <a:rPr lang="en-US" dirty="0"/>
            </a:br>
            <a:r>
              <a:rPr lang="en-US" dirty="0"/>
              <a:t>February 10, 2022</a:t>
            </a:r>
          </a:p>
        </p:txBody>
      </p:sp>
    </p:spTree>
    <p:extLst>
      <p:ext uri="{BB962C8B-B14F-4D97-AF65-F5344CB8AC3E}">
        <p14:creationId xmlns:p14="http://schemas.microsoft.com/office/powerpoint/2010/main" val="235795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AR 7. Maximum and minimum registration</a:t>
            </a:r>
          </a:p>
        </p:txBody>
      </p:sp>
      <p:sp>
        <p:nvSpPr>
          <p:cNvPr id="3" name="Content Placeholder 2"/>
          <p:cNvSpPr>
            <a:spLocks noGrp="1"/>
          </p:cNvSpPr>
          <p:nvPr>
            <p:ph idx="1"/>
          </p:nvPr>
        </p:nvSpPr>
        <p:spPr/>
        <p:txBody>
          <a:bodyPr>
            <a:normAutofit/>
          </a:bodyPr>
          <a:lstStyle/>
          <a:p>
            <a:pPr marL="0" indent="0">
              <a:buNone/>
            </a:pPr>
            <a:r>
              <a:rPr lang="en-US" sz="2200" u="sng" dirty="0"/>
              <a:t>Proposed revision:</a:t>
            </a:r>
            <a:br>
              <a:rPr lang="en-US" sz="2200" u="sng" dirty="0"/>
            </a:br>
            <a:endParaRPr lang="en-US" sz="2200" u="sng" dirty="0"/>
          </a:p>
          <a:p>
            <a:pPr marL="914400" lvl="1" indent="-457200">
              <a:buFont typeface="+mj-lt"/>
              <a:buAutoNum type="arabicPeriod" startAt="2"/>
            </a:pPr>
            <a:r>
              <a:rPr lang="en-US" sz="2000" dirty="0"/>
              <a:t>The minimum number of credits for a full-time graduate student is 9; the maximum is 16. The maximum can be extended by approval of the dean of the Graduate School.</a:t>
            </a:r>
          </a:p>
          <a:p>
            <a:pPr marL="1371600" lvl="2" indent="-457200">
              <a:buFont typeface="+mj-lt"/>
              <a:buAutoNum type="alphaLcParenR"/>
            </a:pPr>
            <a:r>
              <a:rPr lang="en-US" sz="2000" dirty="0"/>
              <a:t>Degree-seeking graduate students must take a minimum of 3 </a:t>
            </a:r>
            <a:r>
              <a:rPr lang="en-US" sz="2000" dirty="0">
                <a:solidFill>
                  <a:srgbClr val="FF0000"/>
                </a:solidFill>
              </a:rPr>
              <a:t>graduate</a:t>
            </a:r>
            <a:r>
              <a:rPr lang="en-US" sz="2000" dirty="0"/>
              <a:t> credits for any term in which they are enrolled.</a:t>
            </a:r>
            <a:br>
              <a:rPr lang="en-US" sz="2000" dirty="0"/>
            </a:br>
            <a:endParaRPr lang="en-US" sz="2000" dirty="0"/>
          </a:p>
          <a:p>
            <a:pPr marL="0" indent="0">
              <a:buNone/>
            </a:pPr>
            <a:r>
              <a:rPr lang="en-US" sz="2200" u="sng" dirty="0"/>
              <a:t>Rationale:</a:t>
            </a:r>
            <a:br>
              <a:rPr lang="en-US" sz="2400" u="sng" dirty="0"/>
            </a:br>
            <a:br>
              <a:rPr lang="en-US" dirty="0"/>
            </a:br>
            <a:r>
              <a:rPr lang="en-US" dirty="0"/>
              <a:t>The Graduate Office has requested the update to AR 7 so that it reflects the existing continuous enrollment policy for graduate students.</a:t>
            </a:r>
          </a:p>
        </p:txBody>
      </p:sp>
    </p:spTree>
    <p:extLst>
      <p:ext uri="{BB962C8B-B14F-4D97-AF65-F5344CB8AC3E}">
        <p14:creationId xmlns:p14="http://schemas.microsoft.com/office/powerpoint/2010/main" val="410390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 21. Honor Roll</a:t>
            </a:r>
          </a:p>
        </p:txBody>
      </p:sp>
      <p:sp>
        <p:nvSpPr>
          <p:cNvPr id="3" name="Content Placeholder 2"/>
          <p:cNvSpPr>
            <a:spLocks noGrp="1"/>
          </p:cNvSpPr>
          <p:nvPr>
            <p:ph idx="1"/>
          </p:nvPr>
        </p:nvSpPr>
        <p:spPr>
          <a:xfrm>
            <a:off x="1197429" y="2015732"/>
            <a:ext cx="9857425" cy="4134697"/>
          </a:xfrm>
        </p:spPr>
        <p:txBody>
          <a:bodyPr>
            <a:normAutofit/>
          </a:bodyPr>
          <a:lstStyle/>
          <a:p>
            <a:pPr marL="0" indent="0">
              <a:buNone/>
            </a:pPr>
            <a:r>
              <a:rPr lang="en-US" u="sng" dirty="0"/>
              <a:t>Proposed revisions:</a:t>
            </a:r>
            <a:br>
              <a:rPr lang="en-US" u="sng" dirty="0"/>
            </a:br>
            <a:endParaRPr lang="en-US" u="sng" dirty="0"/>
          </a:p>
          <a:p>
            <a:pPr marL="457200" lvl="1" indent="0">
              <a:buNone/>
            </a:pPr>
            <a:r>
              <a:rPr lang="en-US" dirty="0"/>
              <a:t>At the close of each term, the OSU Registrar publishes a list containing the names of all undergraduate and </a:t>
            </a:r>
            <a:r>
              <a:rPr lang="en-US" dirty="0" err="1"/>
              <a:t>postbaccalaureate</a:t>
            </a:r>
            <a:r>
              <a:rPr lang="en-US" dirty="0"/>
              <a:t> students who, for the term, </a:t>
            </a:r>
            <a:r>
              <a:rPr lang="en-US" b="1" dirty="0">
                <a:solidFill>
                  <a:srgbClr val="FF0000"/>
                </a:solidFill>
              </a:rPr>
              <a:t>achieved a grade point average of 3.50 or above and </a:t>
            </a:r>
            <a:r>
              <a:rPr lang="en-US" strike="sngStrike" dirty="0"/>
              <a:t>have</a:t>
            </a:r>
            <a:r>
              <a:rPr lang="en-US" dirty="0"/>
              <a:t> completed at least </a:t>
            </a:r>
            <a:r>
              <a:rPr lang="en-US" strike="sngStrike" dirty="0"/>
              <a:t>12</a:t>
            </a:r>
            <a:r>
              <a:rPr lang="en-US" dirty="0"/>
              <a:t> </a:t>
            </a:r>
            <a:r>
              <a:rPr lang="en-US" b="1" dirty="0">
                <a:solidFill>
                  <a:srgbClr val="FF0000"/>
                </a:solidFill>
              </a:rPr>
              <a:t>6 </a:t>
            </a:r>
            <a:r>
              <a:rPr lang="en-US" dirty="0"/>
              <a:t>graded credits </a:t>
            </a:r>
            <a:r>
              <a:rPr lang="en-US" strike="sngStrike" dirty="0"/>
              <a:t>with a grade-point average of 3.50 or above</a:t>
            </a:r>
            <a:r>
              <a:rPr lang="en-US" dirty="0"/>
              <a:t>.</a:t>
            </a:r>
            <a:br>
              <a:rPr lang="en-US" dirty="0"/>
            </a:br>
            <a:endParaRPr lang="en-US" dirty="0"/>
          </a:p>
          <a:p>
            <a:pPr marL="0" indent="0">
              <a:buNone/>
            </a:pPr>
            <a:r>
              <a:rPr lang="en-US" u="sng" dirty="0"/>
              <a:t>Rationale:</a:t>
            </a:r>
            <a:endParaRPr lang="en-US" dirty="0"/>
          </a:p>
          <a:p>
            <a:pPr>
              <a:spcBef>
                <a:spcPts val="600"/>
              </a:spcBef>
            </a:pPr>
            <a:r>
              <a:rPr lang="en-US" sz="1800" dirty="0"/>
              <a:t>Many students do not take 12 credits for various reasons but also excel academically. Lowering the number of required credits would be more inclusive. </a:t>
            </a:r>
          </a:p>
          <a:p>
            <a:pPr>
              <a:spcBef>
                <a:spcPts val="600"/>
              </a:spcBef>
            </a:pPr>
            <a:r>
              <a:rPr lang="en-US" sz="1800" dirty="0"/>
              <a:t>6 credits align with the minimum required for financial aid.</a:t>
            </a:r>
          </a:p>
          <a:p>
            <a:pPr>
              <a:spcBef>
                <a:spcPts val="600"/>
              </a:spcBef>
            </a:pPr>
            <a:r>
              <a:rPr lang="en-US" sz="1800" dirty="0"/>
              <a:t>Makes it clear that the Honor Roll is based on a 3.50 GPA for all graded credits and that a student must have completed at least 6 graded credits in that term.</a:t>
            </a:r>
          </a:p>
        </p:txBody>
      </p:sp>
    </p:spTree>
    <p:extLst>
      <p:ext uri="{BB962C8B-B14F-4D97-AF65-F5344CB8AC3E}">
        <p14:creationId xmlns:p14="http://schemas.microsoft.com/office/powerpoint/2010/main" val="4239011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 31. Academic Fresh Start Policy</a:t>
            </a:r>
          </a:p>
        </p:txBody>
      </p:sp>
      <p:sp>
        <p:nvSpPr>
          <p:cNvPr id="3" name="Content Placeholder 2"/>
          <p:cNvSpPr>
            <a:spLocks noGrp="1"/>
          </p:cNvSpPr>
          <p:nvPr>
            <p:ph idx="1"/>
          </p:nvPr>
        </p:nvSpPr>
        <p:spPr/>
        <p:txBody>
          <a:bodyPr>
            <a:normAutofit/>
          </a:bodyPr>
          <a:lstStyle/>
          <a:p>
            <a:pPr marL="0" indent="0">
              <a:buNone/>
            </a:pPr>
            <a:r>
              <a:rPr lang="en-US" u="sng" dirty="0"/>
              <a:t>Proposed revisions:</a:t>
            </a:r>
            <a:br>
              <a:rPr lang="en-US" u="sng" dirty="0"/>
            </a:br>
            <a:endParaRPr lang="en-US" u="sng" dirty="0"/>
          </a:p>
          <a:p>
            <a:pPr marL="457200" lvl="1" indent="0">
              <a:buNone/>
            </a:pPr>
            <a:r>
              <a:rPr lang="en-US" sz="2000" dirty="0"/>
              <a:t>The student must have an absence from OSU that begins after the end of the student’s last term of attendance and exceeds five years before re-admittance to a degree program at OSU. Prior to applying for Academic Fresh Start, the student must, after re-enrolling in the university, have successfully completed a minimum of 24 letter-graded units from OSU over consecutive terms, and earned a grade-point average of at least 2.5 in these terms. The student must also provide a signed letter of </a:t>
            </a:r>
            <a:r>
              <a:rPr lang="en-US" sz="2000" strike="sngStrike" dirty="0">
                <a:solidFill>
                  <a:schemeClr val="tx1"/>
                </a:solidFill>
              </a:rPr>
              <a:t>recommendation</a:t>
            </a:r>
            <a:r>
              <a:rPr lang="en-US" sz="2000" b="1" dirty="0">
                <a:solidFill>
                  <a:srgbClr val="FF0000"/>
                </a:solidFill>
              </a:rPr>
              <a:t> support that provides the rationale for Academic Fresh Start</a:t>
            </a:r>
            <a:r>
              <a:rPr lang="en-US" sz="2000" dirty="0"/>
              <a:t> from a current OSU </a:t>
            </a:r>
            <a:r>
              <a:rPr lang="en-US" sz="2000" strike="sngStrike" dirty="0"/>
              <a:t>college dean, school director, or department or program chair/head </a:t>
            </a:r>
            <a:r>
              <a:rPr lang="en-US" sz="2000" b="1" dirty="0">
                <a:solidFill>
                  <a:srgbClr val="FF0000"/>
                </a:solidFill>
              </a:rPr>
              <a:t>college head advisor or associate dean</a:t>
            </a:r>
            <a:r>
              <a:rPr lang="en-US" sz="2000" dirty="0"/>
              <a:t>. </a:t>
            </a:r>
            <a:r>
              <a:rPr lang="en-US" sz="2000" strike="sngStrike" dirty="0"/>
              <a:t>It may be seconded by the college head student’s academic advisor or a current faculty member within the discipline the student is currently engaged to complete advocating on the student’s behalf for Academic Fresh Start.</a:t>
            </a:r>
          </a:p>
        </p:txBody>
      </p:sp>
    </p:spTree>
    <p:extLst>
      <p:ext uri="{BB962C8B-B14F-4D97-AF65-F5344CB8AC3E}">
        <p14:creationId xmlns:p14="http://schemas.microsoft.com/office/powerpoint/2010/main" val="27281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 31. Academic Fresh Start Policy</a:t>
            </a:r>
          </a:p>
        </p:txBody>
      </p:sp>
      <p:sp>
        <p:nvSpPr>
          <p:cNvPr id="3" name="Content Placeholder 2"/>
          <p:cNvSpPr>
            <a:spLocks noGrp="1"/>
          </p:cNvSpPr>
          <p:nvPr>
            <p:ph idx="1"/>
          </p:nvPr>
        </p:nvSpPr>
        <p:spPr>
          <a:xfrm>
            <a:off x="1097280" y="1845733"/>
            <a:ext cx="10058400" cy="4348237"/>
          </a:xfrm>
        </p:spPr>
        <p:txBody>
          <a:bodyPr>
            <a:normAutofit lnSpcReduction="10000"/>
          </a:bodyPr>
          <a:lstStyle/>
          <a:p>
            <a:r>
              <a:rPr lang="en-US" sz="2400" u="sng" dirty="0"/>
              <a:t>Rationale for revisions:</a:t>
            </a:r>
            <a:br>
              <a:rPr lang="en-US" sz="2400" u="sng" dirty="0"/>
            </a:br>
            <a:endParaRPr lang="en-US" sz="2400" u="sng" dirty="0"/>
          </a:p>
          <a:p>
            <a:pPr lvl="1"/>
            <a:r>
              <a:rPr lang="en-US" sz="2000" dirty="0"/>
              <a:t>The Council of Head Advisors requested that the college head advisor be added to the list of who can submit the letter as it is generally them who writes the letter.</a:t>
            </a:r>
          </a:p>
          <a:p>
            <a:pPr lvl="1"/>
            <a:r>
              <a:rPr lang="en-US" sz="2000" dirty="0"/>
              <a:t>The Academic Regulations Committee recommends the following additional revisions – </a:t>
            </a:r>
          </a:p>
          <a:p>
            <a:pPr lvl="2"/>
            <a:r>
              <a:rPr lang="en-US" sz="2000" dirty="0"/>
              <a:t>Replace the word “recommendation” with the word “support” as that provides a more accurate representation of the letter.</a:t>
            </a:r>
          </a:p>
          <a:p>
            <a:pPr lvl="2"/>
            <a:r>
              <a:rPr lang="en-US" sz="2000" dirty="0"/>
              <a:t>Add that the letter must provide the rationale for the Academic Fresh Start. The Office of the Registrar (OtR) looks for specific quantifiable things in the letter in order to approve the request.</a:t>
            </a:r>
          </a:p>
          <a:p>
            <a:pPr lvl="2"/>
            <a:r>
              <a:rPr lang="en-US" sz="2000" dirty="0"/>
              <a:t>Drop the others (college dean, school director, and department or program chair/head) as these individuals do not currently write the letters and would not know the information the </a:t>
            </a:r>
            <a:r>
              <a:rPr lang="en-US" sz="2000" dirty="0" err="1"/>
              <a:t>OtR</a:t>
            </a:r>
            <a:r>
              <a:rPr lang="en-US" sz="2000" dirty="0"/>
              <a:t> is looking for.</a:t>
            </a:r>
          </a:p>
          <a:p>
            <a:pPr lvl="2"/>
            <a:r>
              <a:rPr lang="en-US" sz="2000" dirty="0"/>
              <a:t>Add associate dean in order to have an alternative letter writer in the event one is needed.</a:t>
            </a:r>
          </a:p>
          <a:p>
            <a:pPr lvl="2"/>
            <a:endParaRPr lang="en-US" sz="2000" dirty="0"/>
          </a:p>
          <a:p>
            <a:pPr lvl="2"/>
            <a:endParaRPr lang="en-US" sz="2000" dirty="0"/>
          </a:p>
        </p:txBody>
      </p:sp>
    </p:spTree>
    <p:extLst>
      <p:ext uri="{BB962C8B-B14F-4D97-AF65-F5344CB8AC3E}">
        <p14:creationId xmlns:p14="http://schemas.microsoft.com/office/powerpoint/2010/main" val="428612134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53</TotalTime>
  <Words>581</Words>
  <Application>Microsoft Office PowerPoint</Application>
  <PresentationFormat>Widescreen</PresentationFormat>
  <Paragraphs>28</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Academic Regulations</vt:lpstr>
      <vt:lpstr>AR 7. Maximum and minimum registration</vt:lpstr>
      <vt:lpstr>AR 21. Honor Roll</vt:lpstr>
      <vt:lpstr>AR 31. Academic Fresh Start Policy</vt:lpstr>
      <vt:lpstr>AR 31. Academic Fresh Start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regulations</dc:title>
  <dc:creator>Swift, Michele - COB</dc:creator>
  <cp:lastModifiedBy>Calascibetta, Caitlin</cp:lastModifiedBy>
  <cp:revision>9</cp:revision>
  <dcterms:created xsi:type="dcterms:W3CDTF">2022-01-19T19:48:16Z</dcterms:created>
  <dcterms:modified xsi:type="dcterms:W3CDTF">2022-02-04T23:15:37Z</dcterms:modified>
</cp:coreProperties>
</file>