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1" r:id="rId2"/>
    <p:sldId id="399" r:id="rId3"/>
    <p:sldId id="415" r:id="rId4"/>
    <p:sldId id="417" r:id="rId5"/>
    <p:sldId id="407" r:id="rId6"/>
    <p:sldId id="418" r:id="rId7"/>
    <p:sldId id="419" r:id="rId8"/>
    <p:sldId id="420" r:id="rId9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orient="horz" pos="4272" userDrawn="1">
          <p15:clr>
            <a:srgbClr val="A4A3A4"/>
          </p15:clr>
        </p15:guide>
        <p15:guide id="3" orient="horz" pos="1872">
          <p15:clr>
            <a:srgbClr val="A4A3A4"/>
          </p15:clr>
        </p15:guide>
        <p15:guide id="4" pos="7127" userDrawn="1">
          <p15:clr>
            <a:srgbClr val="A4A3A4"/>
          </p15:clr>
        </p15:guide>
        <p15:guide id="5" pos="34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n, Heather" initials="HH" lastIdx="1" clrIdx="0">
    <p:extLst>
      <p:ext uri="{19B8F6BF-5375-455C-9EA6-DF929625EA0E}">
        <p15:presenceInfo xmlns:p15="http://schemas.microsoft.com/office/powerpoint/2012/main" userId="S::hornh@oregonstate.edu::b2dd737e-7b4a-4310-8c37-9b5b1fceeb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45" autoAdjust="0"/>
    <p:restoredTop sz="47843" autoAdjust="0"/>
  </p:normalViewPr>
  <p:slideViewPr>
    <p:cSldViewPr snapToGrid="0" snapToObjects="1" showGuides="1">
      <p:cViewPr varScale="1">
        <p:scale>
          <a:sx n="44" d="100"/>
          <a:sy n="44" d="100"/>
        </p:scale>
        <p:origin x="1368" y="48"/>
      </p:cViewPr>
      <p:guideLst>
        <p:guide orient="horz" pos="4320"/>
        <p:guide orient="horz" pos="4272"/>
        <p:guide orient="horz" pos="1872"/>
        <p:guide pos="7127"/>
        <p:guide pos="340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2" d="100"/>
          <a:sy n="62" d="100"/>
        </p:scale>
        <p:origin x="1600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137C15D-55EE-4F17-99A3-0D3C55250ED5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7C51BEB-7F7A-4CCD-8B58-0DB1CA5551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85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4D3514-7CCB-4821-9BA6-60C93EF48D78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08390B6-A855-40DD-BEF2-6439B89ABA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82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34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793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33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54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042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38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48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90B6-A855-40DD-BEF2-6439B89ABAE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26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9620" y="-9622"/>
            <a:ext cx="12211242" cy="6877243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162" y="2977163"/>
            <a:ext cx="10360501" cy="1083277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1"/>
                </a:solidFill>
                <a:latin typeface="Impact"/>
                <a:cs typeface="Impac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324" y="4079676"/>
            <a:ext cx="8532178" cy="1327821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2800" baseline="0">
                <a:solidFill>
                  <a:srgbClr val="FFFFFF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Presenter(s) </a:t>
            </a:r>
            <a:br>
              <a:rPr lang="en-US" dirty="0"/>
            </a:br>
            <a:r>
              <a:rPr lang="en-US" dirty="0"/>
              <a:t>Date</a:t>
            </a:r>
          </a:p>
        </p:txBody>
      </p:sp>
      <p:pic>
        <p:nvPicPr>
          <p:cNvPr id="7" name="Picture 6" descr="OSU_vertical_2C_W_over_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761" y="467917"/>
            <a:ext cx="1953304" cy="205739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86201" y="6075181"/>
            <a:ext cx="10622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Verdana"/>
                <a:cs typeface="Verdana"/>
              </a:rPr>
              <a:t>OFFICE OF THE PROVOST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08804" y="5993516"/>
            <a:ext cx="109728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0DD54-9116-BF41-84A5-68A4D7F67848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06186-681F-7246-9274-0E5FA005C98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85719" y="480994"/>
            <a:ext cx="2343270" cy="7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10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979" y="1250845"/>
            <a:ext cx="10362867" cy="1193114"/>
          </a:xfrm>
        </p:spPr>
        <p:txBody>
          <a:bodyPr/>
          <a:lstStyle>
            <a:lvl1pPr algn="l">
              <a:defRPr>
                <a:solidFill>
                  <a:srgbClr val="DC44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979" y="2443959"/>
            <a:ext cx="10362867" cy="3682206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2979" y="6356351"/>
            <a:ext cx="2540521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9BD0DD54-9116-BF41-84A5-68A4D7F67848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6" y="6356351"/>
            <a:ext cx="2555430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A9F06186-681F-7246-9274-0E5FA005C9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7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27889" y="2832443"/>
            <a:ext cx="10362867" cy="1193114"/>
          </a:xfrm>
        </p:spPr>
        <p:txBody>
          <a:bodyPr/>
          <a:lstStyle>
            <a:lvl1pPr algn="ctr">
              <a:defRPr>
                <a:solidFill>
                  <a:srgbClr val="DC44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912979" y="6356351"/>
            <a:ext cx="2540521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9BD0DD54-9116-BF41-84A5-68A4D7F67848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6" y="6356351"/>
            <a:ext cx="2555430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A9F06186-681F-7246-9274-0E5FA005C98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47486" y="371456"/>
            <a:ext cx="2343270" cy="7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22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2979" y="6356351"/>
            <a:ext cx="2540521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9BD0DD54-9116-BF41-84A5-68A4D7F67848}" type="datetimeFigureOut">
              <a:rPr lang="en-US" smtClean="0"/>
              <a:pPr/>
              <a:t>2/9/2022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5326" y="6356351"/>
            <a:ext cx="2555430" cy="365125"/>
          </a:xfrm>
        </p:spPr>
        <p:txBody>
          <a:bodyPr/>
          <a:lstStyle>
            <a:lvl1pPr>
              <a:defRPr>
                <a:latin typeface="Verdana"/>
                <a:cs typeface="Verdana"/>
              </a:defRPr>
            </a:lvl1pPr>
          </a:lstStyle>
          <a:p>
            <a:fld id="{A9F06186-681F-7246-9274-0E5FA005C98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47486" y="381616"/>
            <a:ext cx="2343270" cy="73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2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0DD54-9116-BF41-84A5-68A4D7F67848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06186-681F-7246-9274-0E5FA005C9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40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4" r:id="rId4"/>
    <p:sldLayoutId id="2147483655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Impact"/>
          <a:ea typeface="+mj-ea"/>
          <a:cs typeface="Impac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dership.oregonstate.edu/presidential-searc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Presidential Search Update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Impact" panose="020B0806030902050204" pitchFamily="34" charset="0"/>
              </a:rPr>
              <a:t>Faculty Senate</a:t>
            </a:r>
          </a:p>
          <a:p>
            <a:r>
              <a:rPr lang="en-US" dirty="0">
                <a:latin typeface="Impact" panose="020B0806030902050204" pitchFamily="34" charset="0"/>
              </a:rPr>
              <a:t>10 February 2022</a:t>
            </a:r>
          </a:p>
        </p:txBody>
      </p:sp>
      <p:sp>
        <p:nvSpPr>
          <p:cNvPr id="4" name="Rectangle 3"/>
          <p:cNvSpPr/>
          <p:nvPr/>
        </p:nvSpPr>
        <p:spPr>
          <a:xfrm>
            <a:off x="622300" y="6141382"/>
            <a:ext cx="10960100" cy="513418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8175" y="6142751"/>
            <a:ext cx="10944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w Cen MT" panose="020B0602020104020603" pitchFamily="34" charset="0"/>
                <a:ea typeface="Cambria" panose="02040503050406030204" pitchFamily="18" charset="0"/>
              </a:rPr>
              <a:t>Julie Manning, Trustee + Presidential Search Advisory Committee Chair</a:t>
            </a:r>
          </a:p>
        </p:txBody>
      </p:sp>
    </p:spTree>
    <p:extLst>
      <p:ext uri="{BB962C8B-B14F-4D97-AF65-F5344CB8AC3E}">
        <p14:creationId xmlns:p14="http://schemas.microsoft.com/office/powerpoint/2010/main" val="123464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64" y="345476"/>
            <a:ext cx="10362867" cy="1193114"/>
          </a:xfrm>
        </p:spPr>
        <p:txBody>
          <a:bodyPr/>
          <a:lstStyle/>
          <a:p>
            <a:r>
              <a:rPr lang="en-US" dirty="0"/>
              <a:t>Presidential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564" y="2443959"/>
            <a:ext cx="10821549" cy="3682206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Tw Cen MT" panose="020B0602020104020603" pitchFamily="34" charset="0"/>
              </a:rPr>
              <a:t>The University seeks </a:t>
            </a:r>
            <a:r>
              <a:rPr lang="en-US" dirty="0">
                <a:latin typeface="Tw Cen MT" panose="020B0602020104020603" pitchFamily="34" charset="0"/>
              </a:rPr>
              <a:t>a president to advance OSU’s momentum in research, teaching, and public engagement while remaining true to OSU’s commitment to inclusive excellence.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4764" y="5525998"/>
            <a:ext cx="1191071" cy="125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60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085" y="306383"/>
            <a:ext cx="10362867" cy="1193114"/>
          </a:xfrm>
        </p:spPr>
        <p:txBody>
          <a:bodyPr/>
          <a:lstStyle/>
          <a:p>
            <a:r>
              <a:rPr lang="en-US" dirty="0"/>
              <a:t>Work plan + timeline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4764" y="5525998"/>
            <a:ext cx="1191071" cy="1255802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9F9A8335-1BA7-4B44-A722-184BFAA2D52D}"/>
              </a:ext>
            </a:extLst>
          </p:cNvPr>
          <p:cNvGrpSpPr/>
          <p:nvPr/>
        </p:nvGrpSpPr>
        <p:grpSpPr>
          <a:xfrm>
            <a:off x="420272" y="1816632"/>
            <a:ext cx="2428751" cy="769241"/>
            <a:chOff x="237448" y="2789119"/>
            <a:chExt cx="3173015" cy="997609"/>
          </a:xfrm>
        </p:grpSpPr>
        <p:sp>
          <p:nvSpPr>
            <p:cNvPr id="40" name="Pentagon 29">
              <a:extLst>
                <a:ext uri="{FF2B5EF4-FFF2-40B4-BE49-F238E27FC236}">
                  <a16:creationId xmlns:a16="http://schemas.microsoft.com/office/drawing/2014/main" id="{B1D3E7AC-0840-4899-80A4-263A9CB1AF70}"/>
                </a:ext>
              </a:extLst>
            </p:cNvPr>
            <p:cNvSpPr/>
            <p:nvPr/>
          </p:nvSpPr>
          <p:spPr>
            <a:xfrm>
              <a:off x="459868" y="2887974"/>
              <a:ext cx="2950595" cy="799901"/>
            </a:xfrm>
            <a:prstGeom prst="homePlate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>
                <a:solidFill>
                  <a:srgbClr val="DC4400"/>
                </a:solidFill>
              </a:endParaRPr>
            </a:p>
          </p:txBody>
        </p:sp>
        <p:sp>
          <p:nvSpPr>
            <p:cNvPr id="41" name="Title 5">
              <a:extLst>
                <a:ext uri="{FF2B5EF4-FFF2-40B4-BE49-F238E27FC236}">
                  <a16:creationId xmlns:a16="http://schemas.microsoft.com/office/drawing/2014/main" id="{0FCCAE34-2D3B-4850-9F90-78FBE7D12105}"/>
                </a:ext>
              </a:extLst>
            </p:cNvPr>
            <p:cNvSpPr txBox="1">
              <a:spLocks/>
            </p:cNvSpPr>
            <p:nvPr/>
          </p:nvSpPr>
          <p:spPr>
            <a:xfrm>
              <a:off x="237448" y="2789119"/>
              <a:ext cx="3173015" cy="997609"/>
            </a:xfrm>
            <a:prstGeom prst="rect">
              <a:avLst/>
            </a:prstGeom>
          </p:spPr>
          <p:txBody>
            <a:bodyPr vert="horz" lIns="91416" tIns="45708" rIns="91416" bIns="45708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 baseline="0">
                  <a:solidFill>
                    <a:schemeClr val="tx2"/>
                  </a:solidFill>
                  <a:latin typeface="Rufina-Stencil-Bold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599" dirty="0">
                  <a:solidFill>
                    <a:srgbClr val="DC4400"/>
                  </a:solidFill>
                  <a:latin typeface="Impact" panose="020B0806030902050204" pitchFamily="34" charset="0"/>
                </a:rPr>
                <a:t>Nov. – Jan.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19E2DD6-B30E-43A3-ABFA-5CF14F9CD26A}"/>
              </a:ext>
            </a:extLst>
          </p:cNvPr>
          <p:cNvGrpSpPr/>
          <p:nvPr/>
        </p:nvGrpSpPr>
        <p:grpSpPr>
          <a:xfrm>
            <a:off x="5932947" y="1820744"/>
            <a:ext cx="2428751" cy="769241"/>
            <a:chOff x="237448" y="2789119"/>
            <a:chExt cx="3173015" cy="997609"/>
          </a:xfrm>
        </p:grpSpPr>
        <p:sp>
          <p:nvSpPr>
            <p:cNvPr id="43" name="Pentagon 29">
              <a:extLst>
                <a:ext uri="{FF2B5EF4-FFF2-40B4-BE49-F238E27FC236}">
                  <a16:creationId xmlns:a16="http://schemas.microsoft.com/office/drawing/2014/main" id="{DA4C9438-8394-4DFF-8804-8DBDA778107F}"/>
                </a:ext>
              </a:extLst>
            </p:cNvPr>
            <p:cNvSpPr/>
            <p:nvPr/>
          </p:nvSpPr>
          <p:spPr>
            <a:xfrm>
              <a:off x="459868" y="2887975"/>
              <a:ext cx="2950595" cy="799900"/>
            </a:xfrm>
            <a:prstGeom prst="homePlate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>
                <a:solidFill>
                  <a:srgbClr val="DC4400"/>
                </a:solidFill>
              </a:endParaRPr>
            </a:p>
          </p:txBody>
        </p:sp>
        <p:sp>
          <p:nvSpPr>
            <p:cNvPr id="44" name="Title 5">
              <a:extLst>
                <a:ext uri="{FF2B5EF4-FFF2-40B4-BE49-F238E27FC236}">
                  <a16:creationId xmlns:a16="http://schemas.microsoft.com/office/drawing/2014/main" id="{74DF31FD-AD2B-4D51-B038-B5613F170A03}"/>
                </a:ext>
              </a:extLst>
            </p:cNvPr>
            <p:cNvSpPr txBox="1">
              <a:spLocks/>
            </p:cNvSpPr>
            <p:nvPr/>
          </p:nvSpPr>
          <p:spPr>
            <a:xfrm>
              <a:off x="237448" y="2789119"/>
              <a:ext cx="3173015" cy="997609"/>
            </a:xfrm>
            <a:prstGeom prst="rect">
              <a:avLst/>
            </a:prstGeom>
          </p:spPr>
          <p:txBody>
            <a:bodyPr vert="horz" lIns="91416" tIns="45708" rIns="91416" bIns="45708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 baseline="0">
                  <a:solidFill>
                    <a:schemeClr val="tx2"/>
                  </a:solidFill>
                  <a:latin typeface="Rufina-Stencil-Bold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599" dirty="0">
                  <a:solidFill>
                    <a:srgbClr val="DC4400"/>
                  </a:solidFill>
                  <a:latin typeface="Impact" panose="020B0806030902050204" pitchFamily="34" charset="0"/>
                </a:rPr>
                <a:t>Feb. – Apr.</a:t>
              </a:r>
            </a:p>
          </p:txBody>
        </p:sp>
      </p:grpSp>
      <p:sp>
        <p:nvSpPr>
          <p:cNvPr id="48" name="Content Placeholder 6">
            <a:extLst>
              <a:ext uri="{FF2B5EF4-FFF2-40B4-BE49-F238E27FC236}">
                <a16:creationId xmlns:a16="http://schemas.microsoft.com/office/drawing/2014/main" id="{5FEC7F9D-E9F5-46D0-A65F-4D5F9F6485C7}"/>
              </a:ext>
            </a:extLst>
          </p:cNvPr>
          <p:cNvSpPr txBox="1">
            <a:spLocks/>
          </p:cNvSpPr>
          <p:nvPr/>
        </p:nvSpPr>
        <p:spPr>
          <a:xfrm>
            <a:off x="482615" y="2783280"/>
            <a:ext cx="4878610" cy="4359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/>
              <a:t>Presidential search advisory committee (SAC) appointed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/>
              <a:t>Executive search firm selected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/>
              <a:t>Listening sessions + online survey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/>
              <a:t>Presidential Profile</a:t>
            </a:r>
          </a:p>
          <a:p>
            <a:r>
              <a:rPr lang="en-US" dirty="0">
                <a:solidFill>
                  <a:srgbClr val="DC4400"/>
                </a:solidFill>
              </a:rPr>
              <a:t>https://leadership.oregonstate.edu/presidential-search</a:t>
            </a:r>
          </a:p>
        </p:txBody>
      </p:sp>
      <p:sp>
        <p:nvSpPr>
          <p:cNvPr id="50" name="Content Placeholder 6">
            <a:extLst>
              <a:ext uri="{FF2B5EF4-FFF2-40B4-BE49-F238E27FC236}">
                <a16:creationId xmlns:a16="http://schemas.microsoft.com/office/drawing/2014/main" id="{F6DB58F4-263E-4BE9-A377-D1D00100428A}"/>
              </a:ext>
            </a:extLst>
          </p:cNvPr>
          <p:cNvSpPr txBox="1">
            <a:spLocks/>
          </p:cNvSpPr>
          <p:nvPr/>
        </p:nvSpPr>
        <p:spPr>
          <a:xfrm>
            <a:off x="6103196" y="2768643"/>
            <a:ext cx="5381166" cy="4359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Seek nominations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Actively recruit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Vetting of applications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SAC selects list of candidates for screening interviews</a:t>
            </a:r>
          </a:p>
        </p:txBody>
      </p:sp>
      <p:sp>
        <p:nvSpPr>
          <p:cNvPr id="51" name="Star: 5 Points 50">
            <a:extLst>
              <a:ext uri="{FF2B5EF4-FFF2-40B4-BE49-F238E27FC236}">
                <a16:creationId xmlns:a16="http://schemas.microsoft.com/office/drawing/2014/main" id="{A88E647F-5E24-46D3-AAA0-72578E973DD7}"/>
              </a:ext>
            </a:extLst>
          </p:cNvPr>
          <p:cNvSpPr/>
          <p:nvPr/>
        </p:nvSpPr>
        <p:spPr>
          <a:xfrm>
            <a:off x="4599180" y="4152289"/>
            <a:ext cx="350867" cy="350867"/>
          </a:xfrm>
          <a:prstGeom prst="star5">
            <a:avLst/>
          </a:prstGeom>
          <a:solidFill>
            <a:srgbClr val="DC4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Star: 5 Points 51">
            <a:extLst>
              <a:ext uri="{FF2B5EF4-FFF2-40B4-BE49-F238E27FC236}">
                <a16:creationId xmlns:a16="http://schemas.microsoft.com/office/drawing/2014/main" id="{6CC95F0D-35BF-4AB2-8BDC-8560702CA03F}"/>
              </a:ext>
            </a:extLst>
          </p:cNvPr>
          <p:cNvSpPr/>
          <p:nvPr/>
        </p:nvSpPr>
        <p:spPr>
          <a:xfrm>
            <a:off x="8448096" y="2804645"/>
            <a:ext cx="350867" cy="350867"/>
          </a:xfrm>
          <a:prstGeom prst="star5">
            <a:avLst/>
          </a:prstGeom>
          <a:solidFill>
            <a:srgbClr val="DC4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id="{58F26090-9689-43F5-80B7-C66DDCF3DE4B}"/>
              </a:ext>
            </a:extLst>
          </p:cNvPr>
          <p:cNvSpPr/>
          <p:nvPr/>
        </p:nvSpPr>
        <p:spPr>
          <a:xfrm>
            <a:off x="482615" y="6430933"/>
            <a:ext cx="350867" cy="350867"/>
          </a:xfrm>
          <a:prstGeom prst="star5">
            <a:avLst/>
          </a:prstGeom>
          <a:solidFill>
            <a:srgbClr val="DC4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FA4D34B4-D2F6-4F83-8DA4-19473B9A5336}"/>
              </a:ext>
            </a:extLst>
          </p:cNvPr>
          <p:cNvSpPr txBox="1">
            <a:spLocks/>
          </p:cNvSpPr>
          <p:nvPr/>
        </p:nvSpPr>
        <p:spPr>
          <a:xfrm>
            <a:off x="823113" y="6430933"/>
            <a:ext cx="4878610" cy="4359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en-US" dirty="0"/>
              <a:t>Community engagement</a:t>
            </a:r>
          </a:p>
        </p:txBody>
      </p:sp>
    </p:spTree>
    <p:extLst>
      <p:ext uri="{BB962C8B-B14F-4D97-AF65-F5344CB8AC3E}">
        <p14:creationId xmlns:p14="http://schemas.microsoft.com/office/powerpoint/2010/main" val="4029888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085" y="306383"/>
            <a:ext cx="10362867" cy="1193114"/>
          </a:xfrm>
        </p:spPr>
        <p:txBody>
          <a:bodyPr/>
          <a:lstStyle/>
          <a:p>
            <a:r>
              <a:rPr lang="en-US" dirty="0"/>
              <a:t>Work plan + timeline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4764" y="5525998"/>
            <a:ext cx="1191071" cy="1255802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9F9A8335-1BA7-4B44-A722-184BFAA2D52D}"/>
              </a:ext>
            </a:extLst>
          </p:cNvPr>
          <p:cNvGrpSpPr/>
          <p:nvPr/>
        </p:nvGrpSpPr>
        <p:grpSpPr>
          <a:xfrm>
            <a:off x="420272" y="1531770"/>
            <a:ext cx="2428751" cy="769241"/>
            <a:chOff x="237448" y="2789119"/>
            <a:chExt cx="3173015" cy="997609"/>
          </a:xfrm>
        </p:grpSpPr>
        <p:sp>
          <p:nvSpPr>
            <p:cNvPr id="40" name="Pentagon 29">
              <a:extLst>
                <a:ext uri="{FF2B5EF4-FFF2-40B4-BE49-F238E27FC236}">
                  <a16:creationId xmlns:a16="http://schemas.microsoft.com/office/drawing/2014/main" id="{B1D3E7AC-0840-4899-80A4-263A9CB1AF70}"/>
                </a:ext>
              </a:extLst>
            </p:cNvPr>
            <p:cNvSpPr/>
            <p:nvPr/>
          </p:nvSpPr>
          <p:spPr>
            <a:xfrm>
              <a:off x="459868" y="2887974"/>
              <a:ext cx="2950595" cy="799901"/>
            </a:xfrm>
            <a:prstGeom prst="homePlate">
              <a:avLst/>
            </a:prstGeom>
            <a:solidFill>
              <a:schemeClr val="tx1"/>
            </a:solidFill>
            <a:ln>
              <a:solidFill>
                <a:schemeClr val="tx2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>
                <a:solidFill>
                  <a:srgbClr val="DC4400"/>
                </a:solidFill>
              </a:endParaRPr>
            </a:p>
          </p:txBody>
        </p:sp>
        <p:sp>
          <p:nvSpPr>
            <p:cNvPr id="41" name="Title 5">
              <a:extLst>
                <a:ext uri="{FF2B5EF4-FFF2-40B4-BE49-F238E27FC236}">
                  <a16:creationId xmlns:a16="http://schemas.microsoft.com/office/drawing/2014/main" id="{0FCCAE34-2D3B-4850-9F90-78FBE7D12105}"/>
                </a:ext>
              </a:extLst>
            </p:cNvPr>
            <p:cNvSpPr txBox="1">
              <a:spLocks/>
            </p:cNvSpPr>
            <p:nvPr/>
          </p:nvSpPr>
          <p:spPr>
            <a:xfrm>
              <a:off x="237448" y="2789119"/>
              <a:ext cx="3173015" cy="997609"/>
            </a:xfrm>
            <a:prstGeom prst="rect">
              <a:avLst/>
            </a:prstGeom>
          </p:spPr>
          <p:txBody>
            <a:bodyPr vert="horz" lIns="91416" tIns="45708" rIns="91416" bIns="45708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 baseline="0">
                  <a:solidFill>
                    <a:schemeClr val="tx2"/>
                  </a:solidFill>
                  <a:latin typeface="Rufina-Stencil-Bold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599" dirty="0">
                  <a:solidFill>
                    <a:srgbClr val="DC4400"/>
                  </a:solidFill>
                  <a:latin typeface="Impact" panose="020B0806030902050204" pitchFamily="34" charset="0"/>
                </a:rPr>
                <a:t>May</a:t>
              </a:r>
            </a:p>
          </p:txBody>
        </p:sp>
      </p:grpSp>
      <p:sp>
        <p:nvSpPr>
          <p:cNvPr id="48" name="Content Placeholder 6">
            <a:extLst>
              <a:ext uri="{FF2B5EF4-FFF2-40B4-BE49-F238E27FC236}">
                <a16:creationId xmlns:a16="http://schemas.microsoft.com/office/drawing/2014/main" id="{5FEC7F9D-E9F5-46D0-A65F-4D5F9F6485C7}"/>
              </a:ext>
            </a:extLst>
          </p:cNvPr>
          <p:cNvSpPr txBox="1">
            <a:spLocks/>
          </p:cNvSpPr>
          <p:nvPr/>
        </p:nvSpPr>
        <p:spPr>
          <a:xfrm>
            <a:off x="482615" y="2498418"/>
            <a:ext cx="4878610" cy="4359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SAC conducts screening interviews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SAC recommends slate of semifinalists to Board Chair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In executive session, Board Chair makes his semifinalist recommendations for the Board’s consideration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In executive session, Board interviews selected semifinalists + determines list of finalists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In public session, Board announces finalists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50" name="Content Placeholder 6">
            <a:extLst>
              <a:ext uri="{FF2B5EF4-FFF2-40B4-BE49-F238E27FC236}">
                <a16:creationId xmlns:a16="http://schemas.microsoft.com/office/drawing/2014/main" id="{F6DB58F4-263E-4BE9-A377-D1D00100428A}"/>
              </a:ext>
            </a:extLst>
          </p:cNvPr>
          <p:cNvSpPr txBox="1">
            <a:spLocks/>
          </p:cNvSpPr>
          <p:nvPr/>
        </p:nvSpPr>
        <p:spPr>
          <a:xfrm>
            <a:off x="6103196" y="2483781"/>
            <a:ext cx="5381166" cy="4359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Finalists visit OSU in Corvallis, including public forums + other meetings (with the Board, SAC, groups, individuals); feedback will be collected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Board considers feedback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Board convenes special meeting + votes to select a new president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Board hosts public reception to introduce new president</a:t>
            </a:r>
          </a:p>
        </p:txBody>
      </p:sp>
      <p:sp>
        <p:nvSpPr>
          <p:cNvPr id="52" name="Star: 5 Points 51">
            <a:extLst>
              <a:ext uri="{FF2B5EF4-FFF2-40B4-BE49-F238E27FC236}">
                <a16:creationId xmlns:a16="http://schemas.microsoft.com/office/drawing/2014/main" id="{6CC95F0D-35BF-4AB2-8BDC-8560702CA03F}"/>
              </a:ext>
            </a:extLst>
          </p:cNvPr>
          <p:cNvSpPr/>
          <p:nvPr/>
        </p:nvSpPr>
        <p:spPr>
          <a:xfrm>
            <a:off x="8448096" y="3551619"/>
            <a:ext cx="350867" cy="350867"/>
          </a:xfrm>
          <a:prstGeom prst="star5">
            <a:avLst/>
          </a:prstGeom>
          <a:solidFill>
            <a:srgbClr val="DC4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id="{58F26090-9689-43F5-80B7-C66DDCF3DE4B}"/>
              </a:ext>
            </a:extLst>
          </p:cNvPr>
          <p:cNvSpPr/>
          <p:nvPr/>
        </p:nvSpPr>
        <p:spPr>
          <a:xfrm>
            <a:off x="6085629" y="6432955"/>
            <a:ext cx="350867" cy="350867"/>
          </a:xfrm>
          <a:prstGeom prst="star5">
            <a:avLst/>
          </a:prstGeom>
          <a:solidFill>
            <a:srgbClr val="DC4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Content Placeholder 6">
            <a:extLst>
              <a:ext uri="{FF2B5EF4-FFF2-40B4-BE49-F238E27FC236}">
                <a16:creationId xmlns:a16="http://schemas.microsoft.com/office/drawing/2014/main" id="{FA4D34B4-D2F6-4F83-8DA4-19473B9A5336}"/>
              </a:ext>
            </a:extLst>
          </p:cNvPr>
          <p:cNvSpPr txBox="1">
            <a:spLocks/>
          </p:cNvSpPr>
          <p:nvPr/>
        </p:nvSpPr>
        <p:spPr>
          <a:xfrm>
            <a:off x="6426127" y="6432955"/>
            <a:ext cx="4878610" cy="4359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0">
              <a:spcBef>
                <a:spcPts val="1200"/>
              </a:spcBef>
              <a:buFont typeface="Arial"/>
              <a:buNone/>
              <a:defRPr sz="2200">
                <a:latin typeface="Tw Cen MT" panose="020B0602020104020603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/>
              <a:buChar char="–"/>
              <a:defRPr sz="2800">
                <a:latin typeface="Verdana"/>
                <a:cs typeface="Verdana"/>
              </a:defRPr>
            </a:lvl2pPr>
            <a:lvl3pPr marL="1143000" indent="-228600">
              <a:spcBef>
                <a:spcPct val="20000"/>
              </a:spcBef>
              <a:buFont typeface="Arial"/>
              <a:buChar char="•"/>
              <a:defRPr sz="2400">
                <a:latin typeface="Verdana"/>
                <a:cs typeface="Verdana"/>
              </a:defRPr>
            </a:lvl3pPr>
            <a:lvl4pPr marL="1600200" indent="-228600">
              <a:spcBef>
                <a:spcPct val="20000"/>
              </a:spcBef>
              <a:buFont typeface="Arial"/>
              <a:buChar char="–"/>
              <a:defRPr sz="2000">
                <a:latin typeface="Verdana"/>
                <a:cs typeface="Verdana"/>
              </a:defRPr>
            </a:lvl4pPr>
            <a:lvl5pPr marL="2057400" indent="-228600">
              <a:spcBef>
                <a:spcPct val="20000"/>
              </a:spcBef>
              <a:buFont typeface="Arial"/>
              <a:buChar char="»"/>
              <a:defRPr sz="2000">
                <a:latin typeface="Verdana"/>
                <a:cs typeface="Verdana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en-US" dirty="0"/>
              <a:t>Community engagement</a:t>
            </a:r>
          </a:p>
        </p:txBody>
      </p:sp>
    </p:spTree>
    <p:extLst>
      <p:ext uri="{BB962C8B-B14F-4D97-AF65-F5344CB8AC3E}">
        <p14:creationId xmlns:p14="http://schemas.microsoft.com/office/powerpoint/2010/main" val="1083459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53529" y="1975169"/>
            <a:ext cx="4955869" cy="290766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Impact" panose="020B0806030902050204" pitchFamily="34" charset="0"/>
              </a:rPr>
              <a:t>Selected session + survey response themes</a:t>
            </a:r>
          </a:p>
        </p:txBody>
      </p:sp>
      <p:sp>
        <p:nvSpPr>
          <p:cNvPr id="9" name="Rectangle 8"/>
          <p:cNvSpPr/>
          <p:nvPr/>
        </p:nvSpPr>
        <p:spPr>
          <a:xfrm>
            <a:off x="732573" y="328524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Fully engage the community + support students, staff, faculty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6078" y="328524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Further strengthen OSU’s culture of inclusive excellence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19583" y="328524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Support + expand OSU’s commitment to land grant mission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823032" y="328524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Lead OSU’s strategic plan to ensure goals are achieved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32573" y="1956025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Broad + deep understanding of academic excellence + student success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32573" y="3583526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Ability to embrace, embody, champion mission, values, culture of OSU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22632" y="5211027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Deep commitment + track record in advancing DEISJ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823032" y="1956025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Secure OSU’s future growth + development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823032" y="3583526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Advance existing + build new collaborative relationships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823032" y="5211027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Serve as visible + accessible leader throughout OSU + state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40383" y="5211027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Track record of strategic leadership + accomplishment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19585" y="5211027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Tw Cen MT" panose="020B0602020104020603" pitchFamily="34" charset="0"/>
              </a:rPr>
              <a:t>Ensure growth of scholarship, creative activity + research enterprise</a:t>
            </a:r>
          </a:p>
        </p:txBody>
      </p:sp>
    </p:spTree>
    <p:extLst>
      <p:ext uri="{BB962C8B-B14F-4D97-AF65-F5344CB8AC3E}">
        <p14:creationId xmlns:p14="http://schemas.microsoft.com/office/powerpoint/2010/main" val="393178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53529" y="1975169"/>
            <a:ext cx="4955869" cy="290766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Tw Cen MT" panose="020B0602020104020603" pitchFamily="34" charset="0"/>
              </a:rPr>
              <a:t>Selected session + survey response themes</a:t>
            </a:r>
          </a:p>
        </p:txBody>
      </p:sp>
      <p:sp>
        <p:nvSpPr>
          <p:cNvPr id="9" name="Rectangle 8"/>
          <p:cNvSpPr/>
          <p:nvPr/>
        </p:nvSpPr>
        <p:spPr>
          <a:xfrm>
            <a:off x="732573" y="328524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Commitment to shared governance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6078" y="328524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Experience with complex financial + budgetary models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19583" y="328524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Outstanding communication skills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823032" y="328524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Strong political acumen + diplomacy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32573" y="1956025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Earned PhD or other terminal degree; record of successful  executive leadership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32573" y="3583526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Holds self + others accountable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22632" y="5211027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Impeccable character; strong work ethic; integrity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823032" y="1956025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Ability to develop relationships with legislature, tribal leaders, others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823032" y="3583526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Community mindset; authentic desire to collaborate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823032" y="5211027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Forward thinking; innovative leadership approach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40383" y="5211027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Strong record of fundraising success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19585" y="5211027"/>
            <a:ext cx="2491081" cy="1280160"/>
          </a:xfrm>
          <a:prstGeom prst="rect">
            <a:avLst/>
          </a:prstGeom>
          <a:solidFill>
            <a:srgbClr val="DC44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w Cen MT" panose="020B0602020104020603" pitchFamily="34" charset="0"/>
              </a:rPr>
              <a:t>Commitment to promote comprehensive NCAA Div I athletics</a:t>
            </a:r>
          </a:p>
        </p:txBody>
      </p:sp>
    </p:spTree>
    <p:extLst>
      <p:ext uri="{BB962C8B-B14F-4D97-AF65-F5344CB8AC3E}">
        <p14:creationId xmlns:p14="http://schemas.microsoft.com/office/powerpoint/2010/main" val="232280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64" y="345476"/>
            <a:ext cx="10362867" cy="1193114"/>
          </a:xfrm>
        </p:spPr>
        <p:txBody>
          <a:bodyPr/>
          <a:lstStyle/>
          <a:p>
            <a:r>
              <a:rPr lang="en-US" dirty="0"/>
              <a:t>Immediate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564" y="1531449"/>
            <a:ext cx="10821549" cy="36822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>
                <a:latin typeface="Tw Cen MT" panose="020B0602020104020603" pitchFamily="34" charset="0"/>
              </a:rPr>
              <a:t>The SAC will meet this month to discuss the qualities + qualifications, and the opportunities + expectations for leadership described in the Presidential Profile</a:t>
            </a:r>
          </a:p>
          <a:p>
            <a:endParaRPr lang="en-US" sz="3200" dirty="0">
              <a:latin typeface="Tw Cen MT" panose="020B0602020104020603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Tw Cen MT" panose="020B0602020104020603" pitchFamily="34" charset="0"/>
              </a:rPr>
              <a:t>Under the guidance of our Search Advocate – Interim Vice President and Chief Diversity Officer Scott Vignos – we will develop the criteria matrix which will help guide the SAC as we vet applicants and evaluate candidates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4764" y="5525998"/>
            <a:ext cx="1191071" cy="125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25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64" y="345476"/>
            <a:ext cx="10362867" cy="1193114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569549"/>
            <a:ext cx="11238135" cy="3682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Throughout the search, you may submit questions or comments about the search process via the web site.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DC44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https://leadership.oregonstate.edu/presidential-search</a:t>
            </a:r>
            <a:endParaRPr lang="en-US" sz="2400" dirty="0">
              <a:solidFill>
                <a:srgbClr val="DC44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4764" y="5525998"/>
            <a:ext cx="1191071" cy="125580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205B9AD-F733-4C93-864E-D77E68CEDE15}"/>
              </a:ext>
            </a:extLst>
          </p:cNvPr>
          <p:cNvSpPr txBox="1">
            <a:spLocks/>
          </p:cNvSpPr>
          <p:nvPr/>
        </p:nvSpPr>
        <p:spPr>
          <a:xfrm>
            <a:off x="0" y="5296586"/>
            <a:ext cx="12188825" cy="1193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DC4400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46839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5050</TotalTime>
  <Words>514</Words>
  <Application>Microsoft Office PowerPoint</Application>
  <PresentationFormat>Custom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Impact</vt:lpstr>
      <vt:lpstr>Tw Cen MT</vt:lpstr>
      <vt:lpstr>Verdana</vt:lpstr>
      <vt:lpstr>Wingdings</vt:lpstr>
      <vt:lpstr>Office Theme</vt:lpstr>
      <vt:lpstr>Presidential Search Update</vt:lpstr>
      <vt:lpstr>Presidential search</vt:lpstr>
      <vt:lpstr>Work plan + timeline</vt:lpstr>
      <vt:lpstr>Work plan + timeline</vt:lpstr>
      <vt:lpstr>PowerPoint Presentation</vt:lpstr>
      <vt:lpstr>PowerPoint Presentation</vt:lpstr>
      <vt:lpstr>Immediate next steps</vt:lpstr>
      <vt:lpstr>Thank you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Forkey</dc:creator>
  <cp:lastModifiedBy>Nunnemaker, Vickie</cp:lastModifiedBy>
  <cp:revision>272</cp:revision>
  <cp:lastPrinted>2018-04-06T15:23:55Z</cp:lastPrinted>
  <dcterms:created xsi:type="dcterms:W3CDTF">2017-05-17T21:58:52Z</dcterms:created>
  <dcterms:modified xsi:type="dcterms:W3CDTF">2022-02-09T17:16:33Z</dcterms:modified>
</cp:coreProperties>
</file>