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310" r:id="rId3"/>
    <p:sldId id="267" r:id="rId4"/>
    <p:sldId id="311" r:id="rId5"/>
    <p:sldId id="296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DE6F72-134A-4CE0-896B-90B2135A0C9B}">
          <p14:sldIdLst>
            <p14:sldId id="266"/>
            <p14:sldId id="310"/>
            <p14:sldId id="267"/>
            <p14:sldId id="311"/>
          </p14:sldIdLst>
        </p14:section>
        <p14:section name="Untitled Section" id="{4719D011-566A-4C13-8B7A-CA49CC600E55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7781" autoAdjust="0"/>
  </p:normalViewPr>
  <p:slideViewPr>
    <p:cSldViewPr snapToGrid="0">
      <p:cViewPr varScale="1">
        <p:scale>
          <a:sx n="66" d="100"/>
          <a:sy n="66" d="100"/>
        </p:scale>
        <p:origin x="66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8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1665E-8E8E-CD46-BDAB-7B39B3612E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9AA0-DC88-6D40-8682-160ECDE1C5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12BC-EC0E-6446-A774-DE9589606F6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9A54F-F223-C047-8C29-75C2D0917B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C03E6-2154-F44D-8AD5-7CE26A0BFC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4A11-0E5F-3B47-AF47-054059848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66A8-84A3-4029-AEE0-ABE9D052231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FE3D-A77A-45B8-8A34-524A2599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696199" y="0"/>
            <a:ext cx="4572002" cy="6858000"/>
            <a:chOff x="0" y="0"/>
            <a:chExt cx="4572002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53" r="49988"/>
            <a:stretch/>
          </p:blipFill>
          <p:spPr>
            <a:xfrm>
              <a:off x="0" y="6031832"/>
              <a:ext cx="4572001" cy="826168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7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22363"/>
            <a:ext cx="7716253" cy="2387600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7716253" cy="165576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Oregon State University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60" y="4741558"/>
            <a:ext cx="1165484" cy="12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3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9"/>
          <a:stretch/>
        </p:blipFill>
        <p:spPr>
          <a:xfrm>
            <a:off x="-431" y="10633"/>
            <a:ext cx="12192431" cy="684736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0"/>
            <a:ext cx="12189806" cy="2923082"/>
            <a:chOff x="0" y="0"/>
            <a:chExt cx="9141806" cy="2923082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77"/>
            <a:stretch>
              <a:fillRect/>
            </a:stretch>
          </p:blipFill>
          <p:spPr>
            <a:xfrm>
              <a:off x="0" y="0"/>
              <a:ext cx="9141806" cy="2923082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955"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183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955"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595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813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99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620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052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838" b="5"/>
          <a:stretch/>
        </p:blipFill>
        <p:spPr>
          <a:xfrm>
            <a:off x="9135291" y="-21265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0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1010766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F0F-2CBB-394C-8D28-1DF1307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14" y="2813879"/>
            <a:ext cx="7326313" cy="1263176"/>
          </a:xfr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15804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722" b="5"/>
          <a:stretch/>
        </p:blipFill>
        <p:spPr>
          <a:xfrm>
            <a:off x="9145921" y="-21265"/>
            <a:ext cx="3070889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-3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998891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C989-1309-994B-B24D-52010CD7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49" y="2893321"/>
            <a:ext cx="7326314" cy="1104292"/>
          </a:xfrm>
        </p:spPr>
        <p:txBody>
          <a:bodyPr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367783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01478-0708-F548-B1EB-39A1F968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/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/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405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138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1F63B3-6FE0-3D4F-9AB1-C16F9215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588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34C4C1-9B17-BE4B-864B-3201438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0788"/>
            <a:ext cx="9112250" cy="1606738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7209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F70703-6BF1-C845-A5DA-3580FFC5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910830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61861"/>
            <a:ext cx="9112250" cy="1565664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4405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97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989875-230F-E04E-A996-BB83824C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58052"/>
            <a:ext cx="9112250" cy="1569473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880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5FBC4E-4719-5B44-AFFB-ED854845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92169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4539"/>
            <a:ext cx="9112250" cy="1602986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4193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3050617" cy="6858000"/>
          </a:xfrm>
          <a:prstGeom prst="rect">
            <a:avLst/>
          </a:prstGeom>
          <a:solidFill>
            <a:srgbClr val="DC43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9887" y="0"/>
            <a:ext cx="3058740" cy="6858000"/>
          </a:xfrm>
          <a:prstGeom prst="rect">
            <a:avLst/>
          </a:prstGeom>
          <a:solidFill>
            <a:srgbClr val="DC43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51090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68699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64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69991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069628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17495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117132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57682" y="2184822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57319" y="2659616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48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8995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Gill Sans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3494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59278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484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0122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1914525"/>
            <a:ext cx="10452100" cy="454977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eriod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+mj-lt"/>
              <a:buAutoNum type="arabicPeriod"/>
              <a:defRPr sz="1600" baseline="0"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 sz="1400" baseline="0"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14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78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30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018145" y="1386020"/>
            <a:ext cx="4112166" cy="4112166"/>
          </a:xfrm>
          <a:prstGeom prst="ellipse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420" y="3859025"/>
            <a:ext cx="3638939" cy="494927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617028" y="2165323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36607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656"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sp>
        <p:nvSpPr>
          <p:cNvPr id="39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00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656"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/>
          <a:stretch/>
        </p:blipFill>
        <p:spPr>
          <a:xfrm>
            <a:off x="-431" y="95692"/>
            <a:ext cx="12192431" cy="676230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-53163"/>
            <a:ext cx="12189806" cy="2976245"/>
            <a:chOff x="0" y="-53163"/>
            <a:chExt cx="9141806" cy="297624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" b="57376"/>
            <a:stretch/>
          </p:blipFill>
          <p:spPr>
            <a:xfrm>
              <a:off x="0" y="-53163"/>
              <a:ext cx="9141806" cy="2976245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1E99-0845-447A-9031-65FA317316B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0797-FCF4-492A-A828-CBC0DD9B3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9" r:id="rId5"/>
    <p:sldLayoutId id="2147483654" r:id="rId6"/>
    <p:sldLayoutId id="2147483657" r:id="rId7"/>
    <p:sldLayoutId id="2147483680" r:id="rId8"/>
    <p:sldLayoutId id="2147483656" r:id="rId9"/>
    <p:sldLayoutId id="2147483681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926" y="352342"/>
            <a:ext cx="7716253" cy="2387600"/>
          </a:xfrm>
        </p:spPr>
        <p:txBody>
          <a:bodyPr/>
          <a:lstStyle/>
          <a:p>
            <a:r>
              <a:rPr lang="en-US" dirty="0"/>
              <a:t>Racism &amp; </a:t>
            </a:r>
            <a:r>
              <a:rPr lang="en-US" dirty="0" err="1"/>
              <a:t>AntiRacism</a:t>
            </a:r>
            <a:r>
              <a:rPr lang="en-US" dirty="0"/>
              <a:t> Curriculum Taskforce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26" y="2976397"/>
            <a:ext cx="9144000" cy="325114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Report Highlights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Alix Gitelman, Office of Academic Affairs </a:t>
            </a:r>
          </a:p>
          <a:p>
            <a:r>
              <a:rPr lang="en-US" dirty="0"/>
              <a:t>Marta Maldonado, Ethnic Studies</a:t>
            </a:r>
          </a:p>
          <a:p>
            <a:endParaRPr lang="en-US" dirty="0"/>
          </a:p>
          <a:p>
            <a:r>
              <a:rPr lang="en-US" dirty="0"/>
              <a:t>Faculty Senate</a:t>
            </a:r>
          </a:p>
          <a:p>
            <a:r>
              <a:rPr lang="en-US" dirty="0"/>
              <a:t>February 10</a:t>
            </a:r>
            <a:r>
              <a:rPr lang="en-US" baseline="30000" dirty="0"/>
              <a:t>th</a:t>
            </a:r>
            <a:r>
              <a:rPr lang="en-US" dirty="0"/>
              <a:t>, 2022 </a:t>
            </a:r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Taskforce Membership</a:t>
            </a:r>
          </a:p>
        </p:txBody>
      </p:sp>
      <p:pic>
        <p:nvPicPr>
          <p:cNvPr id="6" name="Picture Placeholder 5" descr="&quot;&quot;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463040"/>
            <a:ext cx="10992051" cy="5201963"/>
          </a:xfrm>
        </p:spPr>
        <p:txBody>
          <a:bodyPr>
            <a:normAutofit/>
          </a:bodyPr>
          <a:lstStyle/>
          <a:p>
            <a:r>
              <a:rPr lang="en-US" b="1" dirty="0"/>
              <a:t>Teresita Alvarez-Cortez</a:t>
            </a:r>
            <a:r>
              <a:rPr lang="en-US" dirty="0"/>
              <a:t>, </a:t>
            </a:r>
            <a:r>
              <a:rPr lang="en-US" i="1" dirty="0"/>
              <a:t>Office of Institutional Diversity (AY21 University Housing &amp; Dining)</a:t>
            </a:r>
            <a:endParaRPr lang="en-US" dirty="0"/>
          </a:p>
          <a:p>
            <a:r>
              <a:rPr lang="en-US" b="1" dirty="0"/>
              <a:t>Bradley Boovy,</a:t>
            </a:r>
            <a:r>
              <a:rPr lang="en-US" dirty="0"/>
              <a:t> </a:t>
            </a:r>
            <a:r>
              <a:rPr lang="en-US" i="1" dirty="0"/>
              <a:t>Language, Culture, &amp; Society (AY21 Acting Difference, Power, &amp; Discrimination Director)</a:t>
            </a:r>
            <a:endParaRPr lang="en-US" dirty="0"/>
          </a:p>
          <a:p>
            <a:r>
              <a:rPr lang="en-US" b="1" dirty="0"/>
              <a:t>Eduardo Cotilla-Sanchez,</a:t>
            </a:r>
            <a:r>
              <a:rPr lang="en-US" dirty="0"/>
              <a:t> </a:t>
            </a:r>
            <a:r>
              <a:rPr lang="en-US" i="1" dirty="0"/>
              <a:t>Electrical Engineering &amp; Computer Science </a:t>
            </a:r>
            <a:endParaRPr lang="en-US" dirty="0"/>
          </a:p>
          <a:p>
            <a:r>
              <a:rPr lang="en-US" b="1" dirty="0"/>
              <a:t>Allison Davis-White Eyes,</a:t>
            </a:r>
            <a:r>
              <a:rPr lang="en-US" dirty="0"/>
              <a:t> </a:t>
            </a:r>
            <a:r>
              <a:rPr lang="en-US" i="1" dirty="0"/>
              <a:t>now at Fielding Graduate University (AY21 Office of Institutional Diversity)</a:t>
            </a:r>
            <a:endParaRPr lang="en-US" dirty="0"/>
          </a:p>
          <a:p>
            <a:r>
              <a:rPr lang="en-US" b="1" dirty="0"/>
              <a:t>Sienna Kaske,</a:t>
            </a:r>
            <a:r>
              <a:rPr lang="en-US" dirty="0"/>
              <a:t> </a:t>
            </a:r>
            <a:r>
              <a:rPr lang="en-US" i="1" dirty="0"/>
              <a:t>Undergraduate student, Ethnic Studies</a:t>
            </a:r>
            <a:endParaRPr lang="en-US" dirty="0"/>
          </a:p>
          <a:p>
            <a:r>
              <a:rPr lang="en-US" b="1" dirty="0"/>
              <a:t>Brittany King,</a:t>
            </a:r>
            <a:r>
              <a:rPr lang="en-US" dirty="0"/>
              <a:t> </a:t>
            </a:r>
            <a:r>
              <a:rPr lang="en-US" i="1" dirty="0"/>
              <a:t>Graduate student, Fisheries Science</a:t>
            </a:r>
            <a:endParaRPr lang="en-US" dirty="0"/>
          </a:p>
          <a:p>
            <a:r>
              <a:rPr lang="en-US" b="1" dirty="0"/>
              <a:t>Erika McCalpine,</a:t>
            </a:r>
            <a:r>
              <a:rPr lang="en-US" i="1" dirty="0"/>
              <a:t> Strategic Diversity Initiatives, OSU-Cascades (in 2021, Faculty Senate President-Elect)</a:t>
            </a:r>
            <a:endParaRPr lang="en-US" dirty="0"/>
          </a:p>
          <a:p>
            <a:r>
              <a:rPr lang="en-US" b="1" dirty="0"/>
              <a:t>Patti Sakurai</a:t>
            </a:r>
            <a:r>
              <a:rPr lang="en-US" dirty="0"/>
              <a:t>, </a:t>
            </a:r>
            <a:r>
              <a:rPr lang="en-US" i="1" dirty="0"/>
              <a:t>Ethnic Studies</a:t>
            </a:r>
            <a:endParaRPr lang="en-US" dirty="0"/>
          </a:p>
          <a:p>
            <a:r>
              <a:rPr lang="en-US" b="1" dirty="0"/>
              <a:t>Dana Sanchez</a:t>
            </a:r>
            <a:r>
              <a:rPr lang="en-US" dirty="0"/>
              <a:t>, </a:t>
            </a:r>
            <a:r>
              <a:rPr lang="en-US" i="1" dirty="0"/>
              <a:t>Fisheries, Wildlife, &amp; Conservation Sciences</a:t>
            </a:r>
            <a:endParaRPr lang="en-US" dirty="0"/>
          </a:p>
          <a:p>
            <a:r>
              <a:rPr lang="en-US" b="1" dirty="0"/>
              <a:t>Dorian Smith,</a:t>
            </a:r>
            <a:r>
              <a:rPr lang="en-US" dirty="0"/>
              <a:t> </a:t>
            </a:r>
            <a:r>
              <a:rPr lang="en-US" i="1" dirty="0"/>
              <a:t>Dr. Lawrence Griggs Office of Black &amp; Indigenous Student Success</a:t>
            </a:r>
            <a:endParaRPr lang="en-US" dirty="0"/>
          </a:p>
          <a:p>
            <a:r>
              <a:rPr lang="en-US" b="1" dirty="0"/>
              <a:t>Luhui Whitebear,</a:t>
            </a:r>
            <a:r>
              <a:rPr lang="en-US" dirty="0"/>
              <a:t> </a:t>
            </a:r>
            <a:r>
              <a:rPr lang="en-US" i="1" dirty="0"/>
              <a:t>Language, Culture, &amp; Society</a:t>
            </a:r>
            <a:endParaRPr lang="en-US" dirty="0"/>
          </a:p>
          <a:p>
            <a:r>
              <a:rPr lang="en-US" b="1" dirty="0" err="1"/>
              <a:t>Alix</a:t>
            </a:r>
            <a:r>
              <a:rPr lang="en-US" b="1" dirty="0"/>
              <a:t> </a:t>
            </a:r>
            <a:r>
              <a:rPr lang="en-US" b="1" dirty="0" err="1"/>
              <a:t>Gitelman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Marta Maldonado</a:t>
            </a:r>
            <a:r>
              <a:rPr lang="en-US" dirty="0"/>
              <a:t>, </a:t>
            </a:r>
            <a:r>
              <a:rPr lang="en-US" i="1" dirty="0"/>
              <a:t>Co-Chairs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Taskforce Impetus and Approach</a:t>
            </a:r>
          </a:p>
        </p:txBody>
      </p:sp>
      <p:pic>
        <p:nvPicPr>
          <p:cNvPr id="6" name="Picture Placeholder 5" descr="&quot;&quot;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Charged in response to students’ call for antiracist education: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Mandatory course requirement;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Exposure to OR and national history;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Tangible exercises; personalized views of embracing diversity;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Enhance Ethnic Studies faculty;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Require faculty training.</a:t>
            </a:r>
          </a:p>
          <a:p>
            <a:pPr marL="457200" lvl="1" indent="0">
              <a:spcBef>
                <a:spcPts val="1200"/>
              </a:spcBef>
              <a:buSzPct val="100000"/>
              <a:buNone/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pPr marL="285750" indent="-285750">
              <a:spcBef>
                <a:spcPts val="1200"/>
              </a:spcBef>
              <a:buSzPct val="100000"/>
              <a:buBlip>
                <a:blip r:embed="rId4"/>
              </a:buBlip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Taskforce Approach: 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Examine and interpret charge in light of student needs and demands; 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Center experiences and perspectives of BIPOC students and faculty.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Next Steps</a:t>
            </a:r>
          </a:p>
        </p:txBody>
      </p:sp>
      <p:pic>
        <p:nvPicPr>
          <p:cNvPr id="6" name="Picture Placeholder 5" descr="&quot;&quot;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Acknowledgement of need for </a:t>
            </a: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systemic change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: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Recruit/retain faculty of color; P&amp;T expectations; faculty development needs; existing faculty expertise.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4"/>
              </a:buBlip>
            </a:pP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 startAt="2"/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Work with 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Bacc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Core 2.1 Committee to explore possibilities for expanding DPD and/or adding antiracism elements.</a:t>
            </a:r>
          </a:p>
          <a:p>
            <a:pPr marL="0" indent="0">
              <a:spcBef>
                <a:spcPts val="1200"/>
              </a:spcBef>
              <a:buSzPct val="100000"/>
              <a:buNone/>
            </a:pP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 startAt="3"/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Identify steps to enhance pedagogical capacity for faculty to engage in antiracism within majors.</a:t>
            </a:r>
          </a:p>
          <a:p>
            <a:pPr marL="0" indent="0">
              <a:spcBef>
                <a:spcPts val="1200"/>
              </a:spcBef>
              <a:buSzPct val="100000"/>
              <a:buNone/>
            </a:pP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 startAt="4"/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Lay foundations for longer-range institutional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5213"/>
            <a:ext cx="7716253" cy="2387600"/>
          </a:xfrm>
        </p:spPr>
        <p:txBody>
          <a:bodyPr/>
          <a:lstStyle/>
          <a:p>
            <a:pPr algn="ctr"/>
            <a:r>
              <a:rPr lang="en-US" b="0" dirty="0"/>
              <a:t>Thank you!</a:t>
            </a:r>
            <a:br>
              <a:rPr lang="en-US" b="0" dirty="0"/>
            </a:br>
            <a:br>
              <a:rPr lang="en-US" b="0" dirty="0"/>
            </a:br>
            <a:br>
              <a:rPr lang="en-US" dirty="0"/>
            </a:br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34874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257&quot;&gt;&lt;object type=&quot;3&quot; unique_id=&quot;11746&quot;&gt;&lt;property id=&quot;20148&quot; value=&quot;5&quot;/&gt;&lt;property id=&quot;20300&quot; value=&quot;Slide 1&quot;/&gt;&lt;property id=&quot;20307&quot; value=&quot;265&quot;/&gt;&lt;/object&gt;&lt;object type=&quot;3&quot; unique_id=&quot;11747&quot;&gt;&lt;property id=&quot;20148&quot; value=&quot;5&quot;/&gt;&lt;property id=&quot;20300&quot; value=&quot;Slide 2 - &amp;quot;TITLE OF YOUR PRESENTATION&amp;quot;&quot;/&gt;&lt;property id=&quot;20307&quot; value=&quot;266&quot;/&gt;&lt;/object&gt;&lt;object type=&quot;3&quot; unique_id=&quot;11887&quot;&gt;&lt;property id=&quot;20148&quot; value=&quot;5&quot;/&gt;&lt;property id=&quot;20300&quot; value=&quot;Slide 3 - &amp;quot;Title for Single Column Slide&amp;quot;&quot;/&gt;&lt;property id=&quot;20307&quot; value=&quot;267&quot;/&gt;&lt;/object&gt;&lt;object type=&quot;3&quot; unique_id=&quot;11915&quot;&gt;&lt;property id=&quot;20148&quot; value=&quot;5&quot;/&gt;&lt;property id=&quot;20300&quot; value=&quot;Slide 4 - &amp;quot;Title for Single Column Slide&amp;quot;&quot;/&gt;&lt;property id=&quot;20307&quot; value=&quot;268&quot;/&gt;&lt;/object&gt;&lt;object type=&quot;3&quot; unique_id=&quot;11916&quot;&gt;&lt;property id=&quot;20148&quot; value=&quot;5&quot;/&gt;&lt;property id=&quot;20300&quot; value=&quot;Slide 5 - &amp;quot;Title of Three Major Concepts&amp;quot;&quot;/&gt;&lt;property id=&quot;20307&quot; value=&quot;269&quot;/&gt;&lt;/object&gt;&lt;object type=&quot;3&quot; unique_id=&quot;11966&quot;&gt;&lt;property id=&quot;20148&quot; value=&quot;5&quot;/&gt;&lt;property id=&quot;20300&quot; value=&quot;Slide 6 - &amp;quot;Title of Three Major Concepts&amp;quot;&quot;/&gt;&lt;property id=&quot;20307&quot; value=&quot;270&quot;/&gt;&lt;/object&gt;&lt;object type=&quot;3&quot; unique_id=&quot;11967&quot;&gt;&lt;property id=&quot;20148&quot; value=&quot;5&quot;/&gt;&lt;property id=&quot;20300&quot; value=&quot;Slide 7 - &amp;quot;Transition To Next Section&amp;quot;&quot;/&gt;&lt;property id=&quot;20307&quot; value=&quot;271&quot;/&gt;&lt;/object&gt;&lt;object type=&quot;3&quot; unique_id=&quot;11968&quot;&gt;&lt;property id=&quot;20148&quot; value=&quot;5&quot;/&gt;&lt;property id=&quot;20300&quot; value=&quot;Slide 8 - &amp;quot;A Vertical Picture is Worth a Thousand Words&amp;quot;&quot;/&gt;&lt;property id=&quot;20307&quot; value=&quot;272&quot;/&gt;&lt;/object&gt;&lt;object type=&quot;3&quot; unique_id=&quot;12109&quot;&gt;&lt;property id=&quot;20148&quot; value=&quot;5&quot;/&gt;&lt;property id=&quot;20300&quot; value=&quot;Slide 9 - &amp;quot;A Vertical Picture is Worth a Thousand Words&amp;quot;&quot;/&gt;&lt;property id=&quot;20307&quot; value=&quot;273&quot;/&gt;&lt;/object&gt;&lt;object type=&quot;3&quot; unique_id=&quot;12110&quot;&gt;&lt;property id=&quot;20148&quot; value=&quot;5&quot;/&gt;&lt;property id=&quot;20300&quot; value=&quot;Slide 10 - &amp;quot;A Horizontal Image&amp;quot;&quot;/&gt;&lt;property id=&quot;20307&quot; value=&quot;274&quot;/&gt;&lt;/object&gt;&lt;object type=&quot;3&quot; unique_id=&quot;12111&quot;&gt;&lt;property id=&quot;20148&quot; value=&quot;5&quot;/&gt;&lt;property id=&quot;20300&quot; value=&quot;Slide 11 - &amp;quot;A Horizontal Image&amp;quot;&quot;/&gt;&lt;property id=&quot;20307&quot; value=&quot;275&quot;/&gt;&lt;/object&gt;&lt;object type=&quot;3&quot; unique_id=&quot;12112&quot;&gt;&lt;property id=&quot;20148&quot; value=&quot;5&quot;/&gt;&lt;property id=&quot;20300&quot; value=&quot;Slide 12 - &amp;quot;Title for Three Column Slide with Icons&amp;quot;&quot;/&gt;&lt;property id=&quot;20307&quot; value=&quot;276&quot;/&gt;&lt;/object&gt;&lt;object type=&quot;3&quot; unique_id=&quot;12113&quot;&gt;&lt;property id=&quot;20148&quot; value=&quot;5&quot;/&gt;&lt;property id=&quot;20300&quot; value=&quot;Slide 13 - &amp;quot;Title for Three Column Slide&amp;quot;&quot;/&gt;&lt;property id=&quot;20307&quot; value=&quot;277&quot;/&gt;&lt;/object&gt;&lt;object type=&quot;3&quot; unique_id=&quot;12114&quot;&gt;&lt;property id=&quot;20148&quot; value=&quot;5&quot;/&gt;&lt;property id=&quot;20300&quot; value=&quot;Slide 14 - &amp;quot;Three Columns Without Icons&amp;quot;&quot;/&gt;&lt;property id=&quot;20307&quot; value=&quot;278&quot;/&gt;&lt;/object&gt;&lt;object type=&quot;3&quot; unique_id=&quot;12664&quot;&gt;&lt;property id=&quot;20148&quot; value=&quot;5&quot;/&gt;&lt;property id=&quot;20300&quot; value=&quot;Slide 15 - &amp;quot;Three Columns Without Icons&amp;quot;&quot;/&gt;&lt;property id=&quot;20307&quot; value=&quot;279&quot;/&gt;&lt;/object&gt;&lt;object type=&quot;3&quot; unique_id=&quot;12665&quot;&gt;&lt;property id=&quot;20148&quot; value=&quot;5&quot;/&gt;&lt;property id=&quot;20300&quot; value=&quot;Slide 16 - &amp;quot;Title for Two Column Slide&amp;quot;&quot;/&gt;&lt;property id=&quot;20307&quot; value=&quot;280&quot;/&gt;&lt;/object&gt;&lt;object type=&quot;3&quot; unique_id=&quot;12666&quot;&gt;&lt;property id=&quot;20148&quot; value=&quot;5&quot;/&gt;&lt;property id=&quot;20300&quot; value=&quot;Slide 17 - &amp;quot;Title for Two Column Slide&amp;quot;&quot;/&gt;&lt;property id=&quot;20307&quot; value=&quot;281&quot;/&gt;&lt;/object&gt;&lt;object type=&quot;3&quot; unique_id=&quot;12667&quot;&gt;&lt;property id=&quot;20148&quot; value=&quot;5&quot;/&gt;&lt;property id=&quot;20300&quot; value=&quot;Slide 18&quot;/&gt;&lt;property id=&quot;20307&quot; value=&quot;282&quot;/&gt;&lt;/object&gt;&lt;object type=&quot;3&quot; unique_id=&quot;12668&quot;&gt;&lt;property id=&quot;20148&quot; value=&quot;5&quot;/&gt;&lt;property id=&quot;20300&quot; value=&quot;Slide 19&quot;/&gt;&lt;property id=&quot;20307&quot; value=&quot;283&quot;/&gt;&lt;/object&gt;&lt;object type=&quot;3&quot; unique_id=&quot;12669&quot;&gt;&lt;property id=&quot;20148&quot; value=&quot;5&quot;/&gt;&lt;property id=&quot;20300&quot; value=&quot;Slide 20&quot;/&gt;&lt;property id=&quot;20307&quot; value=&quot;284&quot;/&gt;&lt;/object&gt;&lt;object type=&quot;3&quot; unique_id=&quot;12670&quot;&gt;&lt;property id=&quot;20148&quot; value=&quot;5&quot;/&gt;&lt;property id=&quot;20300&quot; value=&quot;Slide 21&quot;/&gt;&lt;property id=&quot;20307&quot; value=&quot;285&quot;/&gt;&lt;/object&gt;&lt;object type=&quot;3&quot; unique_id=&quot;12671&quot;&gt;&lt;property id=&quot;20148&quot; value=&quot;5&quot;/&gt;&lt;property id=&quot;20300&quot; value=&quot;Slide 22&quot;/&gt;&lt;property id=&quot;20307&quot; value=&quot;286&quot;/&gt;&lt;/object&gt;&lt;object type=&quot;3&quot; unique_id=&quot;12672&quot;&gt;&lt;property id=&quot;20148&quot; value=&quot;5&quot;/&gt;&lt;property id=&quot;20300&quot; value=&quot;Slide 23&quot;/&gt;&lt;property id=&quot;20307&quot; value=&quot;287&quot;/&gt;&lt;/object&gt;&lt;object type=&quot;3&quot; unique_id=&quot;12673&quot;&gt;&lt;property id=&quot;20148&quot; value=&quot;5&quot;/&gt;&lt;property id=&quot;20300&quot; value=&quot;Slide 24&quot;/&gt;&lt;property id=&quot;20307&quot; value=&quot;288&quot;/&gt;&lt;/object&gt;&lt;object type=&quot;3&quot; unique_id=&quot;12674&quot;&gt;&lt;property id=&quot;20148&quot; value=&quot;5&quot;/&gt;&lt;property id=&quot;20300&quot; value=&quot;Slide 25&quot;/&gt;&lt;property id=&quot;20307&quot; value=&quot;289&quot;/&gt;&lt;/object&gt;&lt;object type=&quot;3&quot; unique_id=&quot;12675&quot;&gt;&lt;property id=&quot;20148&quot; value=&quot;5&quot;/&gt;&lt;property id=&quot;20300&quot; value=&quot;Slide 26 - &amp;quot;Title for Quantifiable Figures&amp;quot;&quot;/&gt;&lt;property id=&quot;20307&quot; value=&quot;290&quot;/&gt;&lt;/object&gt;&lt;object type=&quot;3&quot; unique_id=&quot;12676&quot;&gt;&lt;property id=&quot;20148&quot; value=&quot;5&quot;/&gt;&lt;property id=&quot;20300&quot; value=&quot;Slide 27 - &amp;quot;Timeline Title&amp;quot;&quot;/&gt;&lt;property id=&quot;20307&quot; value=&quot;291&quot;/&gt;&lt;/object&gt;&lt;object type=&quot;3&quot; unique_id=&quot;12677&quot;&gt;&lt;property id=&quot;20148&quot; value=&quot;5&quot;/&gt;&lt;property id=&quot;20300&quot; value=&quot;Slide 28 - &amp;quot;Timeline Title&amp;quot;&quot;/&gt;&lt;property id=&quot;20307&quot; value=&quot;292&quot;/&gt;&lt;/object&gt;&lt;object type=&quot;3&quot; unique_id=&quot;12678&quot;&gt;&lt;property id=&quot;20148&quot; value=&quot;5&quot;/&gt;&lt;property id=&quot;20300&quot; value=&quot;Slide 29 - &amp;quot;Timeline Title&amp;quot;&quot;/&gt;&lt;property id=&quot;20307&quot; value=&quot;293&quot;/&gt;&lt;/object&gt;&lt;object type=&quot;3&quot; unique_id=&quot;12679&quot;&gt;&lt;property id=&quot;20148&quot; value=&quot;5&quot;/&gt;&lt;property id=&quot;20300&quot; value=&quot;Slide 30 - &amp;quot;Timeline Title&amp;quot;&quot;/&gt;&lt;property id=&quot;20307&quot; value=&quot;294&quot;/&gt;&lt;/object&gt;&lt;object type=&quot;3&quot; unique_id=&quot;12680&quot;&gt;&lt;property id=&quot;20148&quot; value=&quot;5&quot;/&gt;&lt;property id=&quot;20300&quot; value=&quot;Slide 31 - &amp;quot;Citations&amp;quot;&quot;/&gt;&lt;property id=&quot;20307&quot; value=&quot;295&quot;/&gt;&lt;/object&gt;&lt;object type=&quot;3&quot; unique_id=&quot;12681&quot;&gt;&lt;property id=&quot;20148&quot; value=&quot;5&quot;/&gt;&lt;property id=&quot;20300&quot; value=&quot;Slide 32 - &amp;quot;THANK YOU&amp;quot;&quot;/&gt;&lt;property id=&quot;20307&quot; value=&quot;296&quot;/&gt;&lt;/object&gt;&lt;object type=&quot;3&quot; unique_id=&quot;12682&quot;&gt;&lt;property id=&quot;20148&quot; value=&quot;5&quot;/&gt;&lt;property id=&quot;20300&quot; value=&quot;Slide 33&quot;/&gt;&lt;property id=&quot;20307&quot; value=&quot;297&quot;/&gt;&lt;/object&gt;&lt;object type=&quot;3&quot; unique_id=&quot;12683&quot;&gt;&lt;property id=&quot;20148&quot; value=&quot;5&quot;/&gt;&lt;property id=&quot;20300&quot; value=&quot;Slide 34&quot;/&gt;&lt;property id=&quot;20307&quot; value=&quot;298&quot;/&gt;&lt;/object&gt;&lt;/object&gt;&lt;object type=&quot;8&quot; unique_id=&quot;112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Verdana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316</Words>
  <Application>Microsoft Office PowerPoint</Application>
  <PresentationFormat>Widescreen</PresentationFormat>
  <Paragraphs>47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Gill Sans</vt:lpstr>
      <vt:lpstr>Times</vt:lpstr>
      <vt:lpstr>Verdana</vt:lpstr>
      <vt:lpstr>Wingdings</vt:lpstr>
      <vt:lpstr>Office Theme</vt:lpstr>
      <vt:lpstr>Racism &amp; AntiRacism Curriculum Taskforce </vt:lpstr>
      <vt:lpstr>Taskforce Membership</vt:lpstr>
      <vt:lpstr>Taskforce Impetus and Approach</vt:lpstr>
      <vt:lpstr>Recommended Next Steps</vt:lpstr>
      <vt:lpstr>Thank you!   Q &amp; A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Client Services</dc:creator>
  <cp:lastModifiedBy>Nunnemaker, Vickie</cp:lastModifiedBy>
  <cp:revision>118</cp:revision>
  <dcterms:created xsi:type="dcterms:W3CDTF">2017-12-19T21:24:25Z</dcterms:created>
  <dcterms:modified xsi:type="dcterms:W3CDTF">2022-02-09T21:03:51Z</dcterms:modified>
</cp:coreProperties>
</file>