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85" r:id="rId3"/>
    <p:sldId id="284" r:id="rId4"/>
    <p:sldId id="27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3" autoAdjust="0"/>
    <p:restoredTop sz="94044" autoAdjust="0"/>
  </p:normalViewPr>
  <p:slideViewPr>
    <p:cSldViewPr snapToGrid="0" snapToObjects="1">
      <p:cViewPr varScale="1">
        <p:scale>
          <a:sx n="100" d="100"/>
          <a:sy n="100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96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2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10405396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proposalS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REVIEW BY FACULTY SENATE      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662366"/>
            <a:ext cx="10058400" cy="671633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Amy Koehlinger and Ping-Hung (“Ping”) Hsieh, Curriculum Council</a:t>
            </a:r>
          </a:p>
          <a:p>
            <a:r>
              <a:rPr lang="en-US" dirty="0">
                <a:latin typeface="Georgia"/>
              </a:rPr>
              <a:t>March 10, 2022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3152" y="73152"/>
            <a:ext cx="12015216" cy="265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E292BC-C94A-4592-8818-3E297D31584B}"/>
              </a:ext>
            </a:extLst>
          </p:cNvPr>
          <p:cNvSpPr txBox="1"/>
          <p:nvPr/>
        </p:nvSpPr>
        <p:spPr>
          <a:xfrm>
            <a:off x="73152" y="73152"/>
            <a:ext cx="1201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>
                <a:solidFill>
                  <a:schemeClr val="tx2"/>
                </a:solidFill>
                <a:latin typeface="Constantia" panose="02030602050306030303" pitchFamily="18" charset="0"/>
              </a:rPr>
              <a:t>Materials linked from the March 10, 2022 Faculty </a:t>
            </a:r>
            <a:r>
              <a:rPr lang="en-US" sz="1000" b="1" i="1">
                <a:solidFill>
                  <a:schemeClr val="tx2"/>
                </a:solidFill>
                <a:latin typeface="Constantia" panose="02030602050306030303" pitchFamily="18" charset="0"/>
              </a:rPr>
              <a:t>Senate webcast. </a:t>
            </a:r>
            <a:endParaRPr lang="en-US" sz="1000" b="1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DE9B8-7E80-4087-9ABE-ABF398D9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923AA-FCD1-402D-A3B3-920FC0B4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97D3CE-1966-41C3-ADD4-5B7CC939D341}"/>
              </a:ext>
            </a:extLst>
          </p:cNvPr>
          <p:cNvSpPr txBox="1">
            <a:spLocks/>
          </p:cNvSpPr>
          <p:nvPr/>
        </p:nvSpPr>
        <p:spPr>
          <a:xfrm>
            <a:off x="542611" y="631824"/>
            <a:ext cx="11173767" cy="5594349"/>
          </a:xfrm>
          <a:prstGeom prst="rect">
            <a:avLst/>
          </a:prstGeom>
          <a:noFill/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Rufina-Stencil-Bold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Program Changes for FS Approval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Mathematics Education Graduate Major (MA, MS, PhD)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Science Education Graduate Major (MA, MS, PhD)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sz="4400" dirty="0">
              <a:solidFill>
                <a:schemeClr val="tx2"/>
              </a:solidFill>
            </a:endParaRPr>
          </a:p>
          <a:p>
            <a:r>
              <a:rPr lang="en-US" sz="4000" dirty="0">
                <a:solidFill>
                  <a:schemeClr val="tx2"/>
                </a:solidFill>
              </a:rPr>
              <a:t>Approved by the following Faculty Senate Groups: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Budgets &amp; Fiscal Planning Committee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Graduate Council</a:t>
            </a:r>
            <a:endParaRPr lang="en-US" sz="3200" b="0" i="0" dirty="0">
              <a:solidFill>
                <a:schemeClr val="tx2"/>
              </a:solidFill>
              <a:effectLst/>
              <a:latin typeface="+mn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Curriculum Council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Executive Committee</a:t>
            </a:r>
            <a:endParaRPr lang="en-US" sz="3200" dirty="0">
              <a:solidFill>
                <a:schemeClr val="tx2"/>
              </a:solidFill>
            </a:endParaRPr>
          </a:p>
          <a:p>
            <a:endParaRPr lang="en-US" sz="4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06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576B5DC-EF0D-4025-9350-16F1BE439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55139"/>
              </p:ext>
            </p:extLst>
          </p:nvPr>
        </p:nvGraphicFramePr>
        <p:xfrm>
          <a:off x="609600" y="1728449"/>
          <a:ext cx="10972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74640556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260845095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Mathematics Education Graduate Major (MA, MS, PhD):  SUSPENDED</a:t>
                      </a:r>
                    </a:p>
                    <a:p>
                      <a:pPr algn="ctr"/>
                      <a:r>
                        <a:rPr lang="en-US" sz="2400" dirty="0"/>
                        <a:t>CIM Key #740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Science Education Graduate Major </a:t>
                      </a:r>
                    </a:p>
                    <a:p>
                      <a:pPr algn="ctr"/>
                      <a:r>
                        <a:rPr lang="en-US" sz="2400" dirty="0"/>
                        <a:t>(MA, MS, PhD): SUSPENDED</a:t>
                      </a:r>
                    </a:p>
                    <a:p>
                      <a:pPr algn="ctr"/>
                      <a:r>
                        <a:rPr lang="en-US" sz="2400" dirty="0"/>
                        <a:t>CIM Key #741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81922"/>
                  </a:ext>
                </a:extLst>
              </a:tr>
              <a:tr h="1828800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</a:rPr>
                        <a:t>Graduate program structure was reorganized in 2017-18 to reduce the number of graduate majors, and both majors were merged into the Education Major – EdD, </a:t>
                      </a:r>
                      <a:r>
                        <a:rPr lang="en-US" sz="2400" dirty="0" err="1">
                          <a:solidFill>
                            <a:schemeClr val="tx2"/>
                          </a:solidFill>
                        </a:rPr>
                        <a:t>EdM</a:t>
                      </a:r>
                      <a:r>
                        <a:rPr lang="en-US" sz="2400" dirty="0">
                          <a:solidFill>
                            <a:schemeClr val="tx2"/>
                          </a:solidFill>
                        </a:rPr>
                        <a:t>, MS, PhD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</a:rPr>
                        <a:t>Both majors were suspended for 3 years to see if the reorganization was effective.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>
                          <a:solidFill>
                            <a:schemeClr val="tx2"/>
                          </a:solidFill>
                        </a:rPr>
                        <a:t>CoEd</a:t>
                      </a:r>
                      <a:r>
                        <a:rPr lang="en-US" sz="2400" dirty="0">
                          <a:solidFill>
                            <a:schemeClr val="tx2"/>
                          </a:solidFill>
                        </a:rPr>
                        <a:t> concluded the merger has been successful and the termination will have no impact on the College’s budget, course offerings, student experiences, advising, mission, internal and external relationships.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5988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23F4FD-DF09-49BA-BB6A-AE3C65FCBEAF}"/>
              </a:ext>
            </a:extLst>
          </p:cNvPr>
          <p:cNvSpPr txBox="1"/>
          <p:nvPr/>
        </p:nvSpPr>
        <p:spPr>
          <a:xfrm>
            <a:off x="695569" y="711200"/>
            <a:ext cx="68423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Graduate Major Deactivation</a:t>
            </a:r>
          </a:p>
        </p:txBody>
      </p:sp>
    </p:spTree>
    <p:extLst>
      <p:ext uri="{BB962C8B-B14F-4D97-AF65-F5344CB8AC3E}">
        <p14:creationId xmlns:p14="http://schemas.microsoft.com/office/powerpoint/2010/main" val="26635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726DB-D785-439E-A3F4-26209A6E7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95"/>
            <a:ext cx="10515600" cy="1325563"/>
          </a:xfrm>
        </p:spPr>
        <p:txBody>
          <a:bodyPr/>
          <a:lstStyle/>
          <a:p>
            <a:r>
              <a:rPr lang="en-US" dirty="0">
                <a:latin typeface="Georgia"/>
              </a:rPr>
              <a:t>Other Change Proposals: Informational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C5E30-4591-4DAB-A2A4-5C686FF21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09" y="1792216"/>
            <a:ext cx="5345649" cy="32735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 Program Requirements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170 Soil Science Minor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325 Public Health Practice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335 Music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345 Science/Mathematics Education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349 Language Equity and Educational Policy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351 Agricultural Education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365 Education Undergraduate Major (BA, BS, HBA, HBS)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368 School Counseling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371 Clinical Mental Health Counseling Graduate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372 Counseling Graduate Major (MCOUN, PhD)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619 Statistics Graduate Major (MA, MS, PhD)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755 Artificial Intelligence Graduate Minor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Extend to Ecampus</a:t>
            </a:r>
            <a:endParaRPr lang="en-US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108  Communication Minor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59212-5D23-4300-B6C8-C61B52F1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82573" y="6320949"/>
            <a:ext cx="6680200" cy="365125"/>
          </a:xfrm>
        </p:spPr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85A3AD-0B48-4A02-A439-FDC62B93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5304" y="6291923"/>
            <a:ext cx="635000" cy="365125"/>
          </a:xfrm>
        </p:spPr>
        <p:txBody>
          <a:bodyPr/>
          <a:lstStyle/>
          <a:p>
            <a:fld id="{AAB6004F-53F9-E74D-AC89-56EA63355C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3C5E30-4591-4DAB-A2A4-5C686FF211F2}"/>
              </a:ext>
            </a:extLst>
          </p:cNvPr>
          <p:cNvSpPr txBox="1">
            <a:spLocks/>
          </p:cNvSpPr>
          <p:nvPr/>
        </p:nvSpPr>
        <p:spPr>
          <a:xfrm>
            <a:off x="6096000" y="1298432"/>
            <a:ext cx="6026727" cy="49091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Font typeface="Arial"/>
              <a:buNone/>
            </a:pPr>
            <a:endParaRPr lang="en-US" sz="1600" dirty="0">
              <a:latin typeface="Kievit Offc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01738D-9212-48C8-9E96-F78A2560C867}"/>
              </a:ext>
            </a:extLst>
          </p:cNvPr>
          <p:cNvSpPr txBox="1"/>
          <p:nvPr/>
        </p:nvSpPr>
        <p:spPr>
          <a:xfrm>
            <a:off x="6096000" y="1792216"/>
            <a:ext cx="570703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Inactivation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  Advanced Wood Manufacturing Option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344 Social Justice Education Graduate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347 PK-12 English to Speakers of Other Languages (ESOL) Graduate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 Free-Choice Learning Graduate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352 Advanced Science and Mathematics Education Graduate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488 Mathematics Education Graduate Minor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489 Science Education Graduate Minor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647 Sustainable Livestock Ranching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648 Sustainable Rangeland Ecosystem Stewardship Option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667 Habitat Management Option</a:t>
            </a:r>
          </a:p>
        </p:txBody>
      </p:sp>
    </p:spTree>
    <p:extLst>
      <p:ext uri="{BB962C8B-B14F-4D97-AF65-F5344CB8AC3E}">
        <p14:creationId xmlns:p14="http://schemas.microsoft.com/office/powerpoint/2010/main" val="3308662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2266</TotalTime>
  <Words>380</Words>
  <Application>Microsoft Office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PMingLiU</vt:lpstr>
      <vt:lpstr>Arial</vt:lpstr>
      <vt:lpstr>Calibri</vt:lpstr>
      <vt:lpstr>Constantia</vt:lpstr>
      <vt:lpstr>Georgia</vt:lpstr>
      <vt:lpstr>Kievit Offc</vt:lpstr>
      <vt:lpstr>KievitPro-Regular</vt:lpstr>
      <vt:lpstr>Rufina-Stencil-Bold</vt:lpstr>
      <vt:lpstr>Stratum2 Bold</vt:lpstr>
      <vt:lpstr>Symbol</vt:lpstr>
      <vt:lpstr>Times New Roman</vt:lpstr>
      <vt:lpstr>Office Theme</vt:lpstr>
      <vt:lpstr>program proposalS  FOR REVIEW BY FACULTY SENATE      </vt:lpstr>
      <vt:lpstr>PowerPoint Presentation</vt:lpstr>
      <vt:lpstr>PowerPoint Presentation</vt:lpstr>
      <vt:lpstr>Other Change Proposals: Informational 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</cp:lastModifiedBy>
  <cp:revision>235</cp:revision>
  <cp:lastPrinted>2019-11-27T03:08:35Z</cp:lastPrinted>
  <dcterms:created xsi:type="dcterms:W3CDTF">2019-10-07T21:33:00Z</dcterms:created>
  <dcterms:modified xsi:type="dcterms:W3CDTF">2022-03-10T16:37:08Z</dcterms:modified>
</cp:coreProperties>
</file>