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 autoCompressPictures="0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64" r:id="rId2"/>
    <p:sldId id="285" r:id="rId3"/>
    <p:sldId id="284" r:id="rId4"/>
    <p:sldId id="278" r:id="rId5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C440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563" autoAdjust="0"/>
    <p:restoredTop sz="94044" autoAdjust="0"/>
  </p:normalViewPr>
  <p:slideViewPr>
    <p:cSldViewPr snapToGrid="0" snapToObjects="1">
      <p:cViewPr varScale="1">
        <p:scale>
          <a:sx n="100" d="100"/>
          <a:sy n="100" d="100"/>
        </p:scale>
        <p:origin x="83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>
        <p:scale>
          <a:sx n="150" d="100"/>
          <a:sy n="150" d="100"/>
        </p:scale>
        <p:origin x="2784" y="-2909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E44A028C-F8F8-4889-9494-DCC4D5B823EE}" type="datetimeFigureOut">
              <a:rPr lang="en-US" smtClean="0"/>
              <a:t>3/10/2022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B9179CB0-C07C-4A9C-A2D8-218BEE601D3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9199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F38A0696-E8A4-5E47-B426-CB2DE1C28947}" type="datetimeFigureOut">
              <a:rPr lang="en-US" smtClean="0"/>
              <a:t>3/10/2022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D4A39D37-EB39-9B49-85DF-DD837FDB43E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21467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A39D37-EB39-9B49-85DF-DD837FDB43E8}" type="slidenum">
              <a:rPr lang="en-US" smtClean="0"/>
              <a:t>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4169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u="non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4A39D37-EB39-9B49-85DF-DD837FDB43E8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78964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4A39D37-EB39-9B49-85DF-DD837FDB43E8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30267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- Full Imag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0" y="0"/>
            <a:ext cx="12192000" cy="558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5588000"/>
          </a:xfrm>
        </p:spPr>
        <p:txBody>
          <a:bodyPr/>
          <a:lstStyle>
            <a:lvl1pPr marL="0" indent="0">
              <a:buNone/>
              <a:defRPr baseline="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en-US" dirty="0"/>
              <a:t>Insert Picture Background</a:t>
            </a:r>
          </a:p>
        </p:txBody>
      </p:sp>
      <p:sp>
        <p:nvSpPr>
          <p:cNvPr id="4" name="Rectangle 3"/>
          <p:cNvSpPr/>
          <p:nvPr userDrawn="1"/>
        </p:nvSpPr>
        <p:spPr>
          <a:xfrm>
            <a:off x="0" y="5587320"/>
            <a:ext cx="12192000" cy="127068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066801" y="1637759"/>
            <a:ext cx="5375563" cy="3480716"/>
          </a:xfrm>
        </p:spPr>
        <p:txBody>
          <a:bodyPr wrap="square" lIns="0" tIns="0" rIns="0" bIns="0" anchor="t" anchorCtr="0">
            <a:normAutofit/>
          </a:bodyPr>
          <a:lstStyle>
            <a:lvl1pPr algn="l">
              <a:defRPr sz="8000" cap="all" baseline="0">
                <a:solidFill>
                  <a:srgbClr val="DC4405"/>
                </a:solidFill>
                <a:latin typeface="Stratum2 Bold" charset="0"/>
              </a:defRPr>
            </a:lvl1pPr>
          </a:lstStyle>
          <a:p>
            <a:r>
              <a:rPr lang="en-US" dirty="0"/>
              <a:t>Headline or title of event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066801" y="544353"/>
            <a:ext cx="10058400" cy="456108"/>
          </a:xfrm>
        </p:spPr>
        <p:txBody>
          <a:bodyPr lIns="0" tIns="0" rIns="0" bIns="0">
            <a:normAutofit/>
          </a:bodyPr>
          <a:lstStyle>
            <a:lvl1pPr marL="0" indent="0" algn="l">
              <a:lnSpc>
                <a:spcPts val="1800"/>
              </a:lnSpc>
              <a:buNone/>
              <a:defRPr sz="2000" baseline="0">
                <a:solidFill>
                  <a:schemeClr val="tx2"/>
                </a:solidFill>
                <a:latin typeface="Georgia" panose="02040502050405020303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College or department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0781" y="5692095"/>
            <a:ext cx="3270437" cy="104474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- White - No Cre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  <a:latin typeface="Kievit Offc" panose="020B0504030101020102" pitchFamily="34" charset="0"/>
              </a:defRPr>
            </a:lvl1pPr>
          </a:lstStyle>
          <a:p>
            <a:r>
              <a:rPr lang="en-US" dirty="0"/>
              <a:t>OREGON STATE UNIVERSITY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  <a:latin typeface="Kievit Offc" panose="020B0504030101020102" pitchFamily="34" charset="0"/>
              </a:defRPr>
            </a:lvl1pPr>
          </a:lstStyle>
          <a:p>
            <a:fld id="{AAB6004F-53F9-E74D-AC89-56EA63355CB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 - White - No Cre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 baseline="0">
                <a:solidFill>
                  <a:schemeClr val="tx2"/>
                </a:solidFill>
                <a:latin typeface="Georgia" panose="02040502050405020303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 baseline="0">
                <a:solidFill>
                  <a:schemeClr val="tx2"/>
                </a:solidFill>
                <a:latin typeface="Kievit Offc" panose="020B0504030101020102" pitchFamily="34" charset="0"/>
              </a:defRPr>
            </a:lvl1pPr>
            <a:lvl2pPr>
              <a:defRPr sz="2800" baseline="0">
                <a:solidFill>
                  <a:schemeClr val="tx2"/>
                </a:solidFill>
                <a:latin typeface="Kievit Offc" panose="020B0504030101020102" pitchFamily="34" charset="0"/>
              </a:defRPr>
            </a:lvl2pPr>
            <a:lvl3pPr>
              <a:defRPr sz="2400" baseline="0">
                <a:solidFill>
                  <a:schemeClr val="tx2"/>
                </a:solidFill>
                <a:latin typeface="Kievit Offc" panose="020B0504030101020102" pitchFamily="34" charset="0"/>
              </a:defRPr>
            </a:lvl3pPr>
            <a:lvl4pPr>
              <a:defRPr sz="2000" baseline="0">
                <a:solidFill>
                  <a:schemeClr val="tx2"/>
                </a:solidFill>
                <a:latin typeface="Kievit Offc" panose="020B0504030101020102" pitchFamily="34" charset="0"/>
              </a:defRPr>
            </a:lvl4pPr>
            <a:lvl5pPr>
              <a:defRPr sz="2000" baseline="0">
                <a:solidFill>
                  <a:schemeClr val="tx2"/>
                </a:solidFill>
                <a:latin typeface="Kievit Offc" panose="020B0504030101020102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 baseline="0">
                <a:solidFill>
                  <a:schemeClr val="tx2"/>
                </a:solidFill>
                <a:latin typeface="Kievit Offc" panose="020B0504030101020102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  <a:latin typeface="Kievit Offc" panose="020B0504030101020102" pitchFamily="34" charset="0"/>
              </a:defRPr>
            </a:lvl1pPr>
          </a:lstStyle>
          <a:p>
            <a:r>
              <a:rPr lang="en-US" dirty="0"/>
              <a:t>OREGON STATE UNIVERSITY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  <a:latin typeface="Kievit Offc" panose="020B0504030101020102" pitchFamily="34" charset="0"/>
              </a:defRPr>
            </a:lvl1pPr>
          </a:lstStyle>
          <a:p>
            <a:fld id="{AAB6004F-53F9-E74D-AC89-56EA63355CB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 - White - No Cre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 baseline="0">
                <a:solidFill>
                  <a:schemeClr val="tx2"/>
                </a:solidFill>
                <a:latin typeface="Georgia" panose="02040502050405020303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solidFill>
                  <a:schemeClr val="tx2"/>
                </a:solidFill>
                <a:latin typeface="Kievit Offc" panose="020B0504030101020102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  <a:latin typeface="Kievit Offc" panose="020B0504030101020102" pitchFamily="34" charset="0"/>
              </a:defRPr>
            </a:lvl1pPr>
          </a:lstStyle>
          <a:p>
            <a:r>
              <a:rPr lang="en-US" dirty="0"/>
              <a:t>OREGON STATE UNIVERSITY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  <a:latin typeface="Kievit Offc" panose="020B0504030101020102" pitchFamily="34" charset="0"/>
              </a:defRPr>
            </a:lvl1pPr>
          </a:lstStyle>
          <a:p>
            <a:fld id="{AAB6004F-53F9-E74D-AC89-56EA63355CB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- Bla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1" y="0"/>
            <a:ext cx="12192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066801" y="1866358"/>
            <a:ext cx="10058400" cy="3748071"/>
          </a:xfrm>
        </p:spPr>
        <p:txBody>
          <a:bodyPr wrap="square" lIns="0" tIns="0" rIns="0" bIns="0" anchor="t" anchorCtr="0">
            <a:normAutofit/>
          </a:bodyPr>
          <a:lstStyle>
            <a:lvl1pPr algn="l">
              <a:defRPr sz="8000" cap="all" baseline="0">
                <a:solidFill>
                  <a:srgbClr val="DC4405"/>
                </a:solidFill>
                <a:latin typeface="Stratum2 Bold" charset="0"/>
              </a:defRPr>
            </a:lvl1pPr>
          </a:lstStyle>
          <a:p>
            <a:r>
              <a:rPr lang="en-US" dirty="0"/>
              <a:t>Headline or title of event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066801" y="544353"/>
            <a:ext cx="10058400" cy="456108"/>
          </a:xfrm>
        </p:spPr>
        <p:txBody>
          <a:bodyPr lIns="0" tIns="0" rIns="0" bIns="0">
            <a:normAutofit/>
          </a:bodyPr>
          <a:lstStyle>
            <a:lvl1pPr marL="0" indent="0" algn="l">
              <a:lnSpc>
                <a:spcPts val="1800"/>
              </a:lnSpc>
              <a:buNone/>
              <a:defRPr sz="2000" baseline="0">
                <a:solidFill>
                  <a:schemeClr val="bg1"/>
                </a:solidFill>
                <a:latin typeface="Georgia" panose="02040502050405020303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College or department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39150" y="5493828"/>
            <a:ext cx="3314705" cy="1058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52375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- Orange - No Cre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1" y="0"/>
            <a:ext cx="12192000" cy="6858000"/>
          </a:xfrm>
          <a:prstGeom prst="rect">
            <a:avLst/>
          </a:prstGeom>
          <a:solidFill>
            <a:srgbClr val="DC440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066801" y="1866358"/>
            <a:ext cx="10058400" cy="3748071"/>
          </a:xfrm>
        </p:spPr>
        <p:txBody>
          <a:bodyPr wrap="square" lIns="0" tIns="0" rIns="0" bIns="0" anchor="t" anchorCtr="0">
            <a:normAutofit/>
          </a:bodyPr>
          <a:lstStyle>
            <a:lvl1pPr algn="l">
              <a:defRPr sz="8000" cap="all" baseline="0">
                <a:solidFill>
                  <a:schemeClr val="bg1"/>
                </a:solidFill>
                <a:latin typeface="Stratum2 Bold" charset="0"/>
              </a:defRPr>
            </a:lvl1pPr>
          </a:lstStyle>
          <a:p>
            <a:r>
              <a:rPr lang="en-US" dirty="0"/>
              <a:t>Headline or title of event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066801" y="544353"/>
            <a:ext cx="10058400" cy="456108"/>
          </a:xfrm>
        </p:spPr>
        <p:txBody>
          <a:bodyPr lIns="0" tIns="0" rIns="0" bIns="0">
            <a:normAutofit/>
          </a:bodyPr>
          <a:lstStyle>
            <a:lvl1pPr marL="0" indent="0" algn="l">
              <a:lnSpc>
                <a:spcPts val="1800"/>
              </a:lnSpc>
              <a:buNone/>
              <a:defRPr sz="2000" baseline="0">
                <a:solidFill>
                  <a:schemeClr val="tx2"/>
                </a:solidFill>
                <a:latin typeface="Georgia" panose="02040502050405020303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College or department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6685" y="5493964"/>
            <a:ext cx="3270437" cy="104474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- White - No Cre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1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066801" y="1866358"/>
            <a:ext cx="10058400" cy="3748071"/>
          </a:xfrm>
        </p:spPr>
        <p:txBody>
          <a:bodyPr wrap="square" lIns="0" tIns="0" rIns="0" bIns="0" anchor="t" anchorCtr="0">
            <a:normAutofit/>
          </a:bodyPr>
          <a:lstStyle>
            <a:lvl1pPr algn="l">
              <a:defRPr sz="8000" cap="all" baseline="0">
                <a:solidFill>
                  <a:srgbClr val="DC4405"/>
                </a:solidFill>
                <a:latin typeface="Stratum2 Bold" charset="0"/>
              </a:defRPr>
            </a:lvl1pPr>
          </a:lstStyle>
          <a:p>
            <a:r>
              <a:rPr lang="en-US" dirty="0"/>
              <a:t>Headline or title of event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066801" y="544353"/>
            <a:ext cx="10058400" cy="456108"/>
          </a:xfrm>
        </p:spPr>
        <p:txBody>
          <a:bodyPr lIns="0" tIns="0" rIns="0" bIns="0">
            <a:normAutofit/>
          </a:bodyPr>
          <a:lstStyle>
            <a:lvl1pPr marL="0" indent="0" algn="l">
              <a:lnSpc>
                <a:spcPts val="1800"/>
              </a:lnSpc>
              <a:buNone/>
              <a:defRPr sz="2000" baseline="0">
                <a:solidFill>
                  <a:schemeClr val="tx2"/>
                </a:solidFill>
                <a:latin typeface="Georgia" panose="02040502050405020303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College or department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50396" y="5347017"/>
            <a:ext cx="3483016" cy="143378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- White - No Cre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  <a:latin typeface="Georgia" panose="02040502050405020303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  <a:latin typeface="Kievit Offc" panose="020B0504030101020102" pitchFamily="34" charset="0"/>
              </a:defRPr>
            </a:lvl1pPr>
            <a:lvl2pPr>
              <a:defRPr>
                <a:solidFill>
                  <a:schemeClr val="tx2"/>
                </a:solidFill>
                <a:latin typeface="Kievit Offc" panose="020B0504030101020102" pitchFamily="34" charset="0"/>
              </a:defRPr>
            </a:lvl2pPr>
            <a:lvl3pPr>
              <a:defRPr>
                <a:solidFill>
                  <a:schemeClr val="tx2"/>
                </a:solidFill>
                <a:latin typeface="Kievit Offc" panose="020B0504030101020102" pitchFamily="34" charset="0"/>
              </a:defRPr>
            </a:lvl3pPr>
            <a:lvl4pPr>
              <a:defRPr>
                <a:solidFill>
                  <a:schemeClr val="tx2"/>
                </a:solidFill>
                <a:latin typeface="Kievit Offc" panose="020B0504030101020102" pitchFamily="34" charset="0"/>
              </a:defRPr>
            </a:lvl4pPr>
            <a:lvl5pPr>
              <a:defRPr>
                <a:solidFill>
                  <a:schemeClr val="tx2"/>
                </a:solidFill>
                <a:latin typeface="Kievit Offc" panose="020B0504030101020102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  <a:latin typeface="Kievit Offc" panose="020B0504030101020102" pitchFamily="34" charset="0"/>
              </a:defRPr>
            </a:lvl1pPr>
          </a:lstStyle>
          <a:p>
            <a:r>
              <a:rPr lang="en-US" dirty="0"/>
              <a:t>OREGON STATE UNIVERSITY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  <a:latin typeface="Kievit Offc" panose="020B0504030101020102" pitchFamily="34" charset="0"/>
              </a:defRPr>
            </a:lvl1pPr>
          </a:lstStyle>
          <a:p>
            <a:fld id="{AAB6004F-53F9-E74D-AC89-56EA63355CB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 -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solidFill>
                  <a:schemeClr val="tx2"/>
                </a:solidFill>
                <a:latin typeface="Georgia" panose="02040502050405020303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>
                    <a:lumMod val="50000"/>
                  </a:schemeClr>
                </a:solidFill>
                <a:latin typeface="Kievit Offc" panose="020B0504030101020102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  <a:latin typeface="Kievit Offc" panose="020B0504030101020102" pitchFamily="34" charset="0"/>
              </a:defRPr>
            </a:lvl1pPr>
          </a:lstStyle>
          <a:p>
            <a:r>
              <a:rPr lang="en-US" dirty="0"/>
              <a:t>OREGON STATE UNIVERSITY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  <a:latin typeface="Kievit Offc" panose="020B0504030101020102" pitchFamily="34" charset="0"/>
              </a:defRPr>
            </a:lvl1pPr>
          </a:lstStyle>
          <a:p>
            <a:fld id="{AAB6004F-53F9-E74D-AC89-56EA63355CB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 - White - No Cre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>
                <a:solidFill>
                  <a:schemeClr val="tx2"/>
                </a:solidFill>
                <a:latin typeface="Georgia" panose="02040502050405020303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  <a:latin typeface="Kievit Offc" panose="020B0504030101020102" pitchFamily="34" charset="0"/>
              </a:defRPr>
            </a:lvl1pPr>
            <a:lvl2pPr>
              <a:defRPr baseline="0">
                <a:solidFill>
                  <a:schemeClr val="tx2"/>
                </a:solidFill>
                <a:latin typeface="Kievit Offc" panose="020B0504030101020102" pitchFamily="34" charset="0"/>
              </a:defRPr>
            </a:lvl2pPr>
            <a:lvl3pPr>
              <a:defRPr baseline="0">
                <a:solidFill>
                  <a:schemeClr val="tx2"/>
                </a:solidFill>
                <a:latin typeface="Kievit Offc" panose="020B0504030101020102" pitchFamily="34" charset="0"/>
              </a:defRPr>
            </a:lvl3pPr>
            <a:lvl4pPr>
              <a:defRPr baseline="0">
                <a:solidFill>
                  <a:schemeClr val="tx2"/>
                </a:solidFill>
                <a:latin typeface="Kievit Offc" panose="020B0504030101020102" pitchFamily="34" charset="0"/>
              </a:defRPr>
            </a:lvl4pPr>
            <a:lvl5pPr>
              <a:defRPr baseline="0">
                <a:solidFill>
                  <a:schemeClr val="tx2"/>
                </a:solidFill>
                <a:latin typeface="Kievit Offc" panose="020B0504030101020102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  <a:latin typeface="Kievit Offc" panose="020B0504030101020102" pitchFamily="34" charset="0"/>
              </a:defRPr>
            </a:lvl1pPr>
            <a:lvl2pPr>
              <a:defRPr baseline="0">
                <a:solidFill>
                  <a:schemeClr val="tx2"/>
                </a:solidFill>
                <a:latin typeface="Kievit Offc" panose="020B0504030101020102" pitchFamily="34" charset="0"/>
              </a:defRPr>
            </a:lvl2pPr>
            <a:lvl3pPr>
              <a:defRPr baseline="0">
                <a:solidFill>
                  <a:schemeClr val="tx2"/>
                </a:solidFill>
                <a:latin typeface="Kievit Offc" panose="020B0504030101020102" pitchFamily="34" charset="0"/>
              </a:defRPr>
            </a:lvl3pPr>
            <a:lvl4pPr>
              <a:defRPr baseline="0">
                <a:solidFill>
                  <a:schemeClr val="tx2"/>
                </a:solidFill>
                <a:latin typeface="Kievit Offc" panose="020B0504030101020102" pitchFamily="34" charset="0"/>
              </a:defRPr>
            </a:lvl4pPr>
            <a:lvl5pPr>
              <a:defRPr baseline="0">
                <a:solidFill>
                  <a:schemeClr val="tx2"/>
                </a:solidFill>
                <a:latin typeface="Kievit Offc" panose="020B0504030101020102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  <a:latin typeface="Kievit Offc" panose="020B0504030101020102" pitchFamily="34" charset="0"/>
              </a:defRPr>
            </a:lvl1pPr>
          </a:lstStyle>
          <a:p>
            <a:r>
              <a:rPr lang="en-US" dirty="0"/>
              <a:t>OREGON STATE UNIVERSITY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  <a:latin typeface="Kievit Offc" panose="020B0504030101020102" pitchFamily="34" charset="0"/>
              </a:defRPr>
            </a:lvl1pPr>
          </a:lstStyle>
          <a:p>
            <a:fld id="{AAB6004F-53F9-E74D-AC89-56EA63355CB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 - White - No Cre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  <a:latin typeface="Georgia" panose="02040502050405020303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 baseline="0">
                <a:solidFill>
                  <a:schemeClr val="tx2"/>
                </a:solidFill>
                <a:latin typeface="Kievit Offc" panose="020B0504030101020102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  <a:latin typeface="Kievit Offc" panose="020B0504030101020102" pitchFamily="34" charset="0"/>
              </a:defRPr>
            </a:lvl1pPr>
            <a:lvl2pPr>
              <a:defRPr baseline="0">
                <a:solidFill>
                  <a:schemeClr val="tx2"/>
                </a:solidFill>
                <a:latin typeface="Kievit Offc" panose="020B0504030101020102" pitchFamily="34" charset="0"/>
              </a:defRPr>
            </a:lvl2pPr>
            <a:lvl3pPr>
              <a:defRPr baseline="0">
                <a:solidFill>
                  <a:schemeClr val="tx2"/>
                </a:solidFill>
                <a:latin typeface="Kievit Offc" panose="020B0504030101020102" pitchFamily="34" charset="0"/>
              </a:defRPr>
            </a:lvl3pPr>
            <a:lvl4pPr>
              <a:defRPr baseline="0">
                <a:solidFill>
                  <a:schemeClr val="tx2"/>
                </a:solidFill>
                <a:latin typeface="Kievit Offc" panose="020B0504030101020102" pitchFamily="34" charset="0"/>
              </a:defRPr>
            </a:lvl4pPr>
            <a:lvl5pPr>
              <a:defRPr baseline="0">
                <a:solidFill>
                  <a:schemeClr val="tx2"/>
                </a:solidFill>
                <a:latin typeface="Kievit Offc" panose="020B0504030101020102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 baseline="0">
                <a:solidFill>
                  <a:schemeClr val="tx2"/>
                </a:solidFill>
                <a:latin typeface="Kievit Offc" panose="020B0504030101020102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  <a:latin typeface="Kievit Offc" panose="020B0504030101020102" pitchFamily="34" charset="0"/>
              </a:defRPr>
            </a:lvl1pPr>
            <a:lvl2pPr>
              <a:defRPr baseline="0">
                <a:solidFill>
                  <a:schemeClr val="tx2"/>
                </a:solidFill>
                <a:latin typeface="Kievit Offc" panose="020B0504030101020102" pitchFamily="34" charset="0"/>
              </a:defRPr>
            </a:lvl2pPr>
            <a:lvl3pPr>
              <a:defRPr baseline="0">
                <a:solidFill>
                  <a:schemeClr val="tx2"/>
                </a:solidFill>
                <a:latin typeface="Kievit Offc" panose="020B0504030101020102" pitchFamily="34" charset="0"/>
              </a:defRPr>
            </a:lvl3pPr>
            <a:lvl4pPr>
              <a:defRPr baseline="0">
                <a:solidFill>
                  <a:schemeClr val="tx2"/>
                </a:solidFill>
                <a:latin typeface="Kievit Offc" panose="020B0504030101020102" pitchFamily="34" charset="0"/>
              </a:defRPr>
            </a:lvl4pPr>
            <a:lvl5pPr>
              <a:defRPr baseline="0">
                <a:solidFill>
                  <a:schemeClr val="tx2"/>
                </a:solidFill>
                <a:latin typeface="Kievit Offc" panose="020B0504030101020102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  <a:latin typeface="Kievit Offc" panose="020B0504030101020102" pitchFamily="34" charset="0"/>
              </a:defRPr>
            </a:lvl1pPr>
          </a:lstStyle>
          <a:p>
            <a:r>
              <a:rPr lang="en-US" dirty="0"/>
              <a:t>OREGON STATE UNIVERSITY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  <a:latin typeface="Kievit Offc" panose="020B0504030101020102" pitchFamily="34" charset="0"/>
              </a:defRPr>
            </a:lvl1pPr>
          </a:lstStyle>
          <a:p>
            <a:fld id="{AAB6004F-53F9-E74D-AC89-56EA63355CB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 - White - No Cre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>
                <a:solidFill>
                  <a:schemeClr val="tx2"/>
                </a:solidFill>
                <a:latin typeface="Georgia" panose="02040502050405020303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  <a:latin typeface="Kievit Offc" panose="020B0504030101020102" pitchFamily="34" charset="0"/>
              </a:defRPr>
            </a:lvl1pPr>
          </a:lstStyle>
          <a:p>
            <a:r>
              <a:rPr lang="en-US" dirty="0"/>
              <a:t>OREGON STATE UNIVERSITY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  <a:latin typeface="Kievit Offc" panose="020B0504030101020102" pitchFamily="34" charset="0"/>
              </a:defRPr>
            </a:lvl1pPr>
          </a:lstStyle>
          <a:p>
            <a:fld id="{AAB6004F-53F9-E74D-AC89-56EA63355CB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228600" y="209550"/>
            <a:ext cx="11725275" cy="64293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226174"/>
            <a:ext cx="6680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  <a:latin typeface="KievitPro-Regular" charset="0"/>
              </a:defRPr>
            </a:lvl1pPr>
          </a:lstStyle>
          <a:p>
            <a:r>
              <a:rPr lang="en-US" dirty="0"/>
              <a:t>OREGON STATE UNIVERSITY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18800" y="6226174"/>
            <a:ext cx="635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  <a:latin typeface="KievitPro-Regular" charset="0"/>
              </a:defRPr>
            </a:lvl1pPr>
          </a:lstStyle>
          <a:p>
            <a:r>
              <a:rPr lang="en-US" dirty="0"/>
              <a:t>| </a:t>
            </a:r>
            <a:fld id="{AAB6004F-53F9-E74D-AC89-56EA63355CB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99717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649" r:id="rId2"/>
    <p:sldLayoutId id="2147483677" r:id="rId3"/>
    <p:sldLayoutId id="2147483678" r:id="rId4"/>
    <p:sldLayoutId id="2147483681" r:id="rId5"/>
    <p:sldLayoutId id="2147483669" r:id="rId6"/>
    <p:sldLayoutId id="2147483687" r:id="rId7"/>
    <p:sldLayoutId id="2147483690" r:id="rId8"/>
    <p:sldLayoutId id="2147483693" r:id="rId9"/>
    <p:sldLayoutId id="2147483696" r:id="rId10"/>
    <p:sldLayoutId id="2147483699" r:id="rId11"/>
    <p:sldLayoutId id="2147483702" r:id="rId12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baseline="0">
          <a:solidFill>
            <a:schemeClr val="bg1"/>
          </a:solidFill>
          <a:latin typeface="Rufina-Stencil-Bold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 baseline="0">
          <a:solidFill>
            <a:schemeClr val="bg1"/>
          </a:solidFill>
          <a:latin typeface="KievitPro-Regular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 baseline="0">
          <a:solidFill>
            <a:schemeClr val="bg1"/>
          </a:solidFill>
          <a:latin typeface="KievitPro-Regular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 baseline="0">
          <a:solidFill>
            <a:schemeClr val="bg1"/>
          </a:solidFill>
          <a:latin typeface="KievitPro-Regular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 baseline="0">
          <a:solidFill>
            <a:schemeClr val="bg1"/>
          </a:solidFill>
          <a:latin typeface="KievitPro-Regular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 baseline="0">
          <a:solidFill>
            <a:schemeClr val="bg1"/>
          </a:solidFill>
          <a:latin typeface="KievitPro-Regular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8428" y="1247775"/>
            <a:ext cx="10405396" cy="2231171"/>
          </a:xfrm>
        </p:spPr>
        <p:txBody>
          <a:bodyPr>
            <a:noAutofit/>
          </a:bodyPr>
          <a:lstStyle/>
          <a:p>
            <a:r>
              <a:rPr lang="en-US" sz="4800" dirty="0">
                <a:latin typeface="Stratum2 Bold"/>
              </a:rPr>
              <a:t>program proposalS </a:t>
            </a:r>
            <a:br>
              <a:rPr lang="en-US" sz="4800" dirty="0"/>
            </a:br>
            <a:r>
              <a:rPr lang="en-US" sz="4800" dirty="0">
                <a:latin typeface="Stratum2 Bold"/>
              </a:rPr>
              <a:t>FOR REVIEW BY FACULTY SENATE      </a:t>
            </a:r>
            <a:endParaRPr lang="en-US" sz="4800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783680" y="4662366"/>
            <a:ext cx="10058400" cy="671633"/>
          </a:xfrm>
        </p:spPr>
        <p:txBody>
          <a:bodyPr vert="horz" lIns="0" tIns="0" rIns="0" bIns="0" rtlCol="0" anchor="t">
            <a:normAutofit/>
          </a:bodyPr>
          <a:lstStyle/>
          <a:p>
            <a:r>
              <a:rPr lang="en-US" dirty="0"/>
              <a:t>Amy Koehlinger and Ping-Hung (“Ping”) Hsieh, Curriculum Council</a:t>
            </a:r>
          </a:p>
          <a:p>
            <a:r>
              <a:rPr lang="en-US" dirty="0">
                <a:latin typeface="Georgia"/>
              </a:rPr>
              <a:t>March 10, 2022</a:t>
            </a:r>
            <a:endParaRPr lang="en-US" dirty="0"/>
          </a:p>
        </p:txBody>
      </p:sp>
      <p:sp>
        <p:nvSpPr>
          <p:cNvPr id="5" name="object 4"/>
          <p:cNvSpPr/>
          <p:nvPr/>
        </p:nvSpPr>
        <p:spPr>
          <a:xfrm>
            <a:off x="8867775" y="3478946"/>
            <a:ext cx="3000374" cy="180022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" name="Rectangle 1"/>
          <p:cNvSpPr/>
          <p:nvPr/>
        </p:nvSpPr>
        <p:spPr>
          <a:xfrm>
            <a:off x="73152" y="73152"/>
            <a:ext cx="12015216" cy="26517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1E292BC-C94A-4592-8818-3E297D31584B}"/>
              </a:ext>
            </a:extLst>
          </p:cNvPr>
          <p:cNvSpPr txBox="1"/>
          <p:nvPr/>
        </p:nvSpPr>
        <p:spPr>
          <a:xfrm>
            <a:off x="73152" y="73152"/>
            <a:ext cx="1201521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i="1" dirty="0">
                <a:solidFill>
                  <a:schemeClr val="tx2"/>
                </a:solidFill>
                <a:latin typeface="Constantia" panose="02030602050306030303" pitchFamily="18" charset="0"/>
              </a:rPr>
              <a:t>Materials linked from the March 10, 2022 Faculty </a:t>
            </a:r>
            <a:r>
              <a:rPr lang="en-US" sz="1000" b="1" i="1">
                <a:solidFill>
                  <a:schemeClr val="tx2"/>
                </a:solidFill>
                <a:latin typeface="Constantia" panose="02030602050306030303" pitchFamily="18" charset="0"/>
              </a:rPr>
              <a:t>Senate webcast. </a:t>
            </a:r>
            <a:endParaRPr lang="en-US" sz="1000" b="1" i="1" dirty="0">
              <a:solidFill>
                <a:schemeClr val="tx2"/>
              </a:solidFill>
              <a:latin typeface="Constantia" panose="020306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73226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AADE9B8-7E80-4087-9ABE-ABF398D926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OREGON STATE UNIVERSITY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47923AA-FCD1-402D-A3B3-920FC0B42B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6004F-53F9-E74D-AC89-56EA63355CB3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1B97D3CE-1966-41C3-ADD4-5B7CC939D341}"/>
              </a:ext>
            </a:extLst>
          </p:cNvPr>
          <p:cNvSpPr txBox="1">
            <a:spLocks/>
          </p:cNvSpPr>
          <p:nvPr/>
        </p:nvSpPr>
        <p:spPr>
          <a:xfrm>
            <a:off x="542611" y="631824"/>
            <a:ext cx="11173767" cy="5594349"/>
          </a:xfrm>
          <a:prstGeom prst="rect">
            <a:avLst/>
          </a:prstGeom>
          <a:noFill/>
        </p:spPr>
        <p:txBody>
          <a:bodyPr>
            <a:normAutofit fontScale="9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 baseline="0">
                <a:solidFill>
                  <a:schemeClr val="bg1"/>
                </a:solidFill>
                <a:latin typeface="Rufina-Stencil-Bold" charset="0"/>
                <a:ea typeface="+mj-ea"/>
                <a:cs typeface="+mj-cs"/>
              </a:defRPr>
            </a:lvl1pPr>
          </a:lstStyle>
          <a:p>
            <a:r>
              <a:rPr lang="en-US" dirty="0">
                <a:solidFill>
                  <a:schemeClr val="tx2"/>
                </a:solidFill>
              </a:rPr>
              <a:t>Program Changes for FS Approval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dirty="0">
              <a:solidFill>
                <a:schemeClr val="tx2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tx2"/>
                </a:solidFill>
              </a:rPr>
              <a:t>Mathematics Education Graduate Major (MA, MS, PhD)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tx2"/>
                </a:solidFill>
              </a:rPr>
              <a:t>Science Education Graduate Major (MA, MS, PhD)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4400" dirty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endParaRPr lang="en-US" sz="4400" dirty="0">
              <a:solidFill>
                <a:schemeClr val="tx2"/>
              </a:solidFill>
            </a:endParaRPr>
          </a:p>
          <a:p>
            <a:r>
              <a:rPr lang="en-US" sz="4000" dirty="0">
                <a:solidFill>
                  <a:schemeClr val="tx2"/>
                </a:solidFill>
              </a:rPr>
              <a:t>Approved by the following Faculty Senate Groups: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3200" b="0" i="0" dirty="0">
                <a:solidFill>
                  <a:schemeClr val="tx2"/>
                </a:solidFill>
                <a:effectLst/>
                <a:latin typeface="+mn-lt"/>
              </a:rPr>
              <a:t>Budgets &amp; Fiscal Planning Committee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tx2"/>
                </a:solidFill>
                <a:latin typeface="+mn-lt"/>
              </a:rPr>
              <a:t>Graduate Council</a:t>
            </a:r>
            <a:endParaRPr lang="en-US" sz="3200" b="0" i="0" dirty="0">
              <a:solidFill>
                <a:schemeClr val="tx2"/>
              </a:solidFill>
              <a:effectLst/>
              <a:latin typeface="+mn-lt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3200" b="0" i="0" dirty="0">
                <a:solidFill>
                  <a:schemeClr val="tx2"/>
                </a:solidFill>
                <a:effectLst/>
                <a:latin typeface="+mn-lt"/>
              </a:rPr>
              <a:t>Curriculum Council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0" i="0" dirty="0">
                <a:solidFill>
                  <a:schemeClr val="tx2"/>
                </a:solidFill>
                <a:effectLst/>
                <a:latin typeface="+mn-lt"/>
              </a:rPr>
              <a:t>Executive Committee</a:t>
            </a:r>
            <a:endParaRPr lang="en-US" sz="3200" dirty="0">
              <a:solidFill>
                <a:schemeClr val="tx2"/>
              </a:solidFill>
            </a:endParaRPr>
          </a:p>
          <a:p>
            <a:endParaRPr lang="en-US" sz="4400" dirty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30636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24A9F52-24FB-4BCD-8CD4-FBE34ED218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OREGON STATE UNIVERSITY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5843971-A32E-4D48-8C58-EC38D8D28F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6004F-53F9-E74D-AC89-56EA63355CB3}" type="slidenum">
              <a:rPr lang="en-US" smtClean="0"/>
              <a:pPr/>
              <a:t>2</a:t>
            </a:fld>
            <a:endParaRPr lang="en-US" dirty="0"/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C576B5DC-EF0D-4025-9350-16F1BE439CF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1155139"/>
              </p:ext>
            </p:extLst>
          </p:nvPr>
        </p:nvGraphicFramePr>
        <p:xfrm>
          <a:off x="609600" y="1728449"/>
          <a:ext cx="10972800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86400">
                  <a:extLst>
                    <a:ext uri="{9D8B030D-6E8A-4147-A177-3AD203B41FA5}">
                      <a16:colId xmlns:a16="http://schemas.microsoft.com/office/drawing/2014/main" val="2746405567"/>
                    </a:ext>
                  </a:extLst>
                </a:gridCol>
                <a:gridCol w="5486400">
                  <a:extLst>
                    <a:ext uri="{9D8B030D-6E8A-4147-A177-3AD203B41FA5}">
                      <a16:colId xmlns:a16="http://schemas.microsoft.com/office/drawing/2014/main" val="3260845095"/>
                    </a:ext>
                  </a:extLst>
                </a:gridCol>
              </a:tblGrid>
              <a:tr h="109728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Mathematics Education Graduate Major (MA, MS, PhD):  SUSPENDED</a:t>
                      </a:r>
                    </a:p>
                    <a:p>
                      <a:pPr algn="ctr"/>
                      <a:r>
                        <a:rPr lang="en-US" sz="2400" dirty="0"/>
                        <a:t>CIM Key #740</a:t>
                      </a:r>
                    </a:p>
                  </a:txBody>
                  <a:tcPr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Science Education Graduate Major </a:t>
                      </a:r>
                    </a:p>
                    <a:p>
                      <a:pPr algn="ctr"/>
                      <a:r>
                        <a:rPr lang="en-US" sz="2400" dirty="0"/>
                        <a:t>(MA, MS, PhD): SUSPENDED</a:t>
                      </a:r>
                    </a:p>
                    <a:p>
                      <a:pPr algn="ctr"/>
                      <a:r>
                        <a:rPr lang="en-US" sz="2400" dirty="0"/>
                        <a:t>CIM Key #741</a:t>
                      </a:r>
                    </a:p>
                  </a:txBody>
                  <a:tcPr anchor="ctr"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8581922"/>
                  </a:ext>
                </a:extLst>
              </a:tr>
              <a:tr h="1828800">
                <a:tc gridSpan="2"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400" dirty="0">
                          <a:solidFill>
                            <a:schemeClr val="tx2"/>
                          </a:solidFill>
                        </a:rPr>
                        <a:t>Graduate program structure was reorganized in 2017-18 to reduce the number of graduate majors, and both majors were merged into the Education Major – EdD, </a:t>
                      </a:r>
                      <a:r>
                        <a:rPr lang="en-US" sz="2400" dirty="0" err="1">
                          <a:solidFill>
                            <a:schemeClr val="tx2"/>
                          </a:solidFill>
                        </a:rPr>
                        <a:t>EdM</a:t>
                      </a:r>
                      <a:r>
                        <a:rPr lang="en-US" sz="2400" dirty="0">
                          <a:solidFill>
                            <a:schemeClr val="tx2"/>
                          </a:solidFill>
                        </a:rPr>
                        <a:t>, MS, PhD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sz="2400" dirty="0">
                        <a:solidFill>
                          <a:schemeClr val="tx2"/>
                        </a:solidFill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400" dirty="0">
                          <a:solidFill>
                            <a:schemeClr val="tx2"/>
                          </a:solidFill>
                        </a:rPr>
                        <a:t>Both majors were suspended for 3 years to see if the reorganization was effective.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sz="2400" dirty="0">
                        <a:solidFill>
                          <a:schemeClr val="tx2"/>
                        </a:solidFill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400" dirty="0" err="1">
                          <a:solidFill>
                            <a:schemeClr val="tx2"/>
                          </a:solidFill>
                        </a:rPr>
                        <a:t>CoEd</a:t>
                      </a:r>
                      <a:r>
                        <a:rPr lang="en-US" sz="2400" dirty="0">
                          <a:solidFill>
                            <a:schemeClr val="tx2"/>
                          </a:solidFill>
                        </a:rPr>
                        <a:t> concluded the merger has been successful and the termination will have no impact on the College’s budget, course offerings, student experiences, advising, mission, internal and external relationships.</a:t>
                      </a: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4598888"/>
                  </a:ext>
                </a:extLst>
              </a:tr>
            </a:tbl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A723F4FD-DF09-49BA-BB6A-AE3C65FCBEAF}"/>
              </a:ext>
            </a:extLst>
          </p:cNvPr>
          <p:cNvSpPr txBox="1"/>
          <p:nvPr/>
        </p:nvSpPr>
        <p:spPr>
          <a:xfrm>
            <a:off x="695569" y="711200"/>
            <a:ext cx="684238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>
                <a:solidFill>
                  <a:schemeClr val="tx2"/>
                </a:solidFill>
              </a:rPr>
              <a:t>Graduate Major Deactivation</a:t>
            </a:r>
          </a:p>
        </p:txBody>
      </p:sp>
    </p:spTree>
    <p:extLst>
      <p:ext uri="{BB962C8B-B14F-4D97-AF65-F5344CB8AC3E}">
        <p14:creationId xmlns:p14="http://schemas.microsoft.com/office/powerpoint/2010/main" val="2663508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3726DB-D785-439E-A3F4-26209A6E73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8495"/>
            <a:ext cx="10515600" cy="1325563"/>
          </a:xfrm>
        </p:spPr>
        <p:txBody>
          <a:bodyPr/>
          <a:lstStyle/>
          <a:p>
            <a:r>
              <a:rPr lang="en-US" dirty="0">
                <a:latin typeface="Georgia"/>
              </a:rPr>
              <a:t>Other Change Proposals: Informational 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3C5E30-4591-4DAB-A2A4-5C686FF211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509" y="1792216"/>
            <a:ext cx="5345649" cy="3273568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marR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Change Program Requirements</a:t>
            </a:r>
          </a:p>
          <a:p>
            <a:pPr marL="800100" lvl="1" indent="-342900"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sz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170 Soil Science Minor</a:t>
            </a:r>
          </a:p>
          <a:p>
            <a:pPr marL="800100" lvl="1" indent="-342900"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sz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325 Public Health Practice Graduate Option</a:t>
            </a:r>
          </a:p>
          <a:p>
            <a:pPr marL="800100" lvl="1" indent="-342900"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sz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335 Music Graduate Option</a:t>
            </a:r>
          </a:p>
          <a:p>
            <a:pPr marL="800100" lvl="1" indent="-342900"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sz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345 Science/Mathematics Education Graduate Option</a:t>
            </a:r>
          </a:p>
          <a:p>
            <a:pPr marL="800100" lvl="1" indent="-342900"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sz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349 Language Equity and Educational Policy Graduate Option</a:t>
            </a:r>
          </a:p>
          <a:p>
            <a:pPr marL="800100" lvl="1" indent="-342900"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sz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351 Agricultural Education Graduate Option</a:t>
            </a:r>
          </a:p>
          <a:p>
            <a:pPr marL="800100" lvl="1" indent="-342900"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sz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365 Education Undergraduate Major (BA, BS, HBA, HBS)</a:t>
            </a:r>
          </a:p>
          <a:p>
            <a:pPr marL="800100" lvl="1" indent="-342900"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sz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368 School Counseling Graduate Option</a:t>
            </a:r>
          </a:p>
          <a:p>
            <a:pPr marL="800100" lvl="1" indent="-342900"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sz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371 Clinical Mental Health Counseling Graduate Option</a:t>
            </a:r>
          </a:p>
          <a:p>
            <a:pPr marL="800100" lvl="1" indent="-342900"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sz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372 Counseling Graduate Major (MCOUN, PhD)</a:t>
            </a:r>
          </a:p>
          <a:p>
            <a:pPr marL="800100" lvl="1" indent="-342900"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sz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619 Statistics Graduate Major (MA, MS, PhD)</a:t>
            </a:r>
          </a:p>
          <a:p>
            <a:pPr marL="800100" lvl="1" indent="-342900"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sz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755 Artificial Intelligence Graduate Minor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en-US" sz="1600" dirty="0">
              <a:solidFill>
                <a:srgbClr val="000000"/>
              </a:solidFill>
              <a:effectLst/>
              <a:latin typeface="Arial" panose="020B0604020202020204" pitchFamily="34" charset="0"/>
              <a:ea typeface="PMingLiU" panose="02020500000000000000" pitchFamily="18" charset="-120"/>
              <a:cs typeface="Arial" panose="020B0604020202020204" pitchFamily="34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en-US" sz="1600" dirty="0">
              <a:solidFill>
                <a:srgbClr val="000000"/>
              </a:solidFill>
              <a:effectLst/>
              <a:latin typeface="Arial" panose="020B0604020202020204" pitchFamily="34" charset="0"/>
              <a:ea typeface="PMingLiU" panose="02020500000000000000" pitchFamily="18" charset="-120"/>
              <a:cs typeface="Arial" panose="020B0604020202020204" pitchFamily="34" charset="0"/>
            </a:endParaRPr>
          </a:p>
          <a:p>
            <a:pPr marL="0" marR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>
                <a:solidFill>
                  <a:srgbClr val="000000"/>
                </a:solidFill>
                <a:latin typeface="Arial" panose="020B0604020202020204" pitchFamily="34" charset="0"/>
                <a:ea typeface="PMingLiU" panose="02020500000000000000" pitchFamily="18" charset="-120"/>
                <a:cs typeface="Arial" panose="020B0604020202020204" pitchFamily="34" charset="0"/>
              </a:rPr>
              <a:t>Extend to Ecampus</a:t>
            </a:r>
            <a:endParaRPr lang="en-US" sz="1800" b="1" dirty="0">
              <a:solidFill>
                <a:srgbClr val="000000"/>
              </a:solidFill>
              <a:effectLst/>
              <a:latin typeface="Arial" panose="020B0604020202020204" pitchFamily="34" charset="0"/>
              <a:ea typeface="PMingLiU" panose="02020500000000000000" pitchFamily="18" charset="-120"/>
              <a:cs typeface="Arial" panose="020B0604020202020204" pitchFamily="34" charset="0"/>
            </a:endParaRPr>
          </a:p>
          <a:p>
            <a:pPr marL="800100" lvl="1" indent="-342900"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sz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108  Communication Minor</a:t>
            </a:r>
          </a:p>
          <a:p>
            <a:pPr marL="0" marR="0" lvl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1600" b="1" dirty="0">
              <a:solidFill>
                <a:srgbClr val="000000"/>
              </a:solidFill>
              <a:latin typeface="Arial" panose="020B0604020202020204" pitchFamily="34" charset="0"/>
              <a:ea typeface="PMingLiU" panose="02020500000000000000" pitchFamily="18" charset="-120"/>
              <a:cs typeface="Arial" panose="020B0604020202020204" pitchFamily="34" charset="0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7459212-5D23-4300-B6C8-C61B52F1C0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882573" y="6320949"/>
            <a:ext cx="6680200" cy="365125"/>
          </a:xfrm>
        </p:spPr>
        <p:txBody>
          <a:bodyPr/>
          <a:lstStyle/>
          <a:p>
            <a:r>
              <a:rPr lang="en-US" dirty="0"/>
              <a:t>OREGON STATE UNIVERSITY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785A3AD-0B48-4A02-A439-FDC62B9321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15304" y="6291923"/>
            <a:ext cx="635000" cy="365125"/>
          </a:xfrm>
        </p:spPr>
        <p:txBody>
          <a:bodyPr/>
          <a:lstStyle/>
          <a:p>
            <a:fld id="{AAB6004F-53F9-E74D-AC89-56EA63355CB3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FA3C5E30-4591-4DAB-A2A4-5C686FF211F2}"/>
              </a:ext>
            </a:extLst>
          </p:cNvPr>
          <p:cNvSpPr txBox="1">
            <a:spLocks/>
          </p:cNvSpPr>
          <p:nvPr/>
        </p:nvSpPr>
        <p:spPr>
          <a:xfrm>
            <a:off x="6096000" y="1298432"/>
            <a:ext cx="6026727" cy="490910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 baseline="0">
                <a:solidFill>
                  <a:schemeClr val="tx2"/>
                </a:solidFill>
                <a:latin typeface="Kievit Offc" panose="020B0504030101020102" pitchFamily="34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 baseline="0">
                <a:solidFill>
                  <a:schemeClr val="tx2"/>
                </a:solidFill>
                <a:latin typeface="Kievit Offc" panose="020B0504030101020102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 baseline="0">
                <a:solidFill>
                  <a:schemeClr val="tx2"/>
                </a:solidFill>
                <a:latin typeface="Kievit Offc" panose="020B0504030101020102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 baseline="0">
                <a:solidFill>
                  <a:schemeClr val="tx2"/>
                </a:solidFill>
                <a:latin typeface="Kievit Offc" panose="020B0504030101020102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 baseline="0">
                <a:solidFill>
                  <a:schemeClr val="tx2"/>
                </a:solidFill>
                <a:latin typeface="Kievit Offc" panose="020B0504030101020102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600"/>
              </a:spcBef>
              <a:buFont typeface="Arial"/>
              <a:buNone/>
            </a:pPr>
            <a:endParaRPr lang="en-US" sz="1600" dirty="0">
              <a:latin typeface="Kievit Offc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101738D-9212-48C8-9E96-F78A2560C867}"/>
              </a:ext>
            </a:extLst>
          </p:cNvPr>
          <p:cNvSpPr txBox="1"/>
          <p:nvPr/>
        </p:nvSpPr>
        <p:spPr>
          <a:xfrm>
            <a:off x="6096000" y="1792216"/>
            <a:ext cx="5707036" cy="221599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Inactivation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50   Advanced Wood Manufacturing Option 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344 Social Justice Education Graduate Option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347 PK-12 English to Speakers of Other Languages (ESOL) Graduate Option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350 Free-Choice Learning Graduate Option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352 Advanced Science and Mathematics Education Graduate Option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488 Mathematics Education Graduate Minor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489 Science Education Graduate Minor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647 Sustainable Livestock Ranching Option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648 Sustainable Rangeland Ecosystem Stewardship Option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667 Habitat Management Option</a:t>
            </a:r>
          </a:p>
        </p:txBody>
      </p:sp>
    </p:spTree>
    <p:extLst>
      <p:ext uri="{BB962C8B-B14F-4D97-AF65-F5344CB8AC3E}">
        <p14:creationId xmlns:p14="http://schemas.microsoft.com/office/powerpoint/2010/main" val="33086628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6">
      <a:dk1>
        <a:srgbClr val="D73F09"/>
      </a:dk1>
      <a:lt1>
        <a:sysClr val="window" lastClr="FFFFFF"/>
      </a:lt1>
      <a:dk2>
        <a:srgbClr val="000000"/>
      </a:dk2>
      <a:lt2>
        <a:srgbClr val="B7A99A"/>
      </a:lt2>
      <a:accent1>
        <a:srgbClr val="8E9089"/>
      </a:accent1>
      <a:accent2>
        <a:srgbClr val="00859B"/>
      </a:accent2>
      <a:accent3>
        <a:srgbClr val="B8DDE1"/>
      </a:accent3>
      <a:accent4>
        <a:srgbClr val="FFB500"/>
      </a:accent4>
      <a:accent5>
        <a:srgbClr val="FDD26E"/>
      </a:accent5>
      <a:accent6>
        <a:srgbClr val="4A773C"/>
      </a:accent6>
      <a:hlink>
        <a:srgbClr val="C4D6A4"/>
      </a:hlink>
      <a:folHlink>
        <a:srgbClr val="7A6855"/>
      </a:folHlink>
    </a:clrScheme>
    <a:fontScheme name="Oregon State Fonts">
      <a:majorFont>
        <a:latin typeface="Stratum2 Black"/>
        <a:ea typeface=""/>
        <a:cs typeface=""/>
      </a:majorFont>
      <a:minorFont>
        <a:latin typeface="Kievit Off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474986D4-687F-4A96-AC29-ABD08C01C466}" vid="{BF2A62C4-7066-4EC8-BC5C-623B0450B8C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Presentation_template-brand_fonts_simple</Template>
  <TotalTime>2266</TotalTime>
  <Words>380</Words>
  <Application>Microsoft Office PowerPoint</Application>
  <PresentationFormat>Widescreen</PresentationFormat>
  <Paragraphs>65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6" baseType="lpstr">
      <vt:lpstr>PMingLiU</vt:lpstr>
      <vt:lpstr>Arial</vt:lpstr>
      <vt:lpstr>Calibri</vt:lpstr>
      <vt:lpstr>Constantia</vt:lpstr>
      <vt:lpstr>Georgia</vt:lpstr>
      <vt:lpstr>Kievit Offc</vt:lpstr>
      <vt:lpstr>KievitPro-Regular</vt:lpstr>
      <vt:lpstr>Rufina-Stencil-Bold</vt:lpstr>
      <vt:lpstr>Stratum2 Bold</vt:lpstr>
      <vt:lpstr>Symbol</vt:lpstr>
      <vt:lpstr>Times New Roman</vt:lpstr>
      <vt:lpstr>Office Theme</vt:lpstr>
      <vt:lpstr>program proposalS  FOR REVIEW BY FACULTY SENATE      </vt:lpstr>
      <vt:lpstr>PowerPoint Presentation</vt:lpstr>
      <vt:lpstr>PowerPoint Presentation</vt:lpstr>
      <vt:lpstr>Other Change Proposals: Informational </vt:lpstr>
    </vt:vector>
  </TitlesOfParts>
  <Company>Oregon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Miller, Heather Nicole</dc:creator>
  <cp:lastModifiedBy>Calascibetta, Caitlin</cp:lastModifiedBy>
  <cp:revision>235</cp:revision>
  <cp:lastPrinted>2019-11-27T03:08:35Z</cp:lastPrinted>
  <dcterms:created xsi:type="dcterms:W3CDTF">2019-10-07T21:33:00Z</dcterms:created>
  <dcterms:modified xsi:type="dcterms:W3CDTF">2022-03-10T16:37:08Z</dcterms:modified>
</cp:coreProperties>
</file>