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embeddedFontLs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Poppi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iH58RwjKQfoBzU1dhlIj04Gru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2pPr>
            <a:lvl3pPr marL="1371600" lvl="2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3pPr>
            <a:lvl4pPr marL="1828800" lvl="3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4pPr>
            <a:lvl5pPr marL="2286000" lvl="4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0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0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2pPr>
            <a:lvl3pPr marL="1371600" lvl="2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3pPr>
            <a:lvl4pPr marL="1828800" lvl="3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4pPr>
            <a:lvl5pPr marL="2286000" lvl="4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2pPr>
            <a:lvl3pPr marL="1371600" lvl="2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3pPr>
            <a:lvl4pPr marL="1828800" lvl="3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4pPr>
            <a:lvl5pPr marL="2286000" lvl="4" indent="-50977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3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2pPr>
            <a:lvl3pPr marL="1371600" lvl="2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3pPr>
            <a:lvl4pPr marL="1828800" lvl="3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4pPr>
            <a:lvl5pPr marL="2286000" lvl="4" indent="-65817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0310_OSUFoundation_115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680" y="-1254722"/>
            <a:ext cx="24384001" cy="1622544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957914" y="9617340"/>
            <a:ext cx="11857371" cy="95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r>
              <a:rPr lang="en-US" sz="5600" b="1" i="0" u="none" strike="noStrike" cap="none" dirty="0">
                <a:solidFill>
                  <a:srgbClr val="FFFFFF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Open and Sustainable Scholarship</a:t>
            </a:r>
            <a:endParaRPr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BA66D-6FE1-4B0F-BBAD-367D3C10811A}"/>
              </a:ext>
            </a:extLst>
          </p:cNvPr>
          <p:cNvSpPr txBox="1"/>
          <p:nvPr/>
        </p:nvSpPr>
        <p:spPr>
          <a:xfrm>
            <a:off x="386414" y="11334750"/>
            <a:ext cx="947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Materials linked from the March 10, 2022 Faculty Senate agenda.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0"/>
          <p:cNvGrpSpPr/>
          <p:nvPr/>
        </p:nvGrpSpPr>
        <p:grpSpPr>
          <a:xfrm>
            <a:off x="1914941" y="1357681"/>
            <a:ext cx="5264792" cy="3037395"/>
            <a:chOff x="2050408" y="609390"/>
            <a:chExt cx="5264792" cy="3037395"/>
          </a:xfrm>
        </p:grpSpPr>
        <p:sp>
          <p:nvSpPr>
            <p:cNvPr id="154" name="Google Shape;154;p10"/>
            <p:cNvSpPr/>
            <p:nvPr/>
          </p:nvSpPr>
          <p:spPr>
            <a:xfrm>
              <a:off x="2050408" y="609390"/>
              <a:ext cx="5264792" cy="3037395"/>
            </a:xfrm>
            <a:prstGeom prst="rect">
              <a:avLst/>
            </a:prstGeom>
            <a:solidFill>
              <a:srgbClr val="EBEBEB"/>
            </a:solidFill>
            <a:ln w="25400" cap="flat" cmpd="sng">
              <a:solidFill>
                <a:srgbClr val="E25C11"/>
              </a:solidFill>
              <a:prstDash val="solid"/>
              <a:miter lim="400000"/>
              <a:headEnd type="none" w="sm" len="sm"/>
              <a:tailEnd type="none" w="sm" len="sm"/>
            </a:ln>
            <a:effectLst>
              <a:outerShdw blurRad="6350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Poppins"/>
                <a:buNone/>
              </a:pPr>
              <a:endPara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0"/>
            <p:cNvSpPr txBox="1"/>
            <p:nvPr/>
          </p:nvSpPr>
          <p:spPr>
            <a:xfrm>
              <a:off x="2518275" y="1215016"/>
              <a:ext cx="4329057" cy="1826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5600"/>
                <a:buFont typeface="Helvetica Neue"/>
                <a:buNone/>
              </a:pPr>
              <a:r>
                <a:rPr lang="en-US" sz="5600" b="1" i="0" u="none" strike="noStrike" cap="none" dirty="0">
                  <a:solidFill>
                    <a:srgbClr val="5E5E5E"/>
                  </a:solidFill>
                  <a:latin typeface="Helvetica" pitchFamily="2" charset="0"/>
                  <a:ea typeface="Helvetica Neue"/>
                  <a:cs typeface="Helvetica Neue"/>
                  <a:sym typeface="Helvetica Neue"/>
                </a:rPr>
                <a:t>On demand purchasing</a:t>
              </a:r>
              <a:endParaRPr sz="5600" b="1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156" name="Google Shape;156;p10" descr="Screen Shot 2022-01-19 at 3.13.41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5564" y="1357681"/>
            <a:ext cx="14275635" cy="11000637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6EE3CD-5019-E147-9967-31306DEE3E8F}"/>
              </a:ext>
            </a:extLst>
          </p:cNvPr>
          <p:cNvSpPr txBox="1"/>
          <p:nvPr/>
        </p:nvSpPr>
        <p:spPr>
          <a:xfrm>
            <a:off x="1671652" y="6433949"/>
            <a:ext cx="575136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OSULP was one of the only academic libraries to provide uninterrupted interlibrary loan and document delivery services during the pandemic.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/>
          <p:nvPr/>
        </p:nvSpPr>
        <p:spPr>
          <a:xfrm>
            <a:off x="5874813" y="1756715"/>
            <a:ext cx="102657" cy="351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0"/>
              <a:buFont typeface="Helvetica Neue"/>
              <a:buNone/>
            </a:pPr>
            <a:endParaRPr sz="2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4413" y="414477"/>
            <a:ext cx="14411320" cy="12887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/>
          <p:nvPr/>
        </p:nvSpPr>
        <p:spPr>
          <a:xfrm>
            <a:off x="1444655" y="683795"/>
            <a:ext cx="5725071" cy="2348829"/>
          </a:xfrm>
          <a:prstGeom prst="rect">
            <a:avLst/>
          </a:prstGeom>
          <a:solidFill>
            <a:srgbClr val="EBEBEB"/>
          </a:solidFill>
          <a:ln w="25400" cap="flat" cmpd="sng">
            <a:solidFill>
              <a:srgbClr val="E25C1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7200"/>
              <a:buFont typeface="Helvetica Neue"/>
              <a:buNone/>
            </a:pPr>
            <a:r>
              <a:rPr lang="en-US" sz="6400" b="0" i="0" u="none" strike="noStrike" cap="none" dirty="0">
                <a:solidFill>
                  <a:srgbClr val="292929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Discovery infrastructure</a:t>
            </a:r>
            <a:endParaRPr sz="6400" b="0" i="0" u="none" strike="noStrike" cap="none" dirty="0">
              <a:solidFill>
                <a:srgbClr val="292929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5874813" y="3894666"/>
            <a:ext cx="4285187" cy="8466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6A0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5874812" y="7608388"/>
            <a:ext cx="4285187" cy="8466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6A0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5874811" y="12281123"/>
            <a:ext cx="4285187" cy="8466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6A0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/>
          <p:nvPr/>
        </p:nvSpPr>
        <p:spPr>
          <a:xfrm>
            <a:off x="2166667" y="6104888"/>
            <a:ext cx="5690400" cy="150622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E25C1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400"/>
              <a:buFont typeface="Helvetica Neue"/>
              <a:buNone/>
            </a:pPr>
            <a:r>
              <a:rPr lang="en-US" sz="6400" b="1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Why now ?</a:t>
            </a:r>
            <a:endParaRPr dirty="0">
              <a:latin typeface="Helvetica" pitchFamily="2" charset="0"/>
            </a:endParaRPr>
          </a:p>
        </p:txBody>
      </p:sp>
      <p:sp>
        <p:nvSpPr>
          <p:cNvPr id="172" name="Google Shape;172;p12"/>
          <p:cNvSpPr txBox="1"/>
          <p:nvPr/>
        </p:nvSpPr>
        <p:spPr>
          <a:xfrm>
            <a:off x="10025333" y="2426016"/>
            <a:ext cx="12192000" cy="8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OA is moving the needle. 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Publishers are looking for ways to maintain their control of the market as the amount of content available OA grows. 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Read and publish agreements are coming.</a:t>
            </a:r>
            <a:endParaRPr sz="42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dirty="0">
                <a:latin typeface="Helvetica" pitchFamily="2" charset="0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Libraries can’t do this alone.</a:t>
            </a:r>
            <a:endParaRPr sz="42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If we continue to allow for-profit </a:t>
            </a:r>
            <a:r>
              <a:rPr lang="en-US" sz="4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publishers/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data analytics firms to set the terms of how and where we publish, OSU will continue to fall further and further behind.</a:t>
            </a:r>
            <a:endParaRPr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7BCCF1-9A3A-1340-8783-BACBE71C580D}"/>
              </a:ext>
            </a:extLst>
          </p:cNvPr>
          <p:cNvSpPr txBox="1"/>
          <p:nvPr/>
        </p:nvSpPr>
        <p:spPr>
          <a:xfrm>
            <a:off x="6094268" y="6073170"/>
            <a:ext cx="121885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0"/>
              <a:buFont typeface="Poppins"/>
              <a:buNone/>
            </a:pPr>
            <a:r>
              <a:rPr lang="en-US" sz="144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Poppins"/>
              </a:rPr>
              <a:t>questions? </a:t>
            </a:r>
            <a:endParaRPr lang="en-US" sz="14400" dirty="0"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688445" y="1398519"/>
            <a:ext cx="22152447" cy="95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1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Open and Sustainable Scholarly Communication Committee</a:t>
            </a:r>
            <a:endParaRPr dirty="0">
              <a:latin typeface="Helvetica" pitchFamily="2" charset="0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754771" y="3261150"/>
            <a:ext cx="21017558" cy="428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The Provost asked the SVP for Faculty Affairs and the University Librarian to establish a committee to engage the OSU community in discussions about sustainable access to scholarly communication. 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Created in consultation with the chair of the Faculty Senate Library Committee at the end of 2019.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Working group and advisory committee began meeting in spring 2020. </a:t>
            </a:r>
            <a:endParaRPr dirty="0">
              <a:latin typeface="Helvetica" pitchFamily="2" charset="0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754771" y="9728282"/>
            <a:ext cx="21017558" cy="281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Define OSU’s commitment to open scholarship.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1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Develop a set of reasonable principles that position OSU to negotiate aggressively with publishers to secure licensing agreements that benefit OSU researchers. </a:t>
            </a:r>
            <a:endParaRPr dirty="0">
              <a:latin typeface="Helvetica" pitchFamily="2" charset="0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720193" y="8108413"/>
            <a:ext cx="27684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1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Charge</a:t>
            </a:r>
            <a:endParaRPr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/>
        </p:nvSpPr>
        <p:spPr>
          <a:xfrm>
            <a:off x="720195" y="692344"/>
            <a:ext cx="221523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1" i="0" u="none" strike="noStrike" cap="none" dirty="0">
                <a:solidFill>
                  <a:srgbClr val="5E5E5E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What is unsustainable about the status quo? </a:t>
            </a:r>
            <a:endParaRPr sz="5600" b="1" i="0" u="none" strike="noStrike" cap="none" dirty="0">
              <a:solidFill>
                <a:srgbClr val="5E5E5E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754771" y="5030865"/>
            <a:ext cx="21017558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9144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754771" y="2549444"/>
            <a:ext cx="22152300" cy="9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More than 40% of OSULP’s annual expenditures go to maintain serials subscriptions.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Despite more and more content available open access, costs for serials continue to rise by 5%-6% every year.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For-profit publishers use their control of major journals to demand terms and conditions that restrict authors</a:t>
            </a:r>
            <a:r>
              <a:rPr lang="en-US" sz="4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’</a:t>
            </a: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 and libraries’ rights to share research openly or easily.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From 2015-2020, </a:t>
            </a:r>
            <a:r>
              <a:rPr lang="en-US" sz="4200" dirty="0">
                <a:latin typeface="Helvetica" pitchFamily="2" charset="0"/>
                <a:ea typeface="Helvetica Neue"/>
                <a:cs typeface="Helvetica Neue"/>
                <a:sym typeface="Helvetica Neue"/>
              </a:rPr>
              <a:t>OSU researchers paid $1M in open access fees (APCs) to publish in subscription journals. To access this content, the library pays these journals again. </a:t>
            </a:r>
            <a:endParaRPr sz="4200" dirty="0">
              <a:latin typeface="Helvetica" pitchFamily="2" charset="0"/>
              <a:ea typeface="Helvetica Neue"/>
              <a:cs typeface="Helvetica Neue"/>
              <a:sym typeface="Helvetica Neue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Publishers’ pricing models for APCs are neither transparent nor equitable.  </a:t>
            </a:r>
            <a:endParaRPr dirty="0">
              <a:latin typeface="Helvetica" pitchFamily="2" charset="0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For-profit publishers are rebranding as data analytics companies, and actively working to control the infrastructure of research, beyond publications. </a:t>
            </a:r>
            <a:endParaRPr dirty="0">
              <a:latin typeface="Helvetica" pitchFamily="2" charset="0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720193" y="8104865"/>
            <a:ext cx="102657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endParaRPr sz="5600" b="1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" descr="Screen Shot 2022-01-19 at 4.00.0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865" y="7354058"/>
            <a:ext cx="22536270" cy="590185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/>
          <p:nvPr/>
        </p:nvSpPr>
        <p:spPr>
          <a:xfrm>
            <a:off x="7919845" y="2285161"/>
            <a:ext cx="8544307" cy="351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0"/>
              <a:buFont typeface="Helvetica Neue"/>
              <a:buNone/>
            </a:pPr>
            <a:r>
              <a:rPr lang="en-US" sz="22200" b="0" i="0" u="none" strike="noStrike" cap="none" dirty="0">
                <a:solidFill>
                  <a:srgbClr val="000000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&gt; 50%</a:t>
            </a:r>
            <a:endParaRPr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12572052" y="913473"/>
            <a:ext cx="11857371" cy="95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1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What they want</a:t>
            </a:r>
            <a:endParaRPr dirty="0">
              <a:latin typeface="Helvetica" pitchFamily="2" charset="0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4716522" y="2632067"/>
            <a:ext cx="7568431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Multi-title packages</a:t>
            </a:r>
            <a:endParaRPr dirty="0">
              <a:latin typeface="Helvetica" pitchFamily="2" charset="0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13954620" y="11230340"/>
            <a:ext cx="9092234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Non-disclosure agreements</a:t>
            </a:r>
            <a:endParaRPr dirty="0">
              <a:latin typeface="Helvetica" pitchFamily="2" charset="0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14412719" y="9520541"/>
            <a:ext cx="8176037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No rights of ownership</a:t>
            </a:r>
            <a:endParaRPr dirty="0">
              <a:latin typeface="Helvetica" pitchFamily="2" charset="0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5660361" y="6076304"/>
            <a:ext cx="5680753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User data</a:t>
            </a:r>
            <a:endParaRPr dirty="0">
              <a:latin typeface="Helvetica" pitchFamily="2" charset="0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5128452" y="4431603"/>
            <a:ext cx="6744570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Multi-year deals</a:t>
            </a:r>
            <a:endParaRPr dirty="0">
              <a:latin typeface="Helvetica" pitchFamily="2" charset="0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14994199" y="7684047"/>
            <a:ext cx="7013077" cy="96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Exclusive rights</a:t>
            </a:r>
            <a:endParaRPr dirty="0">
              <a:latin typeface="Helvetica" pitchFamily="2" charset="0"/>
            </a:endParaRPr>
          </a:p>
        </p:txBody>
      </p:sp>
      <p:pic>
        <p:nvPicPr>
          <p:cNvPr id="111" name="Google Shape;111;p5" descr="Screen Shot 2022-02-28 at 7.13.06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0908" y="361678"/>
            <a:ext cx="4042526" cy="413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 descr="Screen Shot 2022-02-28 at 7.14.48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462" y="7782593"/>
            <a:ext cx="8405419" cy="529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 descr="Screen Shot 2022-02-28 at 7.14.12 AM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466" y="4305717"/>
            <a:ext cx="4578341" cy="459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 descr="heathermiller_20180419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484" y="0"/>
            <a:ext cx="1028700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2255440" y="10403869"/>
            <a:ext cx="5476295" cy="95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Helvetica Neue"/>
              <a:buNone/>
            </a:pPr>
            <a:r>
              <a:rPr lang="en-US" sz="5600" b="1" i="0" u="none" strike="noStrike" cap="none" dirty="0">
                <a:solidFill>
                  <a:srgbClr val="FFFFFF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What we need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11213000" y="538922"/>
            <a:ext cx="7077076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None/>
            </a:pPr>
            <a:r>
              <a:rPr lang="en-US" sz="4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Broad access to content</a:t>
            </a:r>
            <a:endParaRPr sz="4600" dirty="0">
              <a:latin typeface="Helvetica" pitchFamily="2" charset="0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11253681" y="2112407"/>
            <a:ext cx="3913506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None/>
            </a:pPr>
            <a:r>
              <a:rPr lang="en-US" sz="4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Open Access</a:t>
            </a:r>
            <a:endParaRPr sz="4600" dirty="0">
              <a:latin typeface="Helvetica" pitchFamily="2" charset="0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1169985" y="3699037"/>
            <a:ext cx="8604900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None/>
            </a:pPr>
            <a:r>
              <a:rPr lang="en-US" sz="4600" b="0" i="0" u="none" strike="noStrike" cap="none" dirty="0">
                <a:solidFill>
                  <a:srgbClr val="5E5E5E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Author’s Rights</a:t>
            </a:r>
            <a:endParaRPr sz="4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11253681" y="6832860"/>
            <a:ext cx="8604886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None/>
            </a:pPr>
            <a:r>
              <a:rPr lang="en-US" sz="4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Preservation and Accessibility</a:t>
            </a:r>
            <a:endParaRPr sz="4600" dirty="0">
              <a:latin typeface="Helvetica" pitchFamily="2" charset="0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11172840" y="11553313"/>
            <a:ext cx="12041506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None/>
            </a:pPr>
            <a:r>
              <a:rPr lang="en-US" sz="4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Transparent pricing based on value added</a:t>
            </a:r>
            <a:endParaRPr sz="4600" dirty="0">
              <a:latin typeface="Helvetica" pitchFamily="2" charset="0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11254835" y="9979829"/>
            <a:ext cx="7123431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None/>
            </a:pPr>
            <a:r>
              <a:rPr lang="en-US" sz="4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Protections for user data</a:t>
            </a:r>
            <a:endParaRPr sz="4600" dirty="0">
              <a:latin typeface="Helvetica" pitchFamily="2" charset="0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11239280" y="8406344"/>
            <a:ext cx="5253991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None/>
            </a:pPr>
            <a:r>
              <a:rPr lang="en-US" sz="4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Research Support</a:t>
            </a:r>
            <a:endParaRPr sz="4600" dirty="0">
              <a:latin typeface="Helvetica" pitchFamily="2" charset="0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11239280" y="5259376"/>
            <a:ext cx="6064886" cy="81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000"/>
              <a:buFont typeface="Helvetica Neue"/>
              <a:buNone/>
            </a:pPr>
            <a:r>
              <a:rPr lang="en-US" sz="4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Fair Use and Sharing</a:t>
            </a:r>
            <a:endParaRPr sz="4600"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 descr="Screen Shot 2022-01-19 at 4.32.57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7285" y="879911"/>
            <a:ext cx="21433082" cy="1321627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/>
          <p:nvPr/>
        </p:nvSpPr>
        <p:spPr>
          <a:xfrm>
            <a:off x="531556" y="11639777"/>
            <a:ext cx="6329414" cy="150622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E25C1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018450" y="11858575"/>
            <a:ext cx="5512800" cy="10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400"/>
              <a:buFont typeface="Helvetica Neue"/>
              <a:buNone/>
            </a:pPr>
            <a:r>
              <a:rPr lang="en-US" sz="6400" b="1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</a:t>
            </a:r>
            <a:r>
              <a:rPr lang="en-US" sz="6400" b="1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ransparency</a:t>
            </a:r>
            <a:endParaRPr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6772533" y="6331227"/>
            <a:ext cx="10936773" cy="150622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E25C1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7613650" y="6540601"/>
            <a:ext cx="9156701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6400"/>
              <a:buFont typeface="Helvetica Neue"/>
              <a:buNone/>
            </a:pPr>
            <a:r>
              <a:rPr lang="en-US" sz="6400" b="1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the ability to walk away</a:t>
            </a:r>
            <a:endParaRPr dirty="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2050407" y="1388324"/>
            <a:ext cx="5264792" cy="3037395"/>
          </a:xfrm>
          <a:prstGeom prst="rect">
            <a:avLst/>
          </a:prstGeom>
          <a:solidFill>
            <a:srgbClr val="EBEBEB"/>
          </a:solidFill>
          <a:ln w="25400" cap="flat" cmpd="sng">
            <a:solidFill>
              <a:srgbClr val="E25C11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endParaRPr sz="2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2518274" y="1993950"/>
            <a:ext cx="4329057" cy="182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1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On demand borrowing</a:t>
            </a:r>
            <a:endParaRPr sz="5600" b="1" i="0" u="none" strike="noStrike" cap="none" dirty="0">
              <a:solidFill>
                <a:srgbClr val="5E5E5E"/>
              </a:solidFill>
              <a:latin typeface="Helvetica" pitchFamily="2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7" name="Google Shape;147;p9" descr="Screen Shot 2022-01-19 at 3.26.5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3581" y="552471"/>
            <a:ext cx="13220945" cy="12239937"/>
          </a:xfrm>
          <a:prstGeom prst="rect">
            <a:avLst/>
          </a:prstGeom>
          <a:noFill/>
          <a:ln>
            <a:noFill/>
          </a:ln>
          <a:effectLst>
            <a:outerShdw blurRad="254000" dist="127000" dir="5400000" rotWithShape="0">
              <a:srgbClr val="000000">
                <a:alpha val="69803"/>
              </a:srgbClr>
            </a:outerShdw>
          </a:effectLst>
        </p:spPr>
      </p:pic>
      <p:sp>
        <p:nvSpPr>
          <p:cNvPr id="148" name="Google Shape;148;p9"/>
          <p:cNvSpPr txBox="1"/>
          <p:nvPr/>
        </p:nvSpPr>
        <p:spPr>
          <a:xfrm>
            <a:off x="943060" y="6602367"/>
            <a:ext cx="7406330" cy="268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5600"/>
              <a:buFont typeface="Helvetica Neue"/>
              <a:buNone/>
            </a:pPr>
            <a:r>
              <a:rPr lang="en-US" sz="5600" b="0" i="0" u="none" strike="noStrike" cap="none" dirty="0">
                <a:solidFill>
                  <a:srgbClr val="5E5E5E"/>
                </a:solidFill>
                <a:latin typeface="Helvetica" pitchFamily="2" charset="0"/>
                <a:ea typeface="Helvetica Neue"/>
                <a:cs typeface="Helvetica Neue"/>
                <a:sym typeface="Helvetica Neue"/>
              </a:rPr>
              <a:t>90% of interlibrary loan requests are filled within 13 hours </a:t>
            </a:r>
            <a:endParaRPr dirty="0"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425</Words>
  <Application>Microsoft Office PowerPoint</Application>
  <PresentationFormat>Custom</PresentationFormat>
  <Paragraphs>47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Helvetica Neue</vt:lpstr>
      <vt:lpstr>Arial</vt:lpstr>
      <vt:lpstr>Poppins</vt:lpstr>
      <vt:lpstr>Constantia</vt:lpstr>
      <vt:lpstr>Helvetica</vt:lpstr>
      <vt:lpstr>Noto Sans Symbols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Nunnemaker, Vickie</dc:creator>
  <cp:lastModifiedBy>Calascibetta, Caitlin</cp:lastModifiedBy>
  <cp:revision>5</cp:revision>
  <dcterms:modified xsi:type="dcterms:W3CDTF">2022-03-08T00:39:01Z</dcterms:modified>
</cp:coreProperties>
</file>