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4" r:id="rId2"/>
    <p:sldId id="285" r:id="rId3"/>
    <p:sldId id="288" r:id="rId4"/>
    <p:sldId id="289" r:id="rId5"/>
    <p:sldId id="290" r:id="rId6"/>
    <p:sldId id="291" r:id="rId7"/>
    <p:sldId id="292" r:id="rId8"/>
    <p:sldId id="293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44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62" autoAdjust="0"/>
    <p:restoredTop sz="94048" autoAdjust="0"/>
  </p:normalViewPr>
  <p:slideViewPr>
    <p:cSldViewPr snapToGrid="0" snapToObjects="1">
      <p:cViewPr varScale="1">
        <p:scale>
          <a:sx n="63" d="100"/>
          <a:sy n="63" d="100"/>
        </p:scale>
        <p:origin x="9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>
        <p:scale>
          <a:sx n="150" d="100"/>
          <a:sy n="150" d="100"/>
        </p:scale>
        <p:origin x="2784" y="-290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44A028C-F8F8-4889-9494-DCC4D5B823EE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9179CB0-C07C-4A9C-A2D8-218BEE601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19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38A0696-E8A4-5E47-B426-CB2DE1C28947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4A39D37-EB39-9B49-85DF-DD837FDB4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14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16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602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071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453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215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Full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92000" cy="55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588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Insert Picture Background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5587320"/>
            <a:ext cx="12192000" cy="12706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637759"/>
            <a:ext cx="5375563" cy="3480716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781" y="5692095"/>
            <a:ext cx="3270437" cy="10447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sz="2800"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sz="2400"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sz="2000"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sz="2000"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150" y="5493828"/>
            <a:ext cx="3314705" cy="105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23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Orang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chemeClr val="bg1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6685" y="5493964"/>
            <a:ext cx="3270437" cy="10447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396" y="5347017"/>
            <a:ext cx="3483016" cy="143378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28600" y="209550"/>
            <a:ext cx="11725275" cy="6429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226174"/>
            <a:ext cx="668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  <a:latin typeface="KievitPro-Regular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18800" y="6226174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  <a:latin typeface="KievitPro-Regular" charset="0"/>
              </a:defRPr>
            </a:lvl1pPr>
          </a:lstStyle>
          <a:p>
            <a:r>
              <a:rPr lang="en-US" dirty="0"/>
              <a:t>| </a:t>
            </a:r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97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49" r:id="rId2"/>
    <p:sldLayoutId id="2147483677" r:id="rId3"/>
    <p:sldLayoutId id="2147483678" r:id="rId4"/>
    <p:sldLayoutId id="2147483681" r:id="rId5"/>
    <p:sldLayoutId id="2147483669" r:id="rId6"/>
    <p:sldLayoutId id="2147483687" r:id="rId7"/>
    <p:sldLayoutId id="2147483690" r:id="rId8"/>
    <p:sldLayoutId id="2147483693" r:id="rId9"/>
    <p:sldLayoutId id="2147483696" r:id="rId10"/>
    <p:sldLayoutId id="2147483699" r:id="rId11"/>
    <p:sldLayoutId id="214748370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bg1"/>
          </a:solidFill>
          <a:latin typeface="Rufina-Stencil-Bold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8428" y="1247775"/>
            <a:ext cx="10405396" cy="2231171"/>
          </a:xfrm>
        </p:spPr>
        <p:txBody>
          <a:bodyPr>
            <a:noAutofit/>
          </a:bodyPr>
          <a:lstStyle/>
          <a:p>
            <a:r>
              <a:rPr lang="en-US" sz="4800" dirty="0">
                <a:latin typeface="Stratum2 Bold"/>
              </a:rPr>
              <a:t>program proposalS </a:t>
            </a:r>
            <a:br>
              <a:rPr lang="en-US" sz="4800" dirty="0"/>
            </a:br>
            <a:r>
              <a:rPr lang="en-US" sz="4800" dirty="0">
                <a:latin typeface="Stratum2 Bold"/>
              </a:rPr>
              <a:t>FOR REVIEW BY FACULTY SENATE      </a:t>
            </a:r>
            <a:endParaRPr lang="en-US" sz="48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83680" y="4662366"/>
            <a:ext cx="10058400" cy="671633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Amy Koehlinger and Ping-Hung (“Ping”) Hsieh, Curriculum Council</a:t>
            </a:r>
          </a:p>
          <a:p>
            <a:r>
              <a:rPr lang="en-US" dirty="0">
                <a:latin typeface="Georgia"/>
              </a:rPr>
              <a:t>May 12, 2022</a:t>
            </a:r>
            <a:endParaRPr lang="en-US" dirty="0"/>
          </a:p>
        </p:txBody>
      </p:sp>
      <p:sp>
        <p:nvSpPr>
          <p:cNvPr id="5" name="object 4"/>
          <p:cNvSpPr/>
          <p:nvPr/>
        </p:nvSpPr>
        <p:spPr>
          <a:xfrm>
            <a:off x="8867775" y="3478946"/>
            <a:ext cx="3000374" cy="1800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73152" y="73152"/>
            <a:ext cx="12015216" cy="2651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22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ADE9B8-7E80-4087-9ABE-ABF398D92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STATE UNIVERSITY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7923AA-FCD1-402D-A3B3-920FC0B42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B97D3CE-1966-41C3-ADD4-5B7CC939D341}"/>
              </a:ext>
            </a:extLst>
          </p:cNvPr>
          <p:cNvSpPr txBox="1">
            <a:spLocks/>
          </p:cNvSpPr>
          <p:nvPr/>
        </p:nvSpPr>
        <p:spPr>
          <a:xfrm>
            <a:off x="542611" y="631824"/>
            <a:ext cx="11173767" cy="5778307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Rufina-Stencil-Bold" charset="0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2"/>
                </a:solidFill>
                <a:latin typeface="+mn-lt"/>
              </a:rPr>
              <a:t>Program Changes for Faculty Senate Approval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+mn-lt"/>
              </a:rPr>
              <a:t>Earth Sciences Undergraduate Major (BS, HBS)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+mn-lt"/>
              </a:rPr>
              <a:t>Renewable Materials Undergraduate Major (BS, HBS)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+mn-lt"/>
              </a:rPr>
              <a:t>Fisheries and Wildlife Science Undergraduate Major (BS, HBS)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+mn-lt"/>
              </a:rPr>
              <a:t>Biochemistry and Molecular Biology Undergraduate Major (BS, HBS)</a:t>
            </a:r>
          </a:p>
          <a:p>
            <a:endParaRPr lang="en-US" sz="4000" dirty="0">
              <a:solidFill>
                <a:schemeClr val="tx2"/>
              </a:solidFill>
              <a:latin typeface="+mn-lt"/>
            </a:endParaRPr>
          </a:p>
          <a:p>
            <a:r>
              <a:rPr lang="en-US" sz="4000" dirty="0">
                <a:solidFill>
                  <a:schemeClr val="tx2"/>
                </a:solidFill>
                <a:latin typeface="+mn-lt"/>
              </a:rPr>
              <a:t>Approved by the following Faculty Senate Groups: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chemeClr val="tx2"/>
                </a:solidFill>
                <a:effectLst/>
                <a:latin typeface="+mn-lt"/>
              </a:rPr>
              <a:t>Budgets &amp; Fiscal Planning Committee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chemeClr val="tx2"/>
                </a:solidFill>
                <a:effectLst/>
                <a:latin typeface="+mn-lt"/>
              </a:rPr>
              <a:t>Curriculum Council</a:t>
            </a:r>
          </a:p>
        </p:txBody>
      </p:sp>
    </p:spTree>
    <p:extLst>
      <p:ext uri="{BB962C8B-B14F-4D97-AF65-F5344CB8AC3E}">
        <p14:creationId xmlns:p14="http://schemas.microsoft.com/office/powerpoint/2010/main" val="4243063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4A9F52-24FB-4BCD-8CD4-FBE34ED2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STATE UNIVERSITY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843971-A32E-4D48-8C58-EC38D8D28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576B5DC-EF0D-4025-9350-16F1BE439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553690"/>
              </p:ext>
            </p:extLst>
          </p:nvPr>
        </p:nvGraphicFramePr>
        <p:xfrm>
          <a:off x="609600" y="1728449"/>
          <a:ext cx="109728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2800">
                  <a:extLst>
                    <a:ext uri="{9D8B030D-6E8A-4147-A177-3AD203B41FA5}">
                      <a16:colId xmlns:a16="http://schemas.microsoft.com/office/drawing/2014/main" val="2746405567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+mn-lt"/>
                        </a:rPr>
                        <a:t>Earth Sciences Undergraduate Major (BS, HBS)</a:t>
                      </a:r>
                      <a:r>
                        <a:rPr lang="en-US" sz="2400" dirty="0">
                          <a:solidFill>
                            <a:schemeClr val="tx2"/>
                          </a:solidFill>
                          <a:latin typeface="+mn-lt"/>
                        </a:rPr>
                        <a:t> - Key 524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400" baseline="0" dirty="0">
                        <a:solidFill>
                          <a:schemeClr val="tx2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baseline="0" dirty="0">
                          <a:solidFill>
                            <a:schemeClr val="tx2"/>
                          </a:solidFill>
                        </a:rPr>
                        <a:t>Justification:</a:t>
                      </a:r>
                      <a:endParaRPr lang="en-US" sz="2400" b="1" i="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14400" lvl="1" indent="-457200">
                        <a:buFont typeface="+mj-lt"/>
                        <a:buAutoNum type="arabicPeriod"/>
                      </a:pPr>
                      <a:r>
                        <a:rPr lang="en-US" sz="2400" b="1" i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Replaces options within the Earth Sciences Major with three independent undergraduate majors (Climate Science, Geology, and Oceanography)</a:t>
                      </a:r>
                    </a:p>
                    <a:p>
                      <a:pPr marL="914400" lvl="1" indent="-457200">
                        <a:buFont typeface="+mj-lt"/>
                        <a:buAutoNum type="arabicPeriod"/>
                      </a:pPr>
                      <a:r>
                        <a:rPr lang="en-US" sz="2400" b="1" i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Climate Science Undergraduate Major and the Geology Undergraduate Major have already been approved and the Oceanography Undergraduate Major is nearing the end of the approval process</a:t>
                      </a:r>
                      <a:endParaRPr lang="en-US" sz="2400" baseline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59888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723F4FD-DF09-49BA-BB6A-AE3C65FCBEAF}"/>
              </a:ext>
            </a:extLst>
          </p:cNvPr>
          <p:cNvSpPr txBox="1"/>
          <p:nvPr/>
        </p:nvSpPr>
        <p:spPr>
          <a:xfrm>
            <a:off x="695569" y="711200"/>
            <a:ext cx="76669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tx2"/>
                </a:solidFill>
              </a:rPr>
              <a:t>Inactivate Undergraduate Major</a:t>
            </a:r>
          </a:p>
        </p:txBody>
      </p:sp>
    </p:spTree>
    <p:extLst>
      <p:ext uri="{BB962C8B-B14F-4D97-AF65-F5344CB8AC3E}">
        <p14:creationId xmlns:p14="http://schemas.microsoft.com/office/powerpoint/2010/main" val="1778958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4A9F52-24FB-4BCD-8CD4-FBE34ED2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STATE UNIVERSITY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843971-A32E-4D48-8C58-EC38D8D28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576B5DC-EF0D-4025-9350-16F1BE439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634869"/>
              </p:ext>
            </p:extLst>
          </p:nvPr>
        </p:nvGraphicFramePr>
        <p:xfrm>
          <a:off x="609600" y="1728449"/>
          <a:ext cx="109728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2800">
                  <a:extLst>
                    <a:ext uri="{9D8B030D-6E8A-4147-A177-3AD203B41FA5}">
                      <a16:colId xmlns:a16="http://schemas.microsoft.com/office/drawing/2014/main" val="2746405567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2"/>
                          </a:solidFill>
                          <a:latin typeface="+mn-lt"/>
                        </a:rPr>
                        <a:t>Renewable Materials Undergraduate Major (BS, HBS) - Key 49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Rename </a:t>
                      </a:r>
                      <a:r>
                        <a:rPr lang="en-US" sz="2400" b="1" dirty="0">
                          <a:solidFill>
                            <a:srgbClr val="DC4405"/>
                          </a:solidFill>
                        </a:rPr>
                        <a:t>Renewable Materials</a:t>
                      </a:r>
                      <a:r>
                        <a:rPr lang="en-US" sz="2400" dirty="0">
                          <a:solidFill>
                            <a:srgbClr val="DC4405"/>
                          </a:solidFill>
                        </a:rPr>
                        <a:t> Major (BS, HBS)</a:t>
                      </a:r>
                      <a:r>
                        <a:rPr lang="en-US" sz="2400" b="1" baseline="0" dirty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to</a:t>
                      </a:r>
                      <a:r>
                        <a:rPr lang="en-US" sz="2400" b="1" baseline="0" dirty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2400" b="1" baseline="0" dirty="0">
                          <a:solidFill>
                            <a:srgbClr val="DC4405"/>
                          </a:solidFill>
                        </a:rPr>
                        <a:t>Wood Innovation for Sustainability M</a:t>
                      </a:r>
                      <a:r>
                        <a:rPr lang="en-US" sz="2400" baseline="0" dirty="0">
                          <a:solidFill>
                            <a:srgbClr val="DC4405"/>
                          </a:solidFill>
                        </a:rPr>
                        <a:t>ajor (BS, HBS)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400" baseline="0" dirty="0">
                        <a:solidFill>
                          <a:schemeClr val="tx2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baseline="0" dirty="0">
                          <a:solidFill>
                            <a:schemeClr val="tx2"/>
                          </a:solidFill>
                        </a:rPr>
                        <a:t>Justification:</a:t>
                      </a:r>
                    </a:p>
                    <a:p>
                      <a:pPr marL="914400" lvl="1" indent="-457200">
                        <a:buFont typeface="+mj-lt"/>
                        <a:buAutoNum type="arabicPeriod"/>
                      </a:pPr>
                      <a:r>
                        <a:rPr lang="en-US" sz="2400" b="1" i="0" kern="1200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US" sz="2400" b="1" i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ew name more closely aligns with the curriculum the program offers </a:t>
                      </a:r>
                    </a:p>
                    <a:p>
                      <a:pPr marL="914400" lvl="1" indent="-457200">
                        <a:buFont typeface="+mj-lt"/>
                        <a:buAutoNum type="arabicPeriod"/>
                      </a:pPr>
                      <a:r>
                        <a:rPr lang="en-US" sz="2400" b="1" i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Clarifies the programmatic focus of wood</a:t>
                      </a:r>
                      <a:endParaRPr lang="en-US" sz="24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59888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723F4FD-DF09-49BA-BB6A-AE3C65FCBEAF}"/>
              </a:ext>
            </a:extLst>
          </p:cNvPr>
          <p:cNvSpPr txBox="1"/>
          <p:nvPr/>
        </p:nvSpPr>
        <p:spPr>
          <a:xfrm>
            <a:off x="695569" y="711200"/>
            <a:ext cx="71701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tx2"/>
                </a:solidFill>
              </a:rPr>
              <a:t>Undergraduate Major Rename</a:t>
            </a:r>
          </a:p>
        </p:txBody>
      </p:sp>
    </p:spTree>
    <p:extLst>
      <p:ext uri="{BB962C8B-B14F-4D97-AF65-F5344CB8AC3E}">
        <p14:creationId xmlns:p14="http://schemas.microsoft.com/office/powerpoint/2010/main" val="2083903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4A9F52-24FB-4BCD-8CD4-FBE34ED2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STATE UNIVERSITY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843971-A32E-4D48-8C58-EC38D8D28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576B5DC-EF0D-4025-9350-16F1BE439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382256"/>
              </p:ext>
            </p:extLst>
          </p:nvPr>
        </p:nvGraphicFramePr>
        <p:xfrm>
          <a:off x="559496" y="1480641"/>
          <a:ext cx="10972800" cy="6216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2800">
                  <a:extLst>
                    <a:ext uri="{9D8B030D-6E8A-4147-A177-3AD203B41FA5}">
                      <a16:colId xmlns:a16="http://schemas.microsoft.com/office/drawing/2014/main" val="2746405567"/>
                    </a:ext>
                  </a:extLst>
                </a:gridCol>
              </a:tblGrid>
              <a:tr h="2101385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2"/>
                          </a:solidFill>
                          <a:latin typeface="+mn-lt"/>
                        </a:rPr>
                        <a:t>Fisheries and Wildlife Science Undergraduate Major (BS, HBS) - Key 178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Rename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+mn-lt"/>
                        </a:rPr>
                        <a:t>Fisheries and Wildlife Science Undergraduate Major (BS, HBS) </a:t>
                      </a:r>
                      <a:r>
                        <a:rPr lang="en-US" sz="2400" b="1" dirty="0" err="1">
                          <a:solidFill>
                            <a:schemeClr val="tx2"/>
                          </a:solidFill>
                        </a:rPr>
                        <a:t>to</a:t>
                      </a:r>
                      <a:r>
                        <a:rPr lang="en-US" sz="1800" b="0" i="0" u="sng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Fisheries</a:t>
                      </a:r>
                      <a:r>
                        <a:rPr lang="en-US" sz="1800" b="0" i="0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b="1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Fisheries</a:t>
                      </a:r>
                      <a:r>
                        <a:rPr lang="en-US" sz="24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b="1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Wildlife, and Conservation Sciences Undergraduate Major (BS, HBS)</a:t>
                      </a:r>
                      <a:endParaRPr lang="en-US" sz="2400" b="1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400" b="1" baseline="0" dirty="0">
                        <a:solidFill>
                          <a:schemeClr val="tx2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baseline="0" dirty="0">
                          <a:solidFill>
                            <a:schemeClr val="tx2"/>
                          </a:solidFill>
                        </a:rPr>
                        <a:t>Justification:</a:t>
                      </a:r>
                    </a:p>
                    <a:p>
                      <a:pPr marL="914400" lvl="1" indent="-457200">
                        <a:buFont typeface="+mj-lt"/>
                        <a:buAutoNum type="arabicPeriod"/>
                      </a:pPr>
                      <a:r>
                        <a:rPr lang="en-US" sz="2400" b="1" i="0" kern="1200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en-US" sz="2400" b="1" i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enames BS degree to match department name</a:t>
                      </a:r>
                    </a:p>
                    <a:p>
                      <a:pPr marL="914400" lvl="1" indent="-457200">
                        <a:buFont typeface="+mj-lt"/>
                        <a:buAutoNum type="arabicPeriod"/>
                      </a:pPr>
                      <a:r>
                        <a:rPr lang="en-US" sz="2400" b="1" i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Acknowledges the evolution of field to a broader emphasis around the scientific study of species and their habitats to promote evidence-based conservation and 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598888"/>
                  </a:ext>
                </a:extLst>
              </a:tr>
              <a:tr h="2101385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24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86593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723F4FD-DF09-49BA-BB6A-AE3C65FCBEAF}"/>
              </a:ext>
            </a:extLst>
          </p:cNvPr>
          <p:cNvSpPr txBox="1"/>
          <p:nvPr/>
        </p:nvSpPr>
        <p:spPr>
          <a:xfrm>
            <a:off x="695569" y="711200"/>
            <a:ext cx="71701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tx2"/>
                </a:solidFill>
              </a:rPr>
              <a:t>Undergraduate Major Rename</a:t>
            </a:r>
          </a:p>
        </p:txBody>
      </p:sp>
    </p:spTree>
    <p:extLst>
      <p:ext uri="{BB962C8B-B14F-4D97-AF65-F5344CB8AC3E}">
        <p14:creationId xmlns:p14="http://schemas.microsoft.com/office/powerpoint/2010/main" val="3686064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4A9F52-24FB-4BCD-8CD4-FBE34ED2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STATE UNIVERSITY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843971-A32E-4D48-8C58-EC38D8D28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576B5DC-EF0D-4025-9350-16F1BE439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900657"/>
              </p:ext>
            </p:extLst>
          </p:nvPr>
        </p:nvGraphicFramePr>
        <p:xfrm>
          <a:off x="609600" y="1728449"/>
          <a:ext cx="109728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2800">
                  <a:extLst>
                    <a:ext uri="{9D8B030D-6E8A-4147-A177-3AD203B41FA5}">
                      <a16:colId xmlns:a16="http://schemas.microsoft.com/office/drawing/2014/main" val="2746405567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2"/>
                          </a:solidFill>
                          <a:latin typeface="+mn-lt"/>
                        </a:rPr>
                        <a:t>Biochemistry and Molecular Biology Undergraduate Major (BS, HBS) - Key 587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baseline="0" dirty="0">
                          <a:solidFill>
                            <a:schemeClr val="tx2"/>
                          </a:solidFill>
                        </a:rPr>
                        <a:t>Extends </a:t>
                      </a:r>
                      <a:r>
                        <a:rPr lang="en-US" sz="2400" b="1" i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BS degree in </a:t>
                      </a:r>
                      <a:r>
                        <a:rPr lang="en-US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Biochemistry and Molecular Biology</a:t>
                      </a:r>
                      <a:r>
                        <a:rPr lang="en-US" sz="2400" b="1" i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OSU-Cascades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400" b="1" baseline="0" dirty="0">
                        <a:solidFill>
                          <a:schemeClr val="tx2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>
                          <a:solidFill>
                            <a:schemeClr val="tx2"/>
                          </a:solidFill>
                        </a:rPr>
                        <a:t>Justification: </a:t>
                      </a:r>
                    </a:p>
                    <a:p>
                      <a:pPr marL="914400" lvl="1" indent="-457200">
                        <a:buFont typeface="+mj-lt"/>
                        <a:buAutoNum type="arabicPeriod"/>
                      </a:pPr>
                      <a:r>
                        <a:rPr lang="en-US" sz="2400" b="1" i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degree is a popular alternative to the Biochemistry &amp; Biophysics undergraduate major with strong enrollment</a:t>
                      </a:r>
                    </a:p>
                    <a:p>
                      <a:pPr marL="914400" lvl="1" indent="-457200">
                        <a:buFont typeface="+mj-lt"/>
                        <a:buAutoNum type="arabicPeriod"/>
                      </a:pPr>
                      <a:r>
                        <a:rPr lang="en-US" sz="2400" b="1" i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Rapidly growing central Oregon medical and biotech industry workforce needs are not being met by available degree programs</a:t>
                      </a:r>
                    </a:p>
                    <a:p>
                      <a:pPr marL="914400" lvl="1" indent="-457200">
                        <a:buFont typeface="+mj-lt"/>
                        <a:buAutoNum type="arabicPeriod"/>
                      </a:pPr>
                      <a:r>
                        <a:rPr lang="en-US" sz="2400" b="1" i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BMB majors will choose options either in Advanced Molecular Biology, Computational Molecular Biology, or Pre-Medicine/Biochemistry and Molecular Biology, depending on prospective employment</a:t>
                      </a:r>
                      <a:endParaRPr lang="en-US" sz="24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59888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723F4FD-DF09-49BA-BB6A-AE3C65FCBEAF}"/>
              </a:ext>
            </a:extLst>
          </p:cNvPr>
          <p:cNvSpPr txBox="1"/>
          <p:nvPr/>
        </p:nvSpPr>
        <p:spPr>
          <a:xfrm>
            <a:off x="695569" y="711200"/>
            <a:ext cx="70022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tx2"/>
                </a:solidFill>
              </a:rPr>
              <a:t>Change Undergraduate Major</a:t>
            </a:r>
          </a:p>
        </p:txBody>
      </p:sp>
    </p:spTree>
    <p:extLst>
      <p:ext uri="{BB962C8B-B14F-4D97-AF65-F5344CB8AC3E}">
        <p14:creationId xmlns:p14="http://schemas.microsoft.com/office/powerpoint/2010/main" val="1082181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BD96C-B0AE-4AF1-A3A0-631D68455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Other Change Proposals: Informational 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D48A7C-1879-432F-A160-CA823678D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STATE UNIVERSITY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BE78E6-145C-4E38-8359-0E7309D15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BA16114-EEDA-4DDC-A408-4DF18FDC6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09" y="1573140"/>
            <a:ext cx="5966267" cy="421805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Change Program Requirements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 Nuclear Engineering Graduate Major (MENG, MS, PhD)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11 Radiation Health Physics Graduate Major (MHP, MS, PhD)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13 Forest Ecosystems and Society Graduate Major (MF, MS, PhD)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33 Sustainable Natural Resources Graduate Certificate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40 Urban Forestry Graduate Certificate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51 Art and Design Option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53 Management and Marketing Option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54 Science and Engineering Option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68 Biomedical Sciences Graduate Option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203 German Undergraduate Major (BA, HBA)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211 Spanish Undergraduate Major (BA, HBA)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212 Spanish Minor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218 Contemplative Studies Minor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219 Psychology Undergraduate Major (BA, BS, HBA, HBS)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222 Asian Studies Minor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253 Advanced Manufacturing Graduate Option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276 Electrical and Computer Engineering Graduate Minor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280 Computer Science Graduate Major (MEng, MS, PhD)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316 Public Health Graduate Certificate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325 Public Health Practice Graduate Option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509 Health Management and Policy Graduate Certificate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591 Biology Undergraduate Major (BS, HBS)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592 Ecology Option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593 Genetics Option</a:t>
            </a:r>
          </a:p>
          <a:p>
            <a:pPr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E77212-BA6E-4F6E-8897-45E38F0B27B4}"/>
              </a:ext>
            </a:extLst>
          </p:cNvPr>
          <p:cNvSpPr txBox="1"/>
          <p:nvPr/>
        </p:nvSpPr>
        <p:spPr>
          <a:xfrm>
            <a:off x="6484776" y="1525458"/>
            <a:ext cx="5121197" cy="4865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Change Program Requirements (Cont’d)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594 Marine Biology Option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596 Pre-Dentistry/Biology Option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597 Pre-Education Biology Option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598 Pre-Medicine/Biology Option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599 Pre-Veterinary Medicine Option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600 Biology Minor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601 Marine Biology and Ecology Minor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602 Zoology Undergraduate Major (BS, HBS)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650 Biological and Ecological Engineering Graduate Major (MENG, MS, PhD)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653 Physical Therapy Professional Major (DPT)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680 Global Learning Certificate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715 Outdoor Products Undergraduate Major (BS, HBS)</a:t>
            </a:r>
            <a:endParaRPr lang="en-U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Inactivation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390 Ocean, Earth and Atmospheric Sciences Graduate Minor</a:t>
            </a:r>
          </a:p>
          <a:p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Minor and Options</a:t>
            </a:r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775 Indigenous Studies Minor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789 Sports Business Option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796 General Public Health Option</a:t>
            </a:r>
          </a:p>
        </p:txBody>
      </p:sp>
    </p:spTree>
    <p:extLst>
      <p:ext uri="{BB962C8B-B14F-4D97-AF65-F5344CB8AC3E}">
        <p14:creationId xmlns:p14="http://schemas.microsoft.com/office/powerpoint/2010/main" val="2347249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BD96C-B0AE-4AF1-A3A0-631D68455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Other Change Proposals: Informational 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D48A7C-1879-432F-A160-CA823678D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STATE UNIVERSITY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BE78E6-145C-4E38-8359-0E7309D15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BA16114-EEDA-4DDC-A408-4DF18FDC6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09" y="1573140"/>
            <a:ext cx="5966267" cy="421805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Miscellaneous Requests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18 College of Liberal Arts – Change College Requirements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167 New Subject Code DSI Design for Social Impact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183 Mass FE and FOR Prereq Minimum Grade Change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185 New Subject Code BIS Business Information Systems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187 New Subject Code SCLM Supply Chain and Logistics Management</a:t>
            </a:r>
          </a:p>
          <a:p>
            <a:pPr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458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6">
      <a:dk1>
        <a:srgbClr val="D73F09"/>
      </a:dk1>
      <a:lt1>
        <a:sysClr val="window" lastClr="FFFFFF"/>
      </a:lt1>
      <a:dk2>
        <a:srgbClr val="000000"/>
      </a:dk2>
      <a:lt2>
        <a:srgbClr val="B7A99A"/>
      </a:lt2>
      <a:accent1>
        <a:srgbClr val="8E9089"/>
      </a:accent1>
      <a:accent2>
        <a:srgbClr val="00859B"/>
      </a:accent2>
      <a:accent3>
        <a:srgbClr val="B8DDE1"/>
      </a:accent3>
      <a:accent4>
        <a:srgbClr val="FFB500"/>
      </a:accent4>
      <a:accent5>
        <a:srgbClr val="FDD26E"/>
      </a:accent5>
      <a:accent6>
        <a:srgbClr val="4A773C"/>
      </a:accent6>
      <a:hlink>
        <a:srgbClr val="C4D6A4"/>
      </a:hlink>
      <a:folHlink>
        <a:srgbClr val="7A6855"/>
      </a:folHlink>
    </a:clrScheme>
    <a:fontScheme name="Oregon State Fonts">
      <a:majorFont>
        <a:latin typeface="Stratum2 Black"/>
        <a:ea typeface=""/>
        <a:cs typeface=""/>
      </a:majorFont>
      <a:minorFont>
        <a:latin typeface="Kievit Off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474986D4-687F-4A96-AC29-ABD08C01C466}" vid="{BF2A62C4-7066-4EC8-BC5C-623B0450B8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Presentation_template-brand_fonts_simple</Template>
  <TotalTime>2762</TotalTime>
  <Words>743</Words>
  <Application>Microsoft Office PowerPoint</Application>
  <PresentationFormat>Widescreen</PresentationFormat>
  <Paragraphs>117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Georgia</vt:lpstr>
      <vt:lpstr>Kievit Offc</vt:lpstr>
      <vt:lpstr>KievitPro-Regular</vt:lpstr>
      <vt:lpstr>Rufina-Stencil-Bold</vt:lpstr>
      <vt:lpstr>Stratum2 Bold</vt:lpstr>
      <vt:lpstr>Office Theme</vt:lpstr>
      <vt:lpstr>program proposalS  FOR REVIEW BY FACULTY SENATE     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Other Change Proposals: Informational </vt:lpstr>
      <vt:lpstr>Other Change Proposals: Informational 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Miller, Heather Nicole</dc:creator>
  <cp:lastModifiedBy>Nunnemaker, Vickie</cp:lastModifiedBy>
  <cp:revision>265</cp:revision>
  <cp:lastPrinted>2019-11-27T03:08:35Z</cp:lastPrinted>
  <dcterms:created xsi:type="dcterms:W3CDTF">2019-10-07T21:33:00Z</dcterms:created>
  <dcterms:modified xsi:type="dcterms:W3CDTF">2022-05-12T19:05:45Z</dcterms:modified>
</cp:coreProperties>
</file>