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1"/>
  </p:notesMasterIdLst>
  <p:handoutMasterIdLst>
    <p:handoutMasterId r:id="rId12"/>
  </p:handoutMasterIdLst>
  <p:sldIdLst>
    <p:sldId id="256" r:id="rId5"/>
    <p:sldId id="261" r:id="rId6"/>
    <p:sldId id="263" r:id="rId7"/>
    <p:sldId id="257" r:id="rId8"/>
    <p:sldId id="258"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61"/>
            <p14:sldId id="263"/>
            <p14:sldId id="257"/>
            <p14:sldId id="258"/>
            <p14:sldId id="262"/>
          </p14:sldIdLst>
        </p14:section>
        <p14:section name="Design, Morph, Annotate, Work Together, Tell Me" id="{B9B51309-D148-4332-87C2-07BE32FBCA3B}">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241" autoAdjust="0"/>
  </p:normalViewPr>
  <p:slideViewPr>
    <p:cSldViewPr snapToGrid="0">
      <p:cViewPr varScale="1">
        <p:scale>
          <a:sx n="58" d="100"/>
          <a:sy n="58" d="100"/>
        </p:scale>
        <p:origin x="108" y="82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5/12/2022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5/12/2022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5/12/2022</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5/12/2022</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p:spPr>
        <p:txBody>
          <a:bodyPr anchor="ctr" anchorCtr="0">
            <a:normAutofit/>
          </a:bodyPr>
          <a:lstStyle/>
          <a:p>
            <a:r>
              <a:rPr lang="en-US" sz="4800" dirty="0">
                <a:solidFill>
                  <a:schemeClr val="bg1"/>
                </a:solidFill>
              </a:rPr>
              <a:t>Faculty Senate Meeting</a:t>
            </a:r>
          </a:p>
        </p:txBody>
      </p:sp>
      <p:sp>
        <p:nvSpPr>
          <p:cNvPr id="3" name="Subtitle 2"/>
          <p:cNvSpPr>
            <a:spLocks noGrp="1"/>
          </p:cNvSpPr>
          <p:nvPr>
            <p:ph type="subTitle" idx="4294967295"/>
          </p:nvPr>
        </p:nvSpPr>
        <p:spPr>
          <a:xfrm>
            <a:off x="855620" y="2933105"/>
            <a:ext cx="9582736" cy="1137793"/>
          </a:xfrm>
        </p:spPr>
        <p:txBody>
          <a:bodyPr>
            <a:normAutofit fontScale="85000" lnSpcReduction="20000"/>
          </a:bodyPr>
          <a:lstStyle/>
          <a:p>
            <a:pPr marL="0" indent="0">
              <a:buNone/>
            </a:pPr>
            <a:r>
              <a:rPr lang="en-US" sz="2400" dirty="0">
                <a:solidFill>
                  <a:schemeClr val="bg1"/>
                </a:solidFill>
                <a:latin typeface="+mj-lt"/>
              </a:rPr>
              <a:t>May 2022</a:t>
            </a:r>
          </a:p>
          <a:p>
            <a:pPr marL="0" indent="0">
              <a:buNone/>
            </a:pPr>
            <a:r>
              <a:rPr lang="en-US" sz="2400" dirty="0">
                <a:solidFill>
                  <a:schemeClr val="bg1"/>
                </a:solidFill>
                <a:latin typeface="+mj-lt"/>
              </a:rPr>
              <a:t>Erika McCalpine, President</a:t>
            </a:r>
          </a:p>
        </p:txBody>
      </p:sp>
    </p:spTree>
    <p:extLst>
      <p:ext uri="{BB962C8B-B14F-4D97-AF65-F5344CB8AC3E}">
        <p14:creationId xmlns:p14="http://schemas.microsoft.com/office/powerpoint/2010/main" val="24718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6E80E-FCD8-40E2-BE6C-21158F486315}"/>
              </a:ext>
            </a:extLst>
          </p:cNvPr>
          <p:cNvSpPr>
            <a:spLocks noGrp="1"/>
          </p:cNvSpPr>
          <p:nvPr>
            <p:ph type="title"/>
          </p:nvPr>
        </p:nvSpPr>
        <p:spPr>
          <a:xfrm>
            <a:off x="521207" y="448056"/>
            <a:ext cx="7255906" cy="640080"/>
          </a:xfrm>
        </p:spPr>
        <p:txBody>
          <a:bodyPr>
            <a:normAutofit fontScale="90000"/>
          </a:bodyPr>
          <a:lstStyle/>
          <a:p>
            <a:r>
              <a:rPr lang="en-US" dirty="0"/>
              <a:t>Asian American and Pacific Islander Heritage Month</a:t>
            </a:r>
          </a:p>
        </p:txBody>
      </p:sp>
      <p:sp>
        <p:nvSpPr>
          <p:cNvPr id="3" name="TextBox 2">
            <a:extLst>
              <a:ext uri="{FF2B5EF4-FFF2-40B4-BE49-F238E27FC236}">
                <a16:creationId xmlns:a16="http://schemas.microsoft.com/office/drawing/2014/main" id="{B770A293-363F-4B46-91CA-1E2E888DAF42}"/>
              </a:ext>
            </a:extLst>
          </p:cNvPr>
          <p:cNvSpPr txBox="1"/>
          <p:nvPr/>
        </p:nvSpPr>
        <p:spPr>
          <a:xfrm>
            <a:off x="738023" y="4033031"/>
            <a:ext cx="11048215" cy="2462213"/>
          </a:xfrm>
          <a:prstGeom prst="rect">
            <a:avLst/>
          </a:prstGeom>
          <a:noFill/>
        </p:spPr>
        <p:txBody>
          <a:bodyPr wrap="square" rtlCol="0">
            <a:spAutoFit/>
          </a:bodyPr>
          <a:lstStyle/>
          <a:p>
            <a:r>
              <a:rPr lang="en-US" sz="1400" dirty="0"/>
              <a:t>Asian and Pacific American Heritage month was the idea of former congressional staffer Jeanie Jew who first approached Rep. Frank Horton about the idea of designating a month to recognize Asian Pacific Americans, following the United States’ bicentennial celebration in 1976. </a:t>
            </a:r>
          </a:p>
          <a:p>
            <a:endParaRPr lang="en-US" sz="1400" dirty="0"/>
          </a:p>
          <a:p>
            <a:r>
              <a:rPr lang="en-US" sz="1400" dirty="0"/>
              <a:t>President Jimmy Carter signed a joint resolution for the celebration on Oct. 5, 1978. In 1990, George H.W. Bush signed a bill passed by Congress to extend Asian American Heritage Week to a month. On May 14, 1991, a public law was passed unanimously by congress and then signed by Bush, proclaiming May 1991 and May 1992 as Asian and Pacific American Heritage Month. By 1992, May was officially designated as Asian Pacific American Heritage Month.</a:t>
            </a:r>
          </a:p>
          <a:p>
            <a:endParaRPr lang="en-US" sz="1400" dirty="0"/>
          </a:p>
          <a:p>
            <a:r>
              <a:rPr lang="en-US" sz="1400" dirty="0"/>
              <a:t>The month of May was chosen because it commemorates the migration of the first immigrants from Japan to the United States on May 7, 1843, and to celebrate the completion of the transcontinental railroad by over 20,0000 Asian immigrants on May 10, 1869. </a:t>
            </a:r>
          </a:p>
        </p:txBody>
      </p:sp>
      <p:pic>
        <p:nvPicPr>
          <p:cNvPr id="5" name="Picture 4" descr="Logo&#10;&#10;Description automatically generated">
            <a:extLst>
              <a:ext uri="{FF2B5EF4-FFF2-40B4-BE49-F238E27FC236}">
                <a16:creationId xmlns:a16="http://schemas.microsoft.com/office/drawing/2014/main" id="{75B79101-13D4-D5D6-C7EA-571619014FFD}"/>
              </a:ext>
            </a:extLst>
          </p:cNvPr>
          <p:cNvPicPr>
            <a:picLocks noChangeAspect="1"/>
          </p:cNvPicPr>
          <p:nvPr/>
        </p:nvPicPr>
        <p:blipFill>
          <a:blip r:embed="rId2"/>
          <a:stretch>
            <a:fillRect/>
          </a:stretch>
        </p:blipFill>
        <p:spPr>
          <a:xfrm>
            <a:off x="3792307" y="1465298"/>
            <a:ext cx="4607386" cy="2303693"/>
          </a:xfrm>
          <a:prstGeom prst="rect">
            <a:avLst/>
          </a:prstGeom>
        </p:spPr>
      </p:pic>
    </p:spTree>
    <p:extLst>
      <p:ext uri="{BB962C8B-B14F-4D97-AF65-F5344CB8AC3E}">
        <p14:creationId xmlns:p14="http://schemas.microsoft.com/office/powerpoint/2010/main" val="1543634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F97FA-7610-4076-83FC-4FC495FC97ED}"/>
              </a:ext>
            </a:extLst>
          </p:cNvPr>
          <p:cNvSpPr>
            <a:spLocks noGrp="1"/>
          </p:cNvSpPr>
          <p:nvPr>
            <p:ph type="title"/>
          </p:nvPr>
        </p:nvSpPr>
        <p:spPr/>
        <p:txBody>
          <a:bodyPr>
            <a:normAutofit fontScale="90000"/>
          </a:bodyPr>
          <a:lstStyle/>
          <a:p>
            <a:r>
              <a:rPr lang="en-US" dirty="0"/>
              <a:t>Celebrating Our New Distinguished Professors</a:t>
            </a:r>
          </a:p>
        </p:txBody>
      </p:sp>
      <p:pic>
        <p:nvPicPr>
          <p:cNvPr id="8" name="Picture 7" descr="A picture containing text, person, indoor, person&#10;&#10;Description automatically generated">
            <a:extLst>
              <a:ext uri="{FF2B5EF4-FFF2-40B4-BE49-F238E27FC236}">
                <a16:creationId xmlns:a16="http://schemas.microsoft.com/office/drawing/2014/main" id="{28E523D8-2EB6-9322-C6F4-0151DE4C2BE4}"/>
              </a:ext>
            </a:extLst>
          </p:cNvPr>
          <p:cNvPicPr>
            <a:picLocks noChangeAspect="1"/>
          </p:cNvPicPr>
          <p:nvPr/>
        </p:nvPicPr>
        <p:blipFill>
          <a:blip r:embed="rId2"/>
          <a:stretch>
            <a:fillRect/>
          </a:stretch>
        </p:blipFill>
        <p:spPr>
          <a:xfrm>
            <a:off x="634738" y="1529499"/>
            <a:ext cx="3048000" cy="2286000"/>
          </a:xfrm>
          <a:prstGeom prst="rect">
            <a:avLst/>
          </a:prstGeom>
        </p:spPr>
      </p:pic>
      <p:pic>
        <p:nvPicPr>
          <p:cNvPr id="10" name="Picture 9" descr="A picture containing person&#10;&#10;Description automatically generated">
            <a:extLst>
              <a:ext uri="{FF2B5EF4-FFF2-40B4-BE49-F238E27FC236}">
                <a16:creationId xmlns:a16="http://schemas.microsoft.com/office/drawing/2014/main" id="{C614BC42-5F6E-852A-7952-EA8665DEB718}"/>
              </a:ext>
            </a:extLst>
          </p:cNvPr>
          <p:cNvPicPr>
            <a:picLocks noChangeAspect="1"/>
          </p:cNvPicPr>
          <p:nvPr/>
        </p:nvPicPr>
        <p:blipFill>
          <a:blip r:embed="rId3"/>
          <a:stretch>
            <a:fillRect/>
          </a:stretch>
        </p:blipFill>
        <p:spPr>
          <a:xfrm>
            <a:off x="4510724" y="1529499"/>
            <a:ext cx="3048000" cy="2286000"/>
          </a:xfrm>
          <a:prstGeom prst="rect">
            <a:avLst/>
          </a:prstGeom>
        </p:spPr>
      </p:pic>
      <p:pic>
        <p:nvPicPr>
          <p:cNvPr id="12" name="Picture 11" descr="A person folding the arms&#10;&#10;Description automatically generated with medium confidence">
            <a:extLst>
              <a:ext uri="{FF2B5EF4-FFF2-40B4-BE49-F238E27FC236}">
                <a16:creationId xmlns:a16="http://schemas.microsoft.com/office/drawing/2014/main" id="{7CEA6811-8CD5-C1B9-FB6E-150E254AB33B}"/>
              </a:ext>
            </a:extLst>
          </p:cNvPr>
          <p:cNvPicPr>
            <a:picLocks noChangeAspect="1"/>
          </p:cNvPicPr>
          <p:nvPr/>
        </p:nvPicPr>
        <p:blipFill>
          <a:blip r:embed="rId4"/>
          <a:stretch>
            <a:fillRect/>
          </a:stretch>
        </p:blipFill>
        <p:spPr>
          <a:xfrm>
            <a:off x="8386711" y="1529499"/>
            <a:ext cx="3048001" cy="2286001"/>
          </a:xfrm>
          <a:prstGeom prst="rect">
            <a:avLst/>
          </a:prstGeom>
        </p:spPr>
      </p:pic>
      <p:sp>
        <p:nvSpPr>
          <p:cNvPr id="13" name="TextBox 12">
            <a:extLst>
              <a:ext uri="{FF2B5EF4-FFF2-40B4-BE49-F238E27FC236}">
                <a16:creationId xmlns:a16="http://schemas.microsoft.com/office/drawing/2014/main" id="{12B79DA2-31D5-C356-79A7-3EE2EAD2A08D}"/>
              </a:ext>
            </a:extLst>
          </p:cNvPr>
          <p:cNvSpPr txBox="1"/>
          <p:nvPr/>
        </p:nvSpPr>
        <p:spPr>
          <a:xfrm>
            <a:off x="634738" y="3996965"/>
            <a:ext cx="3048000" cy="1754326"/>
          </a:xfrm>
          <a:prstGeom prst="rect">
            <a:avLst/>
          </a:prstGeom>
          <a:noFill/>
        </p:spPr>
        <p:txBody>
          <a:bodyPr wrap="square" rtlCol="0">
            <a:spAutoFit/>
          </a:bodyPr>
          <a:lstStyle/>
          <a:p>
            <a:r>
              <a:rPr lang="en-US" b="1" dirty="0"/>
              <a:t>Michael Freitag, PhD</a:t>
            </a:r>
          </a:p>
          <a:p>
            <a:endParaRPr lang="en-US" dirty="0"/>
          </a:p>
          <a:p>
            <a:r>
              <a:rPr lang="en-US" dirty="0"/>
              <a:t>Distinguished Professor of Biochemistry and Biophysics</a:t>
            </a:r>
          </a:p>
          <a:p>
            <a:endParaRPr lang="en-US" dirty="0"/>
          </a:p>
          <a:p>
            <a:r>
              <a:rPr lang="en-US" dirty="0"/>
              <a:t>College of Science</a:t>
            </a:r>
          </a:p>
        </p:txBody>
      </p:sp>
      <p:sp>
        <p:nvSpPr>
          <p:cNvPr id="14" name="TextBox 13">
            <a:extLst>
              <a:ext uri="{FF2B5EF4-FFF2-40B4-BE49-F238E27FC236}">
                <a16:creationId xmlns:a16="http://schemas.microsoft.com/office/drawing/2014/main" id="{B1500B4F-A0B5-336F-8382-EA44676B7EB7}"/>
              </a:ext>
            </a:extLst>
          </p:cNvPr>
          <p:cNvSpPr txBox="1"/>
          <p:nvPr/>
        </p:nvSpPr>
        <p:spPr>
          <a:xfrm>
            <a:off x="4581427" y="3996965"/>
            <a:ext cx="2903455" cy="2031325"/>
          </a:xfrm>
          <a:prstGeom prst="rect">
            <a:avLst/>
          </a:prstGeom>
          <a:noFill/>
        </p:spPr>
        <p:txBody>
          <a:bodyPr wrap="square" rtlCol="0">
            <a:spAutoFit/>
          </a:bodyPr>
          <a:lstStyle/>
          <a:p>
            <a:r>
              <a:rPr lang="en-US" b="1" dirty="0"/>
              <a:t>Kathryn Higley, PhD</a:t>
            </a:r>
          </a:p>
          <a:p>
            <a:endParaRPr lang="en-US" dirty="0"/>
          </a:p>
          <a:p>
            <a:r>
              <a:rPr lang="en-US" dirty="0"/>
              <a:t>Distinguished Professor of Nuclear Science and Engineering</a:t>
            </a:r>
          </a:p>
          <a:p>
            <a:endParaRPr lang="en-US" dirty="0"/>
          </a:p>
          <a:p>
            <a:r>
              <a:rPr lang="en-US" dirty="0"/>
              <a:t>College of Engineering</a:t>
            </a:r>
          </a:p>
        </p:txBody>
      </p:sp>
      <p:sp>
        <p:nvSpPr>
          <p:cNvPr id="15" name="TextBox 14">
            <a:extLst>
              <a:ext uri="{FF2B5EF4-FFF2-40B4-BE49-F238E27FC236}">
                <a16:creationId xmlns:a16="http://schemas.microsoft.com/office/drawing/2014/main" id="{BD033B2C-EB4E-B359-8A29-50C066F9E0A4}"/>
              </a:ext>
            </a:extLst>
          </p:cNvPr>
          <p:cNvSpPr txBox="1"/>
          <p:nvPr/>
        </p:nvSpPr>
        <p:spPr>
          <a:xfrm>
            <a:off x="8386711" y="3996965"/>
            <a:ext cx="3066853" cy="1754326"/>
          </a:xfrm>
          <a:prstGeom prst="rect">
            <a:avLst/>
          </a:prstGeom>
          <a:noFill/>
        </p:spPr>
        <p:txBody>
          <a:bodyPr wrap="square" rtlCol="0">
            <a:spAutoFit/>
          </a:bodyPr>
          <a:lstStyle/>
          <a:p>
            <a:r>
              <a:rPr lang="en-US" b="1" dirty="0"/>
              <a:t>Brent Steel, PhD</a:t>
            </a:r>
          </a:p>
          <a:p>
            <a:endParaRPr lang="en-US" dirty="0"/>
          </a:p>
          <a:p>
            <a:r>
              <a:rPr lang="en-US" dirty="0"/>
              <a:t>Distinguished Professor of Public Policy</a:t>
            </a:r>
          </a:p>
          <a:p>
            <a:endParaRPr lang="en-US" dirty="0"/>
          </a:p>
          <a:p>
            <a:r>
              <a:rPr lang="en-US" dirty="0"/>
              <a:t>College of Liberal Arts</a:t>
            </a:r>
          </a:p>
        </p:txBody>
      </p:sp>
    </p:spTree>
    <p:extLst>
      <p:ext uri="{BB962C8B-B14F-4D97-AF65-F5344CB8AC3E}">
        <p14:creationId xmlns:p14="http://schemas.microsoft.com/office/powerpoint/2010/main" val="2645867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BA825-ACA5-4BA5-B712-D37963078A14}"/>
              </a:ext>
            </a:extLst>
          </p:cNvPr>
          <p:cNvSpPr>
            <a:spLocks noGrp="1"/>
          </p:cNvSpPr>
          <p:nvPr>
            <p:ph type="title"/>
          </p:nvPr>
        </p:nvSpPr>
        <p:spPr/>
        <p:txBody>
          <a:bodyPr/>
          <a:lstStyle/>
          <a:p>
            <a:r>
              <a:rPr lang="en-US" dirty="0"/>
              <a:t>Chat Guidelines </a:t>
            </a:r>
          </a:p>
        </p:txBody>
      </p:sp>
      <p:sp>
        <p:nvSpPr>
          <p:cNvPr id="4" name="TextBox 3">
            <a:extLst>
              <a:ext uri="{FF2B5EF4-FFF2-40B4-BE49-F238E27FC236}">
                <a16:creationId xmlns:a16="http://schemas.microsoft.com/office/drawing/2014/main" id="{F516A64B-561A-43EC-95F2-B713BA4364E8}"/>
              </a:ext>
            </a:extLst>
          </p:cNvPr>
          <p:cNvSpPr txBox="1"/>
          <p:nvPr/>
        </p:nvSpPr>
        <p:spPr>
          <a:xfrm>
            <a:off x="521206" y="1489435"/>
            <a:ext cx="11252871" cy="4247317"/>
          </a:xfrm>
          <a:prstGeom prst="rect">
            <a:avLst/>
          </a:prstGeom>
          <a:noFill/>
        </p:spPr>
        <p:txBody>
          <a:bodyPr wrap="square" rtlCol="0">
            <a:spAutoFit/>
          </a:bodyPr>
          <a:lstStyle/>
          <a:p>
            <a:r>
              <a:rPr lang="en-US" dirty="0">
                <a:effectLst/>
                <a:latin typeface="Arial" panose="020B0604020202020204" pitchFamily="34" charset="0"/>
              </a:rPr>
              <a:t>Our meetings are public, and many visitors attend, including faculty, staff, students, administrators and occasionally, the media. Given these meetings are open to anyone’s attendance, it means that the chat is also public and can be seen and read by anyone in attendance. We, as the Senate, cannot control how anyone responds to something said in the chat, nor what anyone does based on information read in the chat. However, it is our responsibility to make sure our meetings are run in a manner that is transparent and respectful to everyone who participates.</a:t>
            </a:r>
          </a:p>
          <a:p>
            <a:endParaRPr lang="en-US" dirty="0">
              <a:latin typeface="Arial" panose="020B0604020202020204" pitchFamily="34" charset="0"/>
            </a:endParaRPr>
          </a:p>
          <a:p>
            <a:r>
              <a:rPr lang="en-US" dirty="0">
                <a:latin typeface="Arial" panose="020B0604020202020204" pitchFamily="34" charset="0"/>
              </a:rPr>
              <a:t>Please remember:</a:t>
            </a:r>
          </a:p>
          <a:p>
            <a:pPr marL="285750" indent="-285750">
              <a:buFont typeface="Arial" panose="020B0604020202020204" pitchFamily="34" charset="0"/>
              <a:buChar char="•"/>
            </a:pPr>
            <a:r>
              <a:rPr lang="en-US" dirty="0">
                <a:latin typeface="Arial" panose="020B0604020202020204" pitchFamily="34" charset="0"/>
              </a:rPr>
              <a:t>To k</a:t>
            </a:r>
            <a:r>
              <a:rPr lang="en-US" dirty="0">
                <a:effectLst/>
                <a:latin typeface="Arial" panose="020B0604020202020204" pitchFamily="34" charset="0"/>
              </a:rPr>
              <a:t>eep public chat conversations limited to what is being discussed on the Senate floor. Private chats are available and are not public.</a:t>
            </a:r>
          </a:p>
          <a:p>
            <a:endParaRPr lang="en-US" dirty="0">
              <a:latin typeface="Arial" panose="020B0604020202020204" pitchFamily="34" charset="0"/>
            </a:endParaRPr>
          </a:p>
          <a:p>
            <a:pPr marL="285750" indent="-285750">
              <a:buFont typeface="Arial" panose="020B0604020202020204" pitchFamily="34" charset="0"/>
              <a:buChar char="•"/>
            </a:pPr>
            <a:r>
              <a:rPr lang="en-US" dirty="0">
                <a:effectLst/>
                <a:latin typeface="Arial" panose="020B0604020202020204" pitchFamily="34" charset="0"/>
              </a:rPr>
              <a:t>Members of the Executive Committee do monitor the chat. </a:t>
            </a:r>
          </a:p>
          <a:p>
            <a:endParaRPr lang="en-US" dirty="0">
              <a:effectLst/>
              <a:latin typeface="Arial" panose="020B0604020202020204" pitchFamily="34" charset="0"/>
            </a:endParaRPr>
          </a:p>
          <a:p>
            <a:pPr marL="285750" indent="-285750">
              <a:buFont typeface="Arial" panose="020B0604020202020204" pitchFamily="34" charset="0"/>
              <a:buChar char="•"/>
            </a:pPr>
            <a:r>
              <a:rPr lang="en-US" dirty="0">
                <a:effectLst/>
                <a:latin typeface="Arial" panose="020B0604020202020204" pitchFamily="34" charset="0"/>
              </a:rPr>
              <a:t>Please continue to post helpful links to documents or information related to the topic being discussed on the Senate floor, and to assist Senators in need of information.</a:t>
            </a:r>
            <a:endParaRPr lang="en-US" dirty="0"/>
          </a:p>
        </p:txBody>
      </p:sp>
    </p:spTree>
    <p:extLst>
      <p:ext uri="{BB962C8B-B14F-4D97-AF65-F5344CB8AC3E}">
        <p14:creationId xmlns:p14="http://schemas.microsoft.com/office/powerpoint/2010/main" val="2699052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F65C-EB82-4941-BF3E-BF73D1102B5A}"/>
              </a:ext>
            </a:extLst>
          </p:cNvPr>
          <p:cNvSpPr>
            <a:spLocks noGrp="1"/>
          </p:cNvSpPr>
          <p:nvPr>
            <p:ph type="title"/>
          </p:nvPr>
        </p:nvSpPr>
        <p:spPr/>
        <p:txBody>
          <a:bodyPr/>
          <a:lstStyle/>
          <a:p>
            <a:r>
              <a:rPr lang="en-US" dirty="0"/>
              <a:t>Informational Items</a:t>
            </a:r>
          </a:p>
        </p:txBody>
      </p:sp>
      <p:sp>
        <p:nvSpPr>
          <p:cNvPr id="4" name="TextBox 3">
            <a:extLst>
              <a:ext uri="{FF2B5EF4-FFF2-40B4-BE49-F238E27FC236}">
                <a16:creationId xmlns:a16="http://schemas.microsoft.com/office/drawing/2014/main" id="{45D45A99-6231-4E2D-8895-E592981A941F}"/>
              </a:ext>
            </a:extLst>
          </p:cNvPr>
          <p:cNvSpPr txBox="1"/>
          <p:nvPr/>
        </p:nvSpPr>
        <p:spPr>
          <a:xfrm>
            <a:off x="631596" y="1489435"/>
            <a:ext cx="11010507" cy="6463308"/>
          </a:xfrm>
          <a:prstGeom prst="rect">
            <a:avLst/>
          </a:prstGeom>
          <a:noFill/>
        </p:spPr>
        <p:txBody>
          <a:bodyPr wrap="square" rtlCol="0">
            <a:spAutoFit/>
          </a:bodyPr>
          <a:lstStyle/>
          <a:p>
            <a:r>
              <a:rPr lang="en-US" dirty="0"/>
              <a:t>When you are attending via Zoom, at the start of every Senate meeting, please change your name on Zoom to your name and apportionment unit (not college or work unit). For example, Senator McCalpine, Cascades. If you are a guest, please enter your name, then guest. For example, Erika McCalpine, Guest. </a:t>
            </a:r>
          </a:p>
          <a:p>
            <a:endParaRPr lang="en-US" dirty="0"/>
          </a:p>
          <a:p>
            <a:r>
              <a:rPr lang="en-US" dirty="0"/>
              <a:t>For those attending in person, Senators should check off their name on the roster outside the meeting room. Guests should print their name at the end of the roster. </a:t>
            </a:r>
          </a:p>
          <a:p>
            <a:endParaRPr lang="en-US" dirty="0"/>
          </a:p>
          <a:p>
            <a:r>
              <a:rPr lang="en-US" dirty="0"/>
              <a:t>When you have a question or comment, raise your Zoom hand. Once called upon, please state your name and apportionment unit before asking your question or making your comment. If attending in person, please go to one of the mics in the room, or a mic will be passed to you. You must speak into the mic for your comment to be recorded. </a:t>
            </a:r>
          </a:p>
          <a:p>
            <a:endParaRPr lang="en-US" dirty="0"/>
          </a:p>
          <a:p>
            <a:r>
              <a:rPr lang="en-US" dirty="0"/>
              <a:t>Due to regularly scheduled band competitions, the Faculty Senate will meet in Kidder 202 in May.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248633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960C5-2145-4C8D-8C74-35E9D8F71149}"/>
              </a:ext>
            </a:extLst>
          </p:cNvPr>
          <p:cNvSpPr>
            <a:spLocks noGrp="1"/>
          </p:cNvSpPr>
          <p:nvPr>
            <p:ph type="title"/>
          </p:nvPr>
        </p:nvSpPr>
        <p:spPr/>
        <p:txBody>
          <a:bodyPr/>
          <a:lstStyle/>
          <a:p>
            <a:r>
              <a:rPr lang="en-US" dirty="0"/>
              <a:t>Bacc Core Reform Special Session</a:t>
            </a:r>
          </a:p>
        </p:txBody>
      </p:sp>
      <p:sp>
        <p:nvSpPr>
          <p:cNvPr id="4" name="TextBox 3">
            <a:extLst>
              <a:ext uri="{FF2B5EF4-FFF2-40B4-BE49-F238E27FC236}">
                <a16:creationId xmlns:a16="http://schemas.microsoft.com/office/drawing/2014/main" id="{0186A2EC-E1AE-4C85-B98C-0D5B9B47C989}"/>
              </a:ext>
            </a:extLst>
          </p:cNvPr>
          <p:cNvSpPr txBox="1"/>
          <p:nvPr/>
        </p:nvSpPr>
        <p:spPr>
          <a:xfrm>
            <a:off x="622852" y="1537252"/>
            <a:ext cx="11012557" cy="4524315"/>
          </a:xfrm>
          <a:prstGeom prst="rect">
            <a:avLst/>
          </a:prstGeom>
          <a:noFill/>
        </p:spPr>
        <p:txBody>
          <a:bodyPr wrap="square" rtlCol="0">
            <a:spAutoFit/>
          </a:bodyPr>
          <a:lstStyle/>
          <a:p>
            <a:r>
              <a:rPr lang="en-US" dirty="0"/>
              <a:t>The Faculty Senate will host a special session to discuss Baccalaureate Core Reform on May 20</a:t>
            </a:r>
            <a:r>
              <a:rPr lang="en-US" baseline="30000" dirty="0"/>
              <a:t>th</a:t>
            </a:r>
            <a:r>
              <a:rPr lang="en-US" dirty="0"/>
              <a:t> </a:t>
            </a:r>
            <a:r>
              <a:rPr lang="en-US"/>
              <a:t>at 3PM</a:t>
            </a:r>
            <a:r>
              <a:rPr lang="en-US" dirty="0"/>
              <a:t>. It will be held via a hybrid format. This session will be held in LINC 100 and via Zoom. </a:t>
            </a:r>
          </a:p>
          <a:p>
            <a:endParaRPr lang="en-US" dirty="0"/>
          </a:p>
          <a:p>
            <a:r>
              <a:rPr lang="en-US" dirty="0"/>
              <a:t>Please alert faculty in your apportionment units so that we can have optimal attendance. </a:t>
            </a:r>
          </a:p>
          <a:p>
            <a:endParaRPr lang="en-US" dirty="0"/>
          </a:p>
          <a:p>
            <a:r>
              <a:rPr lang="en-US" dirty="0"/>
              <a:t>Today, we will hear from the Baccalaureate Core Reform Committee, and they will present their recommendations. We will have the special session on May 20</a:t>
            </a:r>
            <a:r>
              <a:rPr lang="en-US" baseline="30000" dirty="0"/>
              <a:t>th</a:t>
            </a:r>
            <a:r>
              <a:rPr lang="en-US" dirty="0"/>
              <a:t> and, if all goes as planned, vote on the recommended model at the Senate meeting in June. </a:t>
            </a:r>
          </a:p>
          <a:p>
            <a:endParaRPr lang="en-US" dirty="0"/>
          </a:p>
          <a:p>
            <a:r>
              <a:rPr lang="en-US" dirty="0"/>
              <a:t>Please listen intently to today’s presentation and read the report that has been provided before the special session. Many common questions are answered in the report. </a:t>
            </a:r>
          </a:p>
          <a:p>
            <a:endParaRPr lang="en-US" dirty="0"/>
          </a:p>
          <a:p>
            <a:r>
              <a:rPr lang="en-US" dirty="0"/>
              <a:t>On behalf of the Faculty Senate, I would like to thank the Baccalaureate Core Reform Committee for their service. A special thank you goes to co-chairs John Edwards and Lori Kayes for their leadership. Countless hours were spent in meetings, researching, in road shows, analyzing data, and preparing for this presentation. We appreciate your service to the Faculty Senate. </a:t>
            </a:r>
          </a:p>
        </p:txBody>
      </p:sp>
    </p:spTree>
    <p:extLst>
      <p:ext uri="{BB962C8B-B14F-4D97-AF65-F5344CB8AC3E}">
        <p14:creationId xmlns:p14="http://schemas.microsoft.com/office/powerpoint/2010/main" val="2453312984"/>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108_win32_fixed.potx" id="{9A9BE078-57A7-48B2-9D33-8EFC365D262A}" vid="{66905093-CF97-471D-A25F-2AFDA55216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96175C406B8548AE6CD53C143FEA8F" ma:contentTypeVersion="4" ma:contentTypeDescription="Create a new document." ma:contentTypeScope="" ma:versionID="b40b0ab83160a21a90c075c1fc28223a">
  <xsd:schema xmlns:xsd="http://www.w3.org/2001/XMLSchema" xmlns:xs="http://www.w3.org/2001/XMLSchema" xmlns:p="http://schemas.microsoft.com/office/2006/metadata/properties" xmlns:ns3="ab0a1072-8ea3-4b77-a159-e21359cd5b38" targetNamespace="http://schemas.microsoft.com/office/2006/metadata/properties" ma:root="true" ma:fieldsID="c41738b7041c25e2ea20a7fc5f210995" ns3:_="">
    <xsd:import namespace="ab0a1072-8ea3-4b77-a159-e21359cd5b3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0a1072-8ea3-4b77-a159-e21359cd5b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A21C90-FCD5-46FF-9353-52D8E7F4EA5B}">
  <ds:schemaRefs>
    <ds:schemaRef ds:uri="http://schemas.microsoft.com/office/2006/documentManagement/types"/>
    <ds:schemaRef ds:uri="http://schemas.microsoft.com/office/2006/metadata/properties"/>
    <ds:schemaRef ds:uri="http://purl.org/dc/terms/"/>
    <ds:schemaRef ds:uri="http://purl.org/dc/elements/1.1/"/>
    <ds:schemaRef ds:uri="http://schemas.microsoft.com/office/infopath/2007/PartnerControls"/>
    <ds:schemaRef ds:uri="http://schemas.openxmlformats.org/package/2006/metadata/core-properties"/>
    <ds:schemaRef ds:uri="ab0a1072-8ea3-4b77-a159-e21359cd5b38"/>
    <ds:schemaRef ds:uri="http://www.w3.org/XML/1998/namespace"/>
    <ds:schemaRef ds:uri="http://purl.org/dc/dcmitype/"/>
  </ds:schemaRefs>
</ds:datastoreItem>
</file>

<file path=customXml/itemProps2.xml><?xml version="1.0" encoding="utf-8"?>
<ds:datastoreItem xmlns:ds="http://schemas.openxmlformats.org/officeDocument/2006/customXml" ds:itemID="{8DA3064D-1D37-4959-9837-CB5874E877B6}">
  <ds:schemaRefs>
    <ds:schemaRef ds:uri="http://schemas.microsoft.com/sharepoint/v3/contenttype/forms"/>
  </ds:schemaRefs>
</ds:datastoreItem>
</file>

<file path=customXml/itemProps3.xml><?xml version="1.0" encoding="utf-8"?>
<ds:datastoreItem xmlns:ds="http://schemas.openxmlformats.org/officeDocument/2006/customXml" ds:itemID="{B00617EB-8529-498E-A329-C7F50CE876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0a1072-8ea3-4b77-a159-e21359cd5b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508</TotalTime>
  <Words>813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Segoe UI</vt:lpstr>
      <vt:lpstr>Segoe UI Light</vt:lpstr>
      <vt:lpstr>WelcomeDoc</vt:lpstr>
      <vt:lpstr>Faculty Senate Meeting</vt:lpstr>
      <vt:lpstr>Asian American and Pacific Islander Heritage Month</vt:lpstr>
      <vt:lpstr>Celebrating Our New Distinguished Professors</vt:lpstr>
      <vt:lpstr>Chat Guidelines </vt:lpstr>
      <vt:lpstr>Informational Items</vt:lpstr>
      <vt:lpstr>Bacc Core Reform Special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Senate Meeting</dc:title>
  <dc:creator>McCalpine, Erika Cristina</dc:creator>
  <cp:keywords/>
  <cp:lastModifiedBy>Nunnemaker, Vickie</cp:lastModifiedBy>
  <cp:revision>16</cp:revision>
  <dcterms:created xsi:type="dcterms:W3CDTF">2022-02-10T01:44:24Z</dcterms:created>
  <dcterms:modified xsi:type="dcterms:W3CDTF">2022-05-12T18:48:06Z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0x010100BF96175C406B8548AE6CD53C143FEA8F</vt:lpwstr>
  </property>
</Properties>
</file>