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21" r:id="rId2"/>
    <p:sldId id="399" r:id="rId3"/>
    <p:sldId id="415" r:id="rId4"/>
    <p:sldId id="417" r:id="rId5"/>
    <p:sldId id="420" r:id="rId6"/>
    <p:sldId id="421" r:id="rId7"/>
  </p:sldIdLst>
  <p:sldSz cx="12188825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orient="horz" pos="4272" userDrawn="1">
          <p15:clr>
            <a:srgbClr val="A4A3A4"/>
          </p15:clr>
        </p15:guide>
        <p15:guide id="3" orient="horz" pos="1872">
          <p15:clr>
            <a:srgbClr val="A4A3A4"/>
          </p15:clr>
        </p15:guide>
        <p15:guide id="4" pos="7127" userDrawn="1">
          <p15:clr>
            <a:srgbClr val="A4A3A4"/>
          </p15:clr>
        </p15:guide>
        <p15:guide id="5" pos="340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rn, Heather" initials="HH" lastIdx="1" clrIdx="0">
    <p:extLst>
      <p:ext uri="{19B8F6BF-5375-455C-9EA6-DF929625EA0E}">
        <p15:presenceInfo xmlns:p15="http://schemas.microsoft.com/office/powerpoint/2012/main" userId="S::hornh@oregonstate.edu::b2dd737e-7b4a-4310-8c37-9b5b1fceebf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4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45" autoAdjust="0"/>
    <p:restoredTop sz="87685" autoAdjust="0"/>
  </p:normalViewPr>
  <p:slideViewPr>
    <p:cSldViewPr snapToGrid="0" snapToObjects="1" showGuides="1">
      <p:cViewPr varScale="1">
        <p:scale>
          <a:sx n="55" d="100"/>
          <a:sy n="55" d="100"/>
        </p:scale>
        <p:origin x="96" y="636"/>
      </p:cViewPr>
      <p:guideLst>
        <p:guide orient="horz" pos="4320"/>
        <p:guide orient="horz" pos="4272"/>
        <p:guide orient="horz" pos="1872"/>
        <p:guide pos="7127"/>
        <p:guide pos="3407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2" d="100"/>
          <a:sy n="62" d="100"/>
        </p:scale>
        <p:origin x="1600" y="4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137C15D-55EE-4F17-99A3-0D3C55250ED5}" type="datetimeFigureOut">
              <a:rPr lang="en-US" smtClean="0"/>
              <a:t>5/10/2022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7C51BEB-7F7A-4CCD-8B58-0DB1CA5551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485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34D3514-7CCB-4821-9BA6-60C93EF48D78}" type="datetimeFigureOut">
              <a:rPr lang="en-US" smtClean="0"/>
              <a:t>5/10/2022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08390B6-A855-40DD-BEF2-6439B89ABA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282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390B6-A855-40DD-BEF2-6439B89ABAE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6349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8390B6-A855-40DD-BEF2-6439B89ABAE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7936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8390B6-A855-40DD-BEF2-6439B89ABAE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4334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8390B6-A855-40DD-BEF2-6439B89ABAE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7545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8390B6-A855-40DD-BEF2-6439B89ABAE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4263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slide is not meant to be shown unless there is some discussion re the qualities we’ve been seeking in our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candidaates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8390B6-A855-40DD-BEF2-6439B89ABAE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46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-9620" y="-9622"/>
            <a:ext cx="12211242" cy="6877243"/>
          </a:xfrm>
          <a:prstGeom prst="rect">
            <a:avLst/>
          </a:prstGeom>
          <a:solidFill>
            <a:srgbClr val="DC44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162" y="2977163"/>
            <a:ext cx="10360501" cy="1083277"/>
          </a:xfrm>
        </p:spPr>
        <p:txBody>
          <a:bodyPr>
            <a:normAutofit/>
          </a:bodyPr>
          <a:lstStyle>
            <a:lvl1pPr>
              <a:defRPr sz="4800">
                <a:solidFill>
                  <a:schemeClr val="bg1"/>
                </a:solidFill>
                <a:latin typeface="Impact"/>
                <a:cs typeface="Impac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324" y="4079676"/>
            <a:ext cx="8532178" cy="1327821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buNone/>
              <a:defRPr sz="2800" baseline="0">
                <a:solidFill>
                  <a:srgbClr val="FFFFFF"/>
                </a:solidFill>
                <a:latin typeface="Verdana"/>
                <a:cs typeface="Verdan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Presenter(s) </a:t>
            </a:r>
            <a:br>
              <a:rPr lang="en-US" dirty="0"/>
            </a:br>
            <a:r>
              <a:rPr lang="en-US" dirty="0"/>
              <a:t>Date</a:t>
            </a:r>
          </a:p>
        </p:txBody>
      </p:sp>
      <p:pic>
        <p:nvPicPr>
          <p:cNvPr id="7" name="Picture 6" descr="OSU_vertical_2C_W_over_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7761" y="467917"/>
            <a:ext cx="1953304" cy="2057399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86201" y="6075181"/>
            <a:ext cx="106223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Verdana"/>
                <a:cs typeface="Verdana"/>
              </a:rPr>
              <a:t>OFFICE OF THE PROVOST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08804" y="5993516"/>
            <a:ext cx="10972800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789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0DD54-9116-BF41-84A5-68A4D7F67848}" type="datetimeFigureOut">
              <a:rPr lang="en-US" smtClean="0"/>
              <a:t>5/10/2022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06186-681F-7246-9274-0E5FA005C98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985719" y="480994"/>
            <a:ext cx="2343270" cy="73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106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2979" y="1250845"/>
            <a:ext cx="10362867" cy="1193114"/>
          </a:xfrm>
        </p:spPr>
        <p:txBody>
          <a:bodyPr/>
          <a:lstStyle>
            <a:lvl1pPr algn="l">
              <a:defRPr>
                <a:solidFill>
                  <a:srgbClr val="DC44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2979" y="2443959"/>
            <a:ext cx="10362867" cy="3682206"/>
          </a:xfrm>
        </p:spPr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2979" y="6356351"/>
            <a:ext cx="2540521" cy="365125"/>
          </a:xfrm>
        </p:spPr>
        <p:txBody>
          <a:bodyPr/>
          <a:lstStyle>
            <a:lvl1pPr>
              <a:defRPr>
                <a:latin typeface="Verdana"/>
                <a:cs typeface="Verdana"/>
              </a:defRPr>
            </a:lvl1pPr>
          </a:lstStyle>
          <a:p>
            <a:fld id="{9BD0DD54-9116-BF41-84A5-68A4D7F67848}" type="datetimeFigureOut">
              <a:rPr lang="en-US" smtClean="0"/>
              <a:pPr/>
              <a:t>5/10/2022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5326" y="6356351"/>
            <a:ext cx="2555430" cy="365125"/>
          </a:xfrm>
        </p:spPr>
        <p:txBody>
          <a:bodyPr/>
          <a:lstStyle>
            <a:lvl1pPr>
              <a:defRPr>
                <a:latin typeface="Verdana"/>
                <a:cs typeface="Verdana"/>
              </a:defRPr>
            </a:lvl1pPr>
          </a:lstStyle>
          <a:p>
            <a:fld id="{A9F06186-681F-7246-9274-0E5FA005C98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875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927889" y="2832443"/>
            <a:ext cx="10362867" cy="1193114"/>
          </a:xfrm>
        </p:spPr>
        <p:txBody>
          <a:bodyPr/>
          <a:lstStyle>
            <a:lvl1pPr algn="ctr">
              <a:defRPr>
                <a:solidFill>
                  <a:srgbClr val="DC44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912979" y="6356351"/>
            <a:ext cx="2540521" cy="365125"/>
          </a:xfrm>
        </p:spPr>
        <p:txBody>
          <a:bodyPr/>
          <a:lstStyle>
            <a:lvl1pPr>
              <a:defRPr>
                <a:latin typeface="Verdana"/>
                <a:cs typeface="Verdana"/>
              </a:defRPr>
            </a:lvl1pPr>
          </a:lstStyle>
          <a:p>
            <a:fld id="{9BD0DD54-9116-BF41-84A5-68A4D7F67848}" type="datetimeFigureOut">
              <a:rPr lang="en-US" smtClean="0"/>
              <a:pPr/>
              <a:t>5/10/2022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4515" y="6356351"/>
            <a:ext cx="3859795" cy="365125"/>
          </a:xfrm>
        </p:spPr>
        <p:txBody>
          <a:bodyPr/>
          <a:lstStyle>
            <a:lvl1pPr>
              <a:defRPr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5326" y="6356351"/>
            <a:ext cx="2555430" cy="365125"/>
          </a:xfrm>
        </p:spPr>
        <p:txBody>
          <a:bodyPr/>
          <a:lstStyle>
            <a:lvl1pPr>
              <a:defRPr>
                <a:latin typeface="Verdana"/>
                <a:cs typeface="Verdana"/>
              </a:defRPr>
            </a:lvl1pPr>
          </a:lstStyle>
          <a:p>
            <a:fld id="{A9F06186-681F-7246-9274-0E5FA005C98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947486" y="371456"/>
            <a:ext cx="2343270" cy="73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229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912979" y="6356351"/>
            <a:ext cx="2540521" cy="365125"/>
          </a:xfrm>
        </p:spPr>
        <p:txBody>
          <a:bodyPr/>
          <a:lstStyle>
            <a:lvl1pPr>
              <a:defRPr>
                <a:latin typeface="Verdana"/>
                <a:cs typeface="Verdana"/>
              </a:defRPr>
            </a:lvl1pPr>
          </a:lstStyle>
          <a:p>
            <a:fld id="{9BD0DD54-9116-BF41-84A5-68A4D7F67848}" type="datetimeFigureOut">
              <a:rPr lang="en-US" smtClean="0"/>
              <a:pPr/>
              <a:t>5/10/2022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4515" y="6356351"/>
            <a:ext cx="3859795" cy="365125"/>
          </a:xfrm>
        </p:spPr>
        <p:txBody>
          <a:bodyPr/>
          <a:lstStyle>
            <a:lvl1pPr>
              <a:defRPr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5326" y="6356351"/>
            <a:ext cx="2555430" cy="365125"/>
          </a:xfrm>
        </p:spPr>
        <p:txBody>
          <a:bodyPr/>
          <a:lstStyle>
            <a:lvl1pPr>
              <a:defRPr>
                <a:latin typeface="Verdana"/>
                <a:cs typeface="Verdana"/>
              </a:defRPr>
            </a:lvl1pPr>
          </a:lstStyle>
          <a:p>
            <a:fld id="{A9F06186-681F-7246-9274-0E5FA005C98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947486" y="381616"/>
            <a:ext cx="2343270" cy="73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829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0DD54-9116-BF41-84A5-68A4D7F67848}" type="datetimeFigureOut">
              <a:rPr lang="en-US" smtClean="0"/>
              <a:t>5/10/2022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06186-681F-7246-9274-0E5FA005C9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404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54" r:id="rId4"/>
    <p:sldLayoutId id="2147483655" r:id="rId5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Impact"/>
          <a:ea typeface="+mj-ea"/>
          <a:cs typeface="Impact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Verdana"/>
          <a:ea typeface="+mn-ea"/>
          <a:cs typeface="Verdan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Verdana"/>
          <a:ea typeface="+mn-ea"/>
          <a:cs typeface="Verdan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Verdana"/>
          <a:ea typeface="+mn-ea"/>
          <a:cs typeface="Verdan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Verdana"/>
          <a:ea typeface="+mn-ea"/>
          <a:cs typeface="Verdan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Verdana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eadership.oregonstate.edu/presidential-search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Presidential Search Update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Impact" panose="020B0806030902050204" pitchFamily="34" charset="0"/>
              </a:rPr>
              <a:t>Faculty Senate</a:t>
            </a:r>
          </a:p>
          <a:p>
            <a:r>
              <a:rPr lang="en-US" dirty="0">
                <a:latin typeface="Impact" panose="020B0806030902050204" pitchFamily="34" charset="0"/>
              </a:rPr>
              <a:t>12 May 2022</a:t>
            </a:r>
          </a:p>
        </p:txBody>
      </p:sp>
      <p:sp>
        <p:nvSpPr>
          <p:cNvPr id="4" name="Rectangle 3"/>
          <p:cNvSpPr/>
          <p:nvPr/>
        </p:nvSpPr>
        <p:spPr>
          <a:xfrm>
            <a:off x="622300" y="6141382"/>
            <a:ext cx="10960100" cy="513418"/>
          </a:xfrm>
          <a:prstGeom prst="rect">
            <a:avLst/>
          </a:prstGeom>
          <a:solidFill>
            <a:srgbClr val="DC44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38175" y="6142751"/>
            <a:ext cx="10944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w Cen MT" panose="020B0602020104020603" pitchFamily="34" charset="0"/>
                <a:ea typeface="Cambria" panose="02040503050406030204" pitchFamily="18" charset="0"/>
              </a:rPr>
              <a:t>Julie Manning, Trustee + Presidential Search Advisory Committee Chair</a:t>
            </a:r>
          </a:p>
        </p:txBody>
      </p:sp>
    </p:spTree>
    <p:extLst>
      <p:ext uri="{BB962C8B-B14F-4D97-AF65-F5344CB8AC3E}">
        <p14:creationId xmlns:p14="http://schemas.microsoft.com/office/powerpoint/2010/main" val="1234643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564" y="345476"/>
            <a:ext cx="10362867" cy="1193114"/>
          </a:xfrm>
        </p:spPr>
        <p:txBody>
          <a:bodyPr/>
          <a:lstStyle/>
          <a:p>
            <a:r>
              <a:rPr lang="en-US" dirty="0"/>
              <a:t>Presidential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564" y="2443959"/>
            <a:ext cx="10821549" cy="3682206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Tw Cen MT" panose="020B0602020104020603" pitchFamily="34" charset="0"/>
              </a:rPr>
              <a:t>The University seeks </a:t>
            </a:r>
            <a:r>
              <a:rPr lang="en-US" dirty="0">
                <a:latin typeface="Tw Cen MT" panose="020B0602020104020603" pitchFamily="34" charset="0"/>
              </a:rPr>
              <a:t>a president to advance OSU’s momentum in research, teaching, and public engagement while remaining true to OSU’s commitment to inclusive excellence.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4764" y="5525998"/>
            <a:ext cx="1191071" cy="1255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607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615" y="18284"/>
            <a:ext cx="10362867" cy="1193114"/>
          </a:xfrm>
        </p:spPr>
        <p:txBody>
          <a:bodyPr/>
          <a:lstStyle/>
          <a:p>
            <a:r>
              <a:rPr lang="en-US" dirty="0"/>
              <a:t>Work plan + timeline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9294" y="5237899"/>
            <a:ext cx="1191071" cy="1255802"/>
          </a:xfrm>
          <a:prstGeom prst="rect">
            <a:avLst/>
          </a:prstGeom>
        </p:spPr>
      </p:pic>
      <p:grpSp>
        <p:nvGrpSpPr>
          <p:cNvPr id="39" name="Group 38">
            <a:extLst>
              <a:ext uri="{FF2B5EF4-FFF2-40B4-BE49-F238E27FC236}">
                <a16:creationId xmlns:a16="http://schemas.microsoft.com/office/drawing/2014/main" id="{9F9A8335-1BA7-4B44-A722-184BFAA2D52D}"/>
              </a:ext>
            </a:extLst>
          </p:cNvPr>
          <p:cNvGrpSpPr/>
          <p:nvPr/>
        </p:nvGrpSpPr>
        <p:grpSpPr>
          <a:xfrm>
            <a:off x="444802" y="1528533"/>
            <a:ext cx="2428751" cy="769241"/>
            <a:chOff x="237448" y="2789119"/>
            <a:chExt cx="3173015" cy="997609"/>
          </a:xfrm>
        </p:grpSpPr>
        <p:sp>
          <p:nvSpPr>
            <p:cNvPr id="40" name="Pentagon 29">
              <a:extLst>
                <a:ext uri="{FF2B5EF4-FFF2-40B4-BE49-F238E27FC236}">
                  <a16:creationId xmlns:a16="http://schemas.microsoft.com/office/drawing/2014/main" id="{B1D3E7AC-0840-4899-80A4-263A9CB1AF70}"/>
                </a:ext>
              </a:extLst>
            </p:cNvPr>
            <p:cNvSpPr/>
            <p:nvPr/>
          </p:nvSpPr>
          <p:spPr>
            <a:xfrm>
              <a:off x="459868" y="2887974"/>
              <a:ext cx="2950595" cy="799901"/>
            </a:xfrm>
            <a:prstGeom prst="homePlate">
              <a:avLst/>
            </a:prstGeom>
            <a:solidFill>
              <a:schemeClr val="tx1"/>
            </a:solidFill>
            <a:ln>
              <a:solidFill>
                <a:schemeClr val="tx2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99" dirty="0">
                <a:solidFill>
                  <a:srgbClr val="DC4400"/>
                </a:solidFill>
              </a:endParaRPr>
            </a:p>
          </p:txBody>
        </p:sp>
        <p:sp>
          <p:nvSpPr>
            <p:cNvPr id="41" name="Title 5">
              <a:extLst>
                <a:ext uri="{FF2B5EF4-FFF2-40B4-BE49-F238E27FC236}">
                  <a16:creationId xmlns:a16="http://schemas.microsoft.com/office/drawing/2014/main" id="{0FCCAE34-2D3B-4850-9F90-78FBE7D12105}"/>
                </a:ext>
              </a:extLst>
            </p:cNvPr>
            <p:cNvSpPr txBox="1">
              <a:spLocks/>
            </p:cNvSpPr>
            <p:nvPr/>
          </p:nvSpPr>
          <p:spPr>
            <a:xfrm>
              <a:off x="237448" y="2789119"/>
              <a:ext cx="3173015" cy="997609"/>
            </a:xfrm>
            <a:prstGeom prst="rect">
              <a:avLst/>
            </a:prstGeom>
          </p:spPr>
          <p:txBody>
            <a:bodyPr vert="horz" lIns="91416" tIns="45708" rIns="91416" bIns="45708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 baseline="0">
                  <a:solidFill>
                    <a:schemeClr val="tx2"/>
                  </a:solidFill>
                  <a:latin typeface="Rufina-Stencil-Bold" charset="0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599" dirty="0">
                  <a:solidFill>
                    <a:srgbClr val="DC4400"/>
                  </a:solidFill>
                  <a:latin typeface="Impact" panose="020B0806030902050204" pitchFamily="34" charset="0"/>
                </a:rPr>
                <a:t>Nov. – Jan.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519E2DD6-B30E-43A3-ABFA-5CF14F9CD26A}"/>
              </a:ext>
            </a:extLst>
          </p:cNvPr>
          <p:cNvGrpSpPr/>
          <p:nvPr/>
        </p:nvGrpSpPr>
        <p:grpSpPr>
          <a:xfrm>
            <a:off x="5957477" y="1532645"/>
            <a:ext cx="2428751" cy="769241"/>
            <a:chOff x="237448" y="2789119"/>
            <a:chExt cx="3173015" cy="997609"/>
          </a:xfrm>
        </p:grpSpPr>
        <p:sp>
          <p:nvSpPr>
            <p:cNvPr id="43" name="Pentagon 29">
              <a:extLst>
                <a:ext uri="{FF2B5EF4-FFF2-40B4-BE49-F238E27FC236}">
                  <a16:creationId xmlns:a16="http://schemas.microsoft.com/office/drawing/2014/main" id="{DA4C9438-8394-4DFF-8804-8DBDA778107F}"/>
                </a:ext>
              </a:extLst>
            </p:cNvPr>
            <p:cNvSpPr/>
            <p:nvPr/>
          </p:nvSpPr>
          <p:spPr>
            <a:xfrm>
              <a:off x="459868" y="2887975"/>
              <a:ext cx="2950595" cy="799900"/>
            </a:xfrm>
            <a:prstGeom prst="homePlate">
              <a:avLst/>
            </a:prstGeom>
            <a:solidFill>
              <a:schemeClr val="tx1"/>
            </a:solidFill>
            <a:ln>
              <a:solidFill>
                <a:schemeClr val="tx2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99" dirty="0">
                <a:solidFill>
                  <a:srgbClr val="DC4400"/>
                </a:solidFill>
              </a:endParaRPr>
            </a:p>
          </p:txBody>
        </p:sp>
        <p:sp>
          <p:nvSpPr>
            <p:cNvPr id="44" name="Title 5">
              <a:extLst>
                <a:ext uri="{FF2B5EF4-FFF2-40B4-BE49-F238E27FC236}">
                  <a16:creationId xmlns:a16="http://schemas.microsoft.com/office/drawing/2014/main" id="{74DF31FD-AD2B-4D51-B038-B5613F170A03}"/>
                </a:ext>
              </a:extLst>
            </p:cNvPr>
            <p:cNvSpPr txBox="1">
              <a:spLocks/>
            </p:cNvSpPr>
            <p:nvPr/>
          </p:nvSpPr>
          <p:spPr>
            <a:xfrm>
              <a:off x="237448" y="2789119"/>
              <a:ext cx="3173015" cy="997609"/>
            </a:xfrm>
            <a:prstGeom prst="rect">
              <a:avLst/>
            </a:prstGeom>
          </p:spPr>
          <p:txBody>
            <a:bodyPr vert="horz" lIns="91416" tIns="45708" rIns="91416" bIns="45708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 baseline="0">
                  <a:solidFill>
                    <a:schemeClr val="tx2"/>
                  </a:solidFill>
                  <a:latin typeface="Rufina-Stencil-Bold" charset="0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599" dirty="0">
                  <a:solidFill>
                    <a:srgbClr val="DC4400"/>
                  </a:solidFill>
                  <a:latin typeface="Impact" panose="020B0806030902050204" pitchFamily="34" charset="0"/>
                </a:rPr>
                <a:t>Feb. – Apr.</a:t>
              </a:r>
            </a:p>
          </p:txBody>
        </p:sp>
      </p:grpSp>
      <p:sp>
        <p:nvSpPr>
          <p:cNvPr id="48" name="Content Placeholder 6">
            <a:extLst>
              <a:ext uri="{FF2B5EF4-FFF2-40B4-BE49-F238E27FC236}">
                <a16:creationId xmlns:a16="http://schemas.microsoft.com/office/drawing/2014/main" id="{5FEC7F9D-E9F5-46D0-A65F-4D5F9F6485C7}"/>
              </a:ext>
            </a:extLst>
          </p:cNvPr>
          <p:cNvSpPr txBox="1">
            <a:spLocks/>
          </p:cNvSpPr>
          <p:nvPr/>
        </p:nvSpPr>
        <p:spPr>
          <a:xfrm>
            <a:off x="507145" y="2495181"/>
            <a:ext cx="4878610" cy="43595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indent="0">
              <a:spcBef>
                <a:spcPts val="1200"/>
              </a:spcBef>
              <a:buFont typeface="Arial"/>
              <a:buNone/>
              <a:defRPr sz="2200">
                <a:latin typeface="Tw Cen MT" panose="020B0602020104020603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/>
              <a:buChar char="–"/>
              <a:defRPr sz="2800">
                <a:latin typeface="Verdana"/>
                <a:cs typeface="Verdana"/>
              </a:defRPr>
            </a:lvl2pPr>
            <a:lvl3pPr marL="1143000" indent="-228600">
              <a:spcBef>
                <a:spcPct val="20000"/>
              </a:spcBef>
              <a:buFont typeface="Arial"/>
              <a:buChar char="•"/>
              <a:defRPr sz="2400">
                <a:latin typeface="Verdana"/>
                <a:cs typeface="Verdana"/>
              </a:defRPr>
            </a:lvl3pPr>
            <a:lvl4pPr marL="1600200" indent="-228600">
              <a:spcBef>
                <a:spcPct val="20000"/>
              </a:spcBef>
              <a:buFont typeface="Arial"/>
              <a:buChar char="–"/>
              <a:defRPr sz="2000">
                <a:latin typeface="Verdana"/>
                <a:cs typeface="Verdana"/>
              </a:defRPr>
            </a:lvl4pPr>
            <a:lvl5pPr marL="2057400" indent="-228600">
              <a:spcBef>
                <a:spcPct val="20000"/>
              </a:spcBef>
              <a:buFont typeface="Arial"/>
              <a:buChar char="»"/>
              <a:defRPr sz="2000">
                <a:latin typeface="Verdana"/>
                <a:cs typeface="Verdana"/>
              </a:defRPr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Presidential search advisory committee (SAC) appointed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Executive search firm selected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Listening sessions + online survey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Presidential Profile</a:t>
            </a:r>
          </a:p>
        </p:txBody>
      </p:sp>
      <p:sp>
        <p:nvSpPr>
          <p:cNvPr id="50" name="Content Placeholder 6">
            <a:extLst>
              <a:ext uri="{FF2B5EF4-FFF2-40B4-BE49-F238E27FC236}">
                <a16:creationId xmlns:a16="http://schemas.microsoft.com/office/drawing/2014/main" id="{F6DB58F4-263E-4BE9-A377-D1D00100428A}"/>
              </a:ext>
            </a:extLst>
          </p:cNvPr>
          <p:cNvSpPr txBox="1">
            <a:spLocks/>
          </p:cNvSpPr>
          <p:nvPr/>
        </p:nvSpPr>
        <p:spPr>
          <a:xfrm>
            <a:off x="6127726" y="2480544"/>
            <a:ext cx="5381166" cy="43595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indent="0">
              <a:spcBef>
                <a:spcPts val="1200"/>
              </a:spcBef>
              <a:buFont typeface="Arial"/>
              <a:buNone/>
              <a:defRPr sz="2200">
                <a:latin typeface="Tw Cen MT" panose="020B0602020104020603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/>
              <a:buChar char="–"/>
              <a:defRPr sz="2800">
                <a:latin typeface="Verdana"/>
                <a:cs typeface="Verdana"/>
              </a:defRPr>
            </a:lvl2pPr>
            <a:lvl3pPr marL="1143000" indent="-228600">
              <a:spcBef>
                <a:spcPct val="20000"/>
              </a:spcBef>
              <a:buFont typeface="Arial"/>
              <a:buChar char="•"/>
              <a:defRPr sz="2400">
                <a:latin typeface="Verdana"/>
                <a:cs typeface="Verdana"/>
              </a:defRPr>
            </a:lvl3pPr>
            <a:lvl4pPr marL="1600200" indent="-228600">
              <a:spcBef>
                <a:spcPct val="20000"/>
              </a:spcBef>
              <a:buFont typeface="Arial"/>
              <a:buChar char="–"/>
              <a:defRPr sz="2000">
                <a:latin typeface="Verdana"/>
                <a:cs typeface="Verdana"/>
              </a:defRPr>
            </a:lvl4pPr>
            <a:lvl5pPr marL="2057400" indent="-228600">
              <a:spcBef>
                <a:spcPct val="20000"/>
              </a:spcBef>
              <a:buFont typeface="Arial"/>
              <a:buChar char="»"/>
              <a:defRPr sz="2000">
                <a:latin typeface="Verdana"/>
                <a:cs typeface="Verdana"/>
              </a:defRPr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Seek nominations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Actively recruit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Vetting of applications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SAC selects list of candidates for screening interviews</a:t>
            </a:r>
          </a:p>
        </p:txBody>
      </p:sp>
      <p:sp>
        <p:nvSpPr>
          <p:cNvPr id="51" name="Star: 5 Points 50">
            <a:extLst>
              <a:ext uri="{FF2B5EF4-FFF2-40B4-BE49-F238E27FC236}">
                <a16:creationId xmlns:a16="http://schemas.microsoft.com/office/drawing/2014/main" id="{A88E647F-5E24-46D3-AAA0-72578E973DD7}"/>
              </a:ext>
            </a:extLst>
          </p:cNvPr>
          <p:cNvSpPr/>
          <p:nvPr/>
        </p:nvSpPr>
        <p:spPr>
          <a:xfrm>
            <a:off x="4623710" y="3864190"/>
            <a:ext cx="350867" cy="350867"/>
          </a:xfrm>
          <a:prstGeom prst="star5">
            <a:avLst/>
          </a:prstGeom>
          <a:solidFill>
            <a:srgbClr val="DC4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Star: 5 Points 51">
            <a:extLst>
              <a:ext uri="{FF2B5EF4-FFF2-40B4-BE49-F238E27FC236}">
                <a16:creationId xmlns:a16="http://schemas.microsoft.com/office/drawing/2014/main" id="{6CC95F0D-35BF-4AB2-8BDC-8560702CA03F}"/>
              </a:ext>
            </a:extLst>
          </p:cNvPr>
          <p:cNvSpPr/>
          <p:nvPr/>
        </p:nvSpPr>
        <p:spPr>
          <a:xfrm>
            <a:off x="8472626" y="2516546"/>
            <a:ext cx="350867" cy="350867"/>
          </a:xfrm>
          <a:prstGeom prst="star5">
            <a:avLst/>
          </a:prstGeom>
          <a:solidFill>
            <a:srgbClr val="DC4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Star: 5 Points 52">
            <a:extLst>
              <a:ext uri="{FF2B5EF4-FFF2-40B4-BE49-F238E27FC236}">
                <a16:creationId xmlns:a16="http://schemas.microsoft.com/office/drawing/2014/main" id="{58F26090-9689-43F5-80B7-C66DDCF3DE4B}"/>
              </a:ext>
            </a:extLst>
          </p:cNvPr>
          <p:cNvSpPr/>
          <p:nvPr/>
        </p:nvSpPr>
        <p:spPr>
          <a:xfrm>
            <a:off x="507145" y="6142834"/>
            <a:ext cx="350867" cy="350867"/>
          </a:xfrm>
          <a:prstGeom prst="star5">
            <a:avLst/>
          </a:prstGeom>
          <a:solidFill>
            <a:srgbClr val="DC4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Content Placeholder 6">
            <a:extLst>
              <a:ext uri="{FF2B5EF4-FFF2-40B4-BE49-F238E27FC236}">
                <a16:creationId xmlns:a16="http://schemas.microsoft.com/office/drawing/2014/main" id="{FA4D34B4-D2F6-4F83-8DA4-19473B9A5336}"/>
              </a:ext>
            </a:extLst>
          </p:cNvPr>
          <p:cNvSpPr txBox="1">
            <a:spLocks/>
          </p:cNvSpPr>
          <p:nvPr/>
        </p:nvSpPr>
        <p:spPr>
          <a:xfrm>
            <a:off x="847643" y="6142834"/>
            <a:ext cx="4878610" cy="43595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indent="0">
              <a:spcBef>
                <a:spcPts val="1200"/>
              </a:spcBef>
              <a:buFont typeface="Arial"/>
              <a:buNone/>
              <a:defRPr sz="2200">
                <a:latin typeface="Tw Cen MT" panose="020B0602020104020603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/>
              <a:buChar char="–"/>
              <a:defRPr sz="2800">
                <a:latin typeface="Verdana"/>
                <a:cs typeface="Verdana"/>
              </a:defRPr>
            </a:lvl2pPr>
            <a:lvl3pPr marL="1143000" indent="-228600">
              <a:spcBef>
                <a:spcPct val="20000"/>
              </a:spcBef>
              <a:buFont typeface="Arial"/>
              <a:buChar char="•"/>
              <a:defRPr sz="2400">
                <a:latin typeface="Verdana"/>
                <a:cs typeface="Verdana"/>
              </a:defRPr>
            </a:lvl3pPr>
            <a:lvl4pPr marL="1600200" indent="-228600">
              <a:spcBef>
                <a:spcPct val="20000"/>
              </a:spcBef>
              <a:buFont typeface="Arial"/>
              <a:buChar char="–"/>
              <a:defRPr sz="2000">
                <a:latin typeface="Verdana"/>
                <a:cs typeface="Verdana"/>
              </a:defRPr>
            </a:lvl4pPr>
            <a:lvl5pPr marL="2057400" indent="-228600">
              <a:spcBef>
                <a:spcPct val="20000"/>
              </a:spcBef>
              <a:buFont typeface="Arial"/>
              <a:buChar char="»"/>
              <a:defRPr sz="2000">
                <a:latin typeface="Verdana"/>
                <a:cs typeface="Verdana"/>
              </a:defRPr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r>
              <a:rPr lang="en-US" dirty="0"/>
              <a:t>Community engagement</a:t>
            </a:r>
          </a:p>
        </p:txBody>
      </p:sp>
    </p:spTree>
    <p:extLst>
      <p:ext uri="{BB962C8B-B14F-4D97-AF65-F5344CB8AC3E}">
        <p14:creationId xmlns:p14="http://schemas.microsoft.com/office/powerpoint/2010/main" val="4029888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085" y="0"/>
            <a:ext cx="10362867" cy="1193114"/>
          </a:xfrm>
        </p:spPr>
        <p:txBody>
          <a:bodyPr/>
          <a:lstStyle/>
          <a:p>
            <a:r>
              <a:rPr lang="en-US" dirty="0"/>
              <a:t>Work plan + timeline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9F9A8335-1BA7-4B44-A722-184BFAA2D52D}"/>
              </a:ext>
            </a:extLst>
          </p:cNvPr>
          <p:cNvGrpSpPr/>
          <p:nvPr/>
        </p:nvGrpSpPr>
        <p:grpSpPr>
          <a:xfrm>
            <a:off x="420272" y="1225387"/>
            <a:ext cx="3610552" cy="769241"/>
            <a:chOff x="237448" y="2789119"/>
            <a:chExt cx="3173015" cy="997609"/>
          </a:xfrm>
        </p:grpSpPr>
        <p:sp>
          <p:nvSpPr>
            <p:cNvPr id="40" name="Pentagon 29">
              <a:extLst>
                <a:ext uri="{FF2B5EF4-FFF2-40B4-BE49-F238E27FC236}">
                  <a16:creationId xmlns:a16="http://schemas.microsoft.com/office/drawing/2014/main" id="{B1D3E7AC-0840-4899-80A4-263A9CB1AF70}"/>
                </a:ext>
              </a:extLst>
            </p:cNvPr>
            <p:cNvSpPr/>
            <p:nvPr/>
          </p:nvSpPr>
          <p:spPr>
            <a:xfrm>
              <a:off x="459868" y="2887974"/>
              <a:ext cx="2950595" cy="799901"/>
            </a:xfrm>
            <a:prstGeom prst="homePlate">
              <a:avLst/>
            </a:prstGeom>
            <a:solidFill>
              <a:schemeClr val="tx1"/>
            </a:solidFill>
            <a:ln>
              <a:solidFill>
                <a:schemeClr val="tx2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99" dirty="0">
                <a:solidFill>
                  <a:srgbClr val="DC4400"/>
                </a:solidFill>
              </a:endParaRPr>
            </a:p>
          </p:txBody>
        </p:sp>
        <p:sp>
          <p:nvSpPr>
            <p:cNvPr id="41" name="Title 5">
              <a:extLst>
                <a:ext uri="{FF2B5EF4-FFF2-40B4-BE49-F238E27FC236}">
                  <a16:creationId xmlns:a16="http://schemas.microsoft.com/office/drawing/2014/main" id="{0FCCAE34-2D3B-4850-9F90-78FBE7D12105}"/>
                </a:ext>
              </a:extLst>
            </p:cNvPr>
            <p:cNvSpPr txBox="1">
              <a:spLocks/>
            </p:cNvSpPr>
            <p:nvPr/>
          </p:nvSpPr>
          <p:spPr>
            <a:xfrm>
              <a:off x="237448" y="2789119"/>
              <a:ext cx="3173015" cy="997609"/>
            </a:xfrm>
            <a:prstGeom prst="rect">
              <a:avLst/>
            </a:prstGeom>
          </p:spPr>
          <p:txBody>
            <a:bodyPr vert="horz" lIns="91416" tIns="45708" rIns="91416" bIns="45708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 baseline="0">
                  <a:solidFill>
                    <a:schemeClr val="tx2"/>
                  </a:solidFill>
                  <a:latin typeface="Rufina-Stencil-Bold" charset="0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599" dirty="0">
                  <a:solidFill>
                    <a:srgbClr val="DC4400"/>
                  </a:solidFill>
                  <a:latin typeface="Impact" panose="020B0806030902050204" pitchFamily="34" charset="0"/>
                </a:rPr>
                <a:t>May-June</a:t>
              </a:r>
            </a:p>
          </p:txBody>
        </p:sp>
      </p:grpSp>
      <p:sp>
        <p:nvSpPr>
          <p:cNvPr id="48" name="Content Placeholder 6">
            <a:extLst>
              <a:ext uri="{FF2B5EF4-FFF2-40B4-BE49-F238E27FC236}">
                <a16:creationId xmlns:a16="http://schemas.microsoft.com/office/drawing/2014/main" id="{5FEC7F9D-E9F5-46D0-A65F-4D5F9F6485C7}"/>
              </a:ext>
            </a:extLst>
          </p:cNvPr>
          <p:cNvSpPr txBox="1">
            <a:spLocks/>
          </p:cNvSpPr>
          <p:nvPr/>
        </p:nvSpPr>
        <p:spPr>
          <a:xfrm>
            <a:off x="482615" y="2192035"/>
            <a:ext cx="4878610" cy="43595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indent="0">
              <a:spcBef>
                <a:spcPts val="1200"/>
              </a:spcBef>
              <a:buFont typeface="Arial"/>
              <a:buNone/>
              <a:defRPr sz="2200">
                <a:latin typeface="Tw Cen MT" panose="020B0602020104020603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/>
              <a:buChar char="–"/>
              <a:defRPr sz="2800">
                <a:latin typeface="Verdana"/>
                <a:cs typeface="Verdana"/>
              </a:defRPr>
            </a:lvl2pPr>
            <a:lvl3pPr marL="1143000" indent="-228600">
              <a:spcBef>
                <a:spcPct val="20000"/>
              </a:spcBef>
              <a:buFont typeface="Arial"/>
              <a:buChar char="•"/>
              <a:defRPr sz="2400">
                <a:latin typeface="Verdana"/>
                <a:cs typeface="Verdana"/>
              </a:defRPr>
            </a:lvl3pPr>
            <a:lvl4pPr marL="1600200" indent="-228600">
              <a:spcBef>
                <a:spcPct val="20000"/>
              </a:spcBef>
              <a:buFont typeface="Arial"/>
              <a:buChar char="–"/>
              <a:defRPr sz="2000">
                <a:latin typeface="Verdana"/>
                <a:cs typeface="Verdana"/>
              </a:defRPr>
            </a:lvl4pPr>
            <a:lvl5pPr marL="2057400" indent="-228600">
              <a:spcBef>
                <a:spcPct val="20000"/>
              </a:spcBef>
              <a:buFont typeface="Arial"/>
              <a:buChar char="»"/>
              <a:defRPr sz="2000">
                <a:latin typeface="Verdana"/>
                <a:cs typeface="Verdana"/>
              </a:defRPr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SAC conducts screening interviews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SAC recommends slate of semifinalists to Board Chair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executive session, Board Chair makes his semifinalist recommendations for the Board’s consideration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executive session, Board interviews selected semifinalists + determines a list of candidates who will move forward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Presidential transition planning commences</a:t>
            </a:r>
          </a:p>
          <a:p>
            <a:endParaRPr lang="en-US" dirty="0"/>
          </a:p>
        </p:txBody>
      </p:sp>
      <p:sp>
        <p:nvSpPr>
          <p:cNvPr id="50" name="Content Placeholder 6">
            <a:extLst>
              <a:ext uri="{FF2B5EF4-FFF2-40B4-BE49-F238E27FC236}">
                <a16:creationId xmlns:a16="http://schemas.microsoft.com/office/drawing/2014/main" id="{F6DB58F4-263E-4BE9-A377-D1D00100428A}"/>
              </a:ext>
            </a:extLst>
          </p:cNvPr>
          <p:cNvSpPr txBox="1">
            <a:spLocks/>
          </p:cNvSpPr>
          <p:nvPr/>
        </p:nvSpPr>
        <p:spPr>
          <a:xfrm>
            <a:off x="6128105" y="1316250"/>
            <a:ext cx="5908827" cy="52353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indent="0">
              <a:spcBef>
                <a:spcPts val="1200"/>
              </a:spcBef>
              <a:buFont typeface="Arial"/>
              <a:buNone/>
              <a:defRPr sz="2200">
                <a:latin typeface="Tw Cen MT" panose="020B0602020104020603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/>
              <a:buChar char="–"/>
              <a:defRPr sz="2800">
                <a:latin typeface="Verdana"/>
                <a:cs typeface="Verdana"/>
              </a:defRPr>
            </a:lvl2pPr>
            <a:lvl3pPr marL="1143000" indent="-228600">
              <a:spcBef>
                <a:spcPct val="20000"/>
              </a:spcBef>
              <a:buFont typeface="Arial"/>
              <a:buChar char="•"/>
              <a:defRPr sz="2400">
                <a:latin typeface="Verdana"/>
                <a:cs typeface="Verdana"/>
              </a:defRPr>
            </a:lvl3pPr>
            <a:lvl4pPr marL="1600200" indent="-228600">
              <a:spcBef>
                <a:spcPct val="20000"/>
              </a:spcBef>
              <a:buFont typeface="Arial"/>
              <a:buChar char="–"/>
              <a:defRPr sz="2000">
                <a:latin typeface="Verdana"/>
                <a:cs typeface="Verdana"/>
              </a:defRPr>
            </a:lvl4pPr>
            <a:lvl5pPr marL="2057400" indent="-228600">
              <a:spcBef>
                <a:spcPct val="20000"/>
              </a:spcBef>
              <a:buFont typeface="Arial"/>
              <a:buChar char="»"/>
              <a:defRPr sz="2000">
                <a:latin typeface="Verdana"/>
                <a:cs typeface="Verdana"/>
              </a:defRPr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In executive session, Board considers due diligence results to date + determines list of finalists; in public session, Board announces finalists </a:t>
            </a:r>
            <a:r>
              <a:rPr lang="en-US" dirty="0">
                <a:solidFill>
                  <a:srgbClr val="DC4400"/>
                </a:solidFill>
              </a:rPr>
              <a:t>[By May 20]</a:t>
            </a:r>
            <a:endParaRPr lang="en-US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Finalists visit OSU in Corvallis, including public forums + other meetings; feedback will be collected </a:t>
            </a:r>
            <a:r>
              <a:rPr lang="en-US" dirty="0">
                <a:solidFill>
                  <a:srgbClr val="DC4400"/>
                </a:solidFill>
              </a:rPr>
              <a:t>[Week of May 23]</a:t>
            </a:r>
            <a:endParaRPr lang="en-US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Board considers feedback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Board convenes special meeting + votes to select a new president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Board hosts public reception to introduce new president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Presidential transition planning continues</a:t>
            </a:r>
          </a:p>
        </p:txBody>
      </p:sp>
      <p:sp>
        <p:nvSpPr>
          <p:cNvPr id="52" name="Star: 5 Points 51">
            <a:extLst>
              <a:ext uri="{FF2B5EF4-FFF2-40B4-BE49-F238E27FC236}">
                <a16:creationId xmlns:a16="http://schemas.microsoft.com/office/drawing/2014/main" id="{6CC95F0D-35BF-4AB2-8BDC-8560702CA03F}"/>
              </a:ext>
            </a:extLst>
          </p:cNvPr>
          <p:cNvSpPr/>
          <p:nvPr/>
        </p:nvSpPr>
        <p:spPr>
          <a:xfrm>
            <a:off x="6085629" y="3120114"/>
            <a:ext cx="350867" cy="350867"/>
          </a:xfrm>
          <a:prstGeom prst="star5">
            <a:avLst/>
          </a:prstGeom>
          <a:solidFill>
            <a:srgbClr val="DC4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Star: 5 Points 52">
            <a:extLst>
              <a:ext uri="{FF2B5EF4-FFF2-40B4-BE49-F238E27FC236}">
                <a16:creationId xmlns:a16="http://schemas.microsoft.com/office/drawing/2014/main" id="{58F26090-9689-43F5-80B7-C66DDCF3DE4B}"/>
              </a:ext>
            </a:extLst>
          </p:cNvPr>
          <p:cNvSpPr/>
          <p:nvPr/>
        </p:nvSpPr>
        <p:spPr>
          <a:xfrm>
            <a:off x="8907086" y="101553"/>
            <a:ext cx="350867" cy="350867"/>
          </a:xfrm>
          <a:prstGeom prst="star5">
            <a:avLst/>
          </a:prstGeom>
          <a:solidFill>
            <a:srgbClr val="DC4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Content Placeholder 6">
            <a:extLst>
              <a:ext uri="{FF2B5EF4-FFF2-40B4-BE49-F238E27FC236}">
                <a16:creationId xmlns:a16="http://schemas.microsoft.com/office/drawing/2014/main" id="{FA4D34B4-D2F6-4F83-8DA4-19473B9A5336}"/>
              </a:ext>
            </a:extLst>
          </p:cNvPr>
          <p:cNvSpPr txBox="1">
            <a:spLocks/>
          </p:cNvSpPr>
          <p:nvPr/>
        </p:nvSpPr>
        <p:spPr>
          <a:xfrm>
            <a:off x="9247584" y="101553"/>
            <a:ext cx="4878610" cy="43595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indent="0">
              <a:spcBef>
                <a:spcPts val="1200"/>
              </a:spcBef>
              <a:buFont typeface="Arial"/>
              <a:buNone/>
              <a:defRPr sz="2200">
                <a:latin typeface="Tw Cen MT" panose="020B0602020104020603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/>
              <a:buChar char="–"/>
              <a:defRPr sz="2800">
                <a:latin typeface="Verdana"/>
                <a:cs typeface="Verdana"/>
              </a:defRPr>
            </a:lvl2pPr>
            <a:lvl3pPr marL="1143000" indent="-228600">
              <a:spcBef>
                <a:spcPct val="20000"/>
              </a:spcBef>
              <a:buFont typeface="Arial"/>
              <a:buChar char="•"/>
              <a:defRPr sz="2400">
                <a:latin typeface="Verdana"/>
                <a:cs typeface="Verdana"/>
              </a:defRPr>
            </a:lvl3pPr>
            <a:lvl4pPr marL="1600200" indent="-228600">
              <a:spcBef>
                <a:spcPct val="20000"/>
              </a:spcBef>
              <a:buFont typeface="Arial"/>
              <a:buChar char="–"/>
              <a:defRPr sz="2000">
                <a:latin typeface="Verdana"/>
                <a:cs typeface="Verdana"/>
              </a:defRPr>
            </a:lvl4pPr>
            <a:lvl5pPr marL="2057400" indent="-228600">
              <a:spcBef>
                <a:spcPct val="20000"/>
              </a:spcBef>
              <a:buFont typeface="Arial"/>
              <a:buChar char="»"/>
              <a:defRPr sz="2000">
                <a:latin typeface="Verdana"/>
                <a:cs typeface="Verdana"/>
              </a:defRPr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r>
              <a:rPr lang="en-US" dirty="0"/>
              <a:t>Community engagement</a:t>
            </a:r>
          </a:p>
        </p:txBody>
      </p:sp>
    </p:spTree>
    <p:extLst>
      <p:ext uri="{BB962C8B-B14F-4D97-AF65-F5344CB8AC3E}">
        <p14:creationId xmlns:p14="http://schemas.microsoft.com/office/powerpoint/2010/main" val="1083459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564" y="345476"/>
            <a:ext cx="10362867" cy="1193114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569549"/>
            <a:ext cx="11238135" cy="36822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Tw Cen MT" panose="020B0602020104020603" pitchFamily="34" charset="0"/>
              </a:rPr>
              <a:t>Throughout the search, you may submit questions or comments about the search process via the web site.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DC4400"/>
                </a:solidFill>
                <a:latin typeface="Tw Cen MT" panose="020B06020201040206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https://leadership.oregonstate.edu/presidential-search</a:t>
            </a:r>
            <a:endParaRPr lang="en-US" sz="2400" dirty="0">
              <a:solidFill>
                <a:srgbClr val="DC4400"/>
              </a:solidFill>
              <a:latin typeface="Tw Cen MT" panose="020B0602020104020603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94764" y="5525998"/>
            <a:ext cx="1191071" cy="1255802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E205B9AD-F733-4C93-864E-D77E68CEDE15}"/>
              </a:ext>
            </a:extLst>
          </p:cNvPr>
          <p:cNvSpPr txBox="1">
            <a:spLocks/>
          </p:cNvSpPr>
          <p:nvPr/>
        </p:nvSpPr>
        <p:spPr>
          <a:xfrm>
            <a:off x="0" y="5296586"/>
            <a:ext cx="12188825" cy="1193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DC4400"/>
                </a:solidFill>
                <a:latin typeface="Impact"/>
                <a:ea typeface="+mj-ea"/>
                <a:cs typeface="Impact"/>
              </a:defRPr>
            </a:lvl1pPr>
          </a:lstStyle>
          <a:p>
            <a:pPr algn="ctr"/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846839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085" y="0"/>
            <a:ext cx="10362867" cy="1193114"/>
          </a:xfrm>
        </p:spPr>
        <p:txBody>
          <a:bodyPr/>
          <a:lstStyle/>
          <a:p>
            <a:r>
              <a:rPr lang="en-US" dirty="0"/>
              <a:t>Search Matrix Criteria Key Words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4764" y="5219615"/>
            <a:ext cx="1191071" cy="1255802"/>
          </a:xfrm>
          <a:prstGeom prst="rect">
            <a:avLst/>
          </a:prstGeom>
        </p:spPr>
      </p:pic>
      <p:sp>
        <p:nvSpPr>
          <p:cNvPr id="48" name="Content Placeholder 6">
            <a:extLst>
              <a:ext uri="{FF2B5EF4-FFF2-40B4-BE49-F238E27FC236}">
                <a16:creationId xmlns:a16="http://schemas.microsoft.com/office/drawing/2014/main" id="{5FEC7F9D-E9F5-46D0-A65F-4D5F9F6485C7}"/>
              </a:ext>
            </a:extLst>
          </p:cNvPr>
          <p:cNvSpPr txBox="1">
            <a:spLocks/>
          </p:cNvSpPr>
          <p:nvPr/>
        </p:nvSpPr>
        <p:spPr>
          <a:xfrm>
            <a:off x="570298" y="1762018"/>
            <a:ext cx="4859858" cy="41155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indent="0">
              <a:spcBef>
                <a:spcPts val="1200"/>
              </a:spcBef>
              <a:buFont typeface="Arial"/>
              <a:buNone/>
              <a:defRPr sz="2200">
                <a:latin typeface="Tw Cen MT" panose="020B0602020104020603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/>
              <a:buChar char="–"/>
              <a:defRPr sz="2800">
                <a:latin typeface="Verdana"/>
                <a:cs typeface="Verdana"/>
              </a:defRPr>
            </a:lvl2pPr>
            <a:lvl3pPr marL="1143000" indent="-228600">
              <a:spcBef>
                <a:spcPct val="20000"/>
              </a:spcBef>
              <a:buFont typeface="Arial"/>
              <a:buChar char="•"/>
              <a:defRPr sz="2400">
                <a:latin typeface="Verdana"/>
                <a:cs typeface="Verdana"/>
              </a:defRPr>
            </a:lvl3pPr>
            <a:lvl4pPr marL="1600200" indent="-228600">
              <a:spcBef>
                <a:spcPct val="20000"/>
              </a:spcBef>
              <a:buFont typeface="Arial"/>
              <a:buChar char="–"/>
              <a:defRPr sz="2000">
                <a:latin typeface="Verdana"/>
                <a:cs typeface="Verdana"/>
              </a:defRPr>
            </a:lvl4pPr>
            <a:lvl5pPr marL="2057400" indent="-228600">
              <a:spcBef>
                <a:spcPct val="20000"/>
              </a:spcBef>
              <a:buFont typeface="Arial"/>
              <a:buChar char="»"/>
              <a:defRPr sz="2000">
                <a:latin typeface="Verdana"/>
                <a:cs typeface="Verdana"/>
              </a:defRPr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Vision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Land Grant Mission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DEI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Academic mission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Student success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Shared governance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Finances (budgeting)</a:t>
            </a:r>
          </a:p>
        </p:txBody>
      </p:sp>
      <p:sp>
        <p:nvSpPr>
          <p:cNvPr id="50" name="Content Placeholder 6">
            <a:extLst>
              <a:ext uri="{FF2B5EF4-FFF2-40B4-BE49-F238E27FC236}">
                <a16:creationId xmlns:a16="http://schemas.microsoft.com/office/drawing/2014/main" id="{F6DB58F4-263E-4BE9-A377-D1D00100428A}"/>
              </a:ext>
            </a:extLst>
          </p:cNvPr>
          <p:cNvSpPr txBox="1">
            <a:spLocks/>
          </p:cNvSpPr>
          <p:nvPr/>
        </p:nvSpPr>
        <p:spPr>
          <a:xfrm>
            <a:off x="5923571" y="1724440"/>
            <a:ext cx="5381166" cy="41155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indent="0">
              <a:spcBef>
                <a:spcPts val="1200"/>
              </a:spcBef>
              <a:buFont typeface="Arial"/>
              <a:buNone/>
              <a:defRPr sz="2200">
                <a:latin typeface="Tw Cen MT" panose="020B0602020104020603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/>
              <a:buChar char="–"/>
              <a:defRPr sz="2800">
                <a:latin typeface="Verdana"/>
                <a:cs typeface="Verdana"/>
              </a:defRPr>
            </a:lvl2pPr>
            <a:lvl3pPr marL="1143000" indent="-228600">
              <a:spcBef>
                <a:spcPct val="20000"/>
              </a:spcBef>
              <a:buFont typeface="Arial"/>
              <a:buChar char="•"/>
              <a:defRPr sz="2400">
                <a:latin typeface="Verdana"/>
                <a:cs typeface="Verdana"/>
              </a:defRPr>
            </a:lvl3pPr>
            <a:lvl4pPr marL="1600200" indent="-228600">
              <a:spcBef>
                <a:spcPct val="20000"/>
              </a:spcBef>
              <a:buFont typeface="Arial"/>
              <a:buChar char="–"/>
              <a:defRPr sz="2000">
                <a:latin typeface="Verdana"/>
                <a:cs typeface="Verdana"/>
              </a:defRPr>
            </a:lvl4pPr>
            <a:lvl5pPr marL="2057400" indent="-228600">
              <a:spcBef>
                <a:spcPct val="20000"/>
              </a:spcBef>
              <a:buFont typeface="Arial"/>
              <a:buChar char="»"/>
              <a:defRPr sz="2000">
                <a:latin typeface="Verdana"/>
                <a:cs typeface="Verdana"/>
              </a:defRPr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Diplomacy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External community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Leadership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Athletics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Fundraising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Ethics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Terminal degree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403AC62-F79C-4D4E-BED4-AA599B552098}"/>
              </a:ext>
            </a:extLst>
          </p:cNvPr>
          <p:cNvSpPr/>
          <p:nvPr/>
        </p:nvSpPr>
        <p:spPr>
          <a:xfrm>
            <a:off x="-519330" y="939225"/>
            <a:ext cx="7344822" cy="38435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From Oregon State University Presidential Profile 2022 </a:t>
            </a:r>
          </a:p>
        </p:txBody>
      </p:sp>
    </p:spTree>
    <p:extLst>
      <p:ext uri="{BB962C8B-B14F-4D97-AF65-F5344CB8AC3E}">
        <p14:creationId xmlns:p14="http://schemas.microsoft.com/office/powerpoint/2010/main" val="1461142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5152</TotalTime>
  <Words>327</Words>
  <Application>Microsoft Office PowerPoint</Application>
  <PresentationFormat>Custom</PresentationFormat>
  <Paragraphs>60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Impact</vt:lpstr>
      <vt:lpstr>Tw Cen MT</vt:lpstr>
      <vt:lpstr>Verdana</vt:lpstr>
      <vt:lpstr>Wingdings</vt:lpstr>
      <vt:lpstr>Office Theme</vt:lpstr>
      <vt:lpstr>Presidential Search Update</vt:lpstr>
      <vt:lpstr>Presidential search</vt:lpstr>
      <vt:lpstr>Work plan + timeline</vt:lpstr>
      <vt:lpstr>Work plan + timeline</vt:lpstr>
      <vt:lpstr>Thank you</vt:lpstr>
      <vt:lpstr>Search Matrix Criteria Key Words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 Forkey</dc:creator>
  <cp:lastModifiedBy>Nunnemaker, Vickie</cp:lastModifiedBy>
  <cp:revision>278</cp:revision>
  <cp:lastPrinted>2018-04-06T15:23:55Z</cp:lastPrinted>
  <dcterms:created xsi:type="dcterms:W3CDTF">2017-05-17T21:58:52Z</dcterms:created>
  <dcterms:modified xsi:type="dcterms:W3CDTF">2022-05-10T18:53:05Z</dcterms:modified>
</cp:coreProperties>
</file>