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1" r:id="rId3"/>
    <p:sldId id="262" r:id="rId4"/>
    <p:sldId id="267" r:id="rId5"/>
    <p:sldId id="264" r:id="rId6"/>
    <p:sldId id="263" r:id="rId7"/>
    <p:sldId id="266" r:id="rId8"/>
    <p:sldId id="265" r:id="rId9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1"/>
    <a:srgbClr val="FFFF99"/>
    <a:srgbClr val="FFC969"/>
    <a:srgbClr val="79DCFF"/>
    <a:srgbClr val="FFDB69"/>
    <a:srgbClr val="CCFF99"/>
    <a:srgbClr val="0000FF"/>
    <a:srgbClr val="CC0000"/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9" autoAdjust="0"/>
    <p:restoredTop sz="94660"/>
  </p:normalViewPr>
  <p:slideViewPr>
    <p:cSldViewPr>
      <p:cViewPr varScale="1">
        <p:scale>
          <a:sx n="101" d="100"/>
          <a:sy n="101" d="100"/>
        </p:scale>
        <p:origin x="7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27137" cy="463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900" tIns="43953" rIns="87900" bIns="43953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348" y="1"/>
            <a:ext cx="3027137" cy="463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900" tIns="43953" rIns="87900" bIns="4395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96"/>
            <a:ext cx="3027137" cy="463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900" tIns="43953" rIns="87900" bIns="43953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348" y="8818596"/>
            <a:ext cx="3027137" cy="463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900" tIns="43953" rIns="87900" bIns="4395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1AC34D3-B6E5-4A65-8113-852887E615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504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27137" cy="46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93" tIns="45596" rIns="91193" bIns="45596" numCol="1" anchor="t" anchorCtr="0" compatLnSpc="1">
            <a:prstTxWarp prst="textNoShape">
              <a:avLst/>
            </a:prstTxWarp>
          </a:bodyPr>
          <a:lstStyle>
            <a:lvl1pPr defTabSz="909800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348" y="2"/>
            <a:ext cx="3027137" cy="46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93" tIns="45596" rIns="91193" bIns="45596" numCol="1" anchor="t" anchorCtr="0" compatLnSpc="1">
            <a:prstTxWarp prst="textNoShape">
              <a:avLst/>
            </a:prstTxWarp>
          </a:bodyPr>
          <a:lstStyle>
            <a:lvl1pPr algn="r" defTabSz="909800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5325"/>
            <a:ext cx="4640262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805" y="4410066"/>
            <a:ext cx="5587394" cy="4178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93" tIns="45596" rIns="91193" bIns="455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061"/>
            <a:ext cx="3027137" cy="46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93" tIns="45596" rIns="91193" bIns="45596" numCol="1" anchor="b" anchorCtr="0" compatLnSpc="1">
            <a:prstTxWarp prst="textNoShape">
              <a:avLst/>
            </a:prstTxWarp>
          </a:bodyPr>
          <a:lstStyle>
            <a:lvl1pPr defTabSz="909800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348" y="8817061"/>
            <a:ext cx="3027137" cy="46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93" tIns="45596" rIns="91193" bIns="45596" numCol="1" anchor="b" anchorCtr="0" compatLnSpc="1">
            <a:prstTxWarp prst="textNoShape">
              <a:avLst/>
            </a:prstTxWarp>
          </a:bodyPr>
          <a:lstStyle>
            <a:lvl1pPr algn="r" defTabSz="909800">
              <a:defRPr sz="1200" smtClean="0"/>
            </a:lvl1pPr>
          </a:lstStyle>
          <a:p>
            <a:pPr>
              <a:defRPr/>
            </a:pPr>
            <a:fld id="{B63B6D24-5251-45A8-AEC1-4050C0167A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71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7620000" y="6642556"/>
            <a:ext cx="1524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800" dirty="0"/>
              <a:t>mjb – January 12, 2023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534400" y="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C238F2A-1892-4DF6-868A-5E1EACB9705D}" type="slidenum">
              <a:rPr lang="en-US" sz="1600" b="1" smtClean="0">
                <a:latin typeface="Arial" pitchFamily="34" charset="0"/>
                <a:cs typeface="Arial" pitchFamily="34" charset="0"/>
              </a:rPr>
              <a:pPr algn="r"/>
              <a:t>‹#›</a:t>
            </a:fld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54469E-EE77-409E-8F44-93A714EAC9B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5597537"/>
            <a:ext cx="894030" cy="9413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56B6D96-3446-4160-B925-376EDEC890AB}"/>
              </a:ext>
            </a:extLst>
          </p:cNvPr>
          <p:cNvSpPr txBox="1"/>
          <p:nvPr userDrawn="1"/>
        </p:nvSpPr>
        <p:spPr>
          <a:xfrm>
            <a:off x="-30238" y="6488667"/>
            <a:ext cx="1629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Senate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362200" y="533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OSU Board of Trustees 101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29000" y="6635952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BOT101.2023.pptx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3237" y="4902340"/>
            <a:ext cx="624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This is all public information – there is nothing “secret” here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DBB35062-CDCF-4A7D-8A07-89C970AF5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717" y="3365903"/>
            <a:ext cx="4800600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Mike Bailey</a:t>
            </a:r>
          </a:p>
          <a:p>
            <a:pPr algn="ctr">
              <a:spcBef>
                <a:spcPct val="50000"/>
              </a:spcBef>
            </a:pPr>
            <a:r>
              <a:rPr lang="en-US" sz="1400" b="1" dirty="0"/>
              <a:t>mjb@cs.oregonstate.edu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2AAEAB3-FE61-469D-84D8-65E7DECDF0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86328"/>
            <a:ext cx="1690074" cy="1779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F39AE5-5F64-46F2-8A9C-1146376FF463}"/>
              </a:ext>
            </a:extLst>
          </p:cNvPr>
          <p:cNvSpPr txBox="1"/>
          <p:nvPr/>
        </p:nvSpPr>
        <p:spPr>
          <a:xfrm>
            <a:off x="1524000" y="5510176"/>
            <a:ext cx="6477000" cy="923330"/>
          </a:xfrm>
          <a:prstGeom prst="rect">
            <a:avLst/>
          </a:prstGeom>
          <a:solidFill>
            <a:srgbClr val="FFFFD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 am merely the </a:t>
            </a:r>
            <a:r>
              <a:rPr lang="en-US" i="1" dirty="0"/>
              <a:t>previous</a:t>
            </a:r>
            <a:r>
              <a:rPr lang="en-US" dirty="0"/>
              <a:t> faculty member on the Board.</a:t>
            </a:r>
            <a:br>
              <a:rPr lang="en-US" dirty="0"/>
            </a:br>
            <a:r>
              <a:rPr lang="en-US" dirty="0"/>
              <a:t>Inara Scott is the </a:t>
            </a:r>
            <a:r>
              <a:rPr lang="en-US" i="1" dirty="0"/>
              <a:t>current</a:t>
            </a:r>
            <a:r>
              <a:rPr lang="en-US" dirty="0"/>
              <a:t> faculty member on the Board, but she is tied up right now, so here I am.</a:t>
            </a:r>
          </a:p>
        </p:txBody>
      </p:sp>
      <p:pic>
        <p:nvPicPr>
          <p:cNvPr id="5" name="Picture 4" descr="Photo of Inara Scott, the newly appointed Faculty representative on the OSU Board of Trustees. ">
            <a:extLst>
              <a:ext uri="{FF2B5EF4-FFF2-40B4-BE49-F238E27FC236}">
                <a16:creationId xmlns:a16="http://schemas.microsoft.com/office/drawing/2014/main" id="{39049B92-FF1C-4523-87C6-D04BD3BC3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066020"/>
            <a:ext cx="1295400" cy="12954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F103BF9-1CB6-4D42-9F20-89CC9668CBBA}"/>
              </a:ext>
            </a:extLst>
          </p:cNvPr>
          <p:cNvCxnSpPr>
            <a:cxnSpLocks/>
          </p:cNvCxnSpPr>
          <p:nvPr/>
        </p:nvCxnSpPr>
        <p:spPr>
          <a:xfrm flipH="1" flipV="1">
            <a:off x="914400" y="5087006"/>
            <a:ext cx="670560" cy="8794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362200" y="152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In the Beginning … (pre-2014)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2438400"/>
            <a:ext cx="47244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Oregon University System (OUS)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6100" y="3475069"/>
            <a:ext cx="838200" cy="369332"/>
          </a:xfrm>
          <a:prstGeom prst="rect">
            <a:avLst/>
          </a:prstGeom>
          <a:solidFill>
            <a:srgbClr val="FFC969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OSU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94071" y="3470404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6700" y="3470404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PSU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57900" y="3470404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3461073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EOU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67300" y="3470404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3458936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OIT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638300" y="3134402"/>
            <a:ext cx="57748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47631" y="3134402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552700" y="3134402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05200" y="3122934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482581" y="3134402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73180" y="3144755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463780" y="3134402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409281" y="3147915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80247" y="2807732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480247" y="1905000"/>
            <a:ext cx="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81200" y="1268193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Responsible to the HECC, Legislature, and the citizens of Oregon</a:t>
            </a:r>
          </a:p>
        </p:txBody>
      </p:sp>
    </p:spTree>
    <p:extLst>
      <p:ext uri="{BB962C8B-B14F-4D97-AF65-F5344CB8AC3E}">
        <p14:creationId xmlns:p14="http://schemas.microsoft.com/office/powerpoint/2010/main" val="279596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905000" y="152400"/>
            <a:ext cx="52578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Then, in 2013, along came SB 270</a:t>
            </a:r>
            <a:br>
              <a:rPr lang="en-US" sz="2400" b="1" dirty="0">
                <a:solidFill>
                  <a:schemeClr val="accent6"/>
                </a:solidFill>
              </a:rPr>
            </a:br>
            <a:r>
              <a:rPr lang="en-US" sz="1400" b="1" dirty="0">
                <a:solidFill>
                  <a:schemeClr val="accent6"/>
                </a:solidFill>
              </a:rPr>
              <a:t>(all 117 pages of it!)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990600"/>
            <a:ext cx="8382000" cy="54245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50" dirty="0"/>
              <a:t>Each of the seven public universities will have its own Board of Trustees.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Each Board will have 11-15 members.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Those members will include one from the staff, one from the students, and one from the faculty.  These are called "members", not "representatives".</a:t>
            </a:r>
            <a:br>
              <a:rPr lang="en-US" sz="1650" dirty="0"/>
            </a:b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i="1" dirty="0"/>
              <a:t>Board members represent the citizens of Oregon, not their individual constituencies.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Each member’s term is 4 years, except for the three members from the university, who each will have a 2-year term.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Each Board member can serve, at most, two consecutive full terms.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The university nominates more than enough potential Board members and sends the list to the Governor.</a:t>
            </a:r>
          </a:p>
          <a:p>
            <a:pPr marL="342900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The Governor selects from that list and passes her selection along to the Oregon Senate Executive Appointments Committee for approval.</a:t>
            </a:r>
            <a:br>
              <a:rPr lang="en-US" sz="1650" dirty="0"/>
            </a:b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650" dirty="0"/>
              <a:t>The full Oregon Senate votes on final approval of the Governor’s selection.</a:t>
            </a:r>
          </a:p>
        </p:txBody>
      </p:sp>
    </p:spTree>
    <p:extLst>
      <p:ext uri="{BB962C8B-B14F-4D97-AF65-F5344CB8AC3E}">
        <p14:creationId xmlns:p14="http://schemas.microsoft.com/office/powerpoint/2010/main" val="79333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362200" y="152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Now (2014 and beyond)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7131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8500" y="4086034"/>
            <a:ext cx="838200" cy="369332"/>
          </a:xfrm>
          <a:prstGeom prst="rect">
            <a:avLst/>
          </a:prstGeom>
          <a:solidFill>
            <a:srgbClr val="FFC969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OSU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6471" y="4081369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29100" y="4081369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PSU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0300" y="4081369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072038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EOU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9700" y="4081369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4069901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OIT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800031" y="3745367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05100" y="3745367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57600" y="3733899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34981" y="3745367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25580" y="3755720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616180" y="3745367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61681" y="3758880"/>
            <a:ext cx="0" cy="336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800031" y="3059567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05100" y="3059567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657600" y="3048099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634981" y="3059567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625580" y="3069920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16180" y="3059567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561681" y="3073080"/>
            <a:ext cx="0" cy="336002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34315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1470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8625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25780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2935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00900" y="3364567"/>
            <a:ext cx="685800" cy="369332"/>
          </a:xfrm>
          <a:prstGeom prst="rect">
            <a:avLst/>
          </a:prstGeom>
          <a:solidFill>
            <a:srgbClr val="79D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BOT</a:t>
            </a:r>
          </a:p>
        </p:txBody>
      </p:sp>
      <p:pic>
        <p:nvPicPr>
          <p:cNvPr id="11" name="Picture 10" descr="A repeat of slide 2, recounting the system pre-2014">
            <a:extLst>
              <a:ext uri="{FF2B5EF4-FFF2-40B4-BE49-F238E27FC236}">
                <a16:creationId xmlns:a16="http://schemas.microsoft.com/office/drawing/2014/main" id="{BE8A18BD-485B-4081-BBCC-E805B1B66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30" y="596172"/>
            <a:ext cx="2667001" cy="986324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27622FFF-69E6-4C0C-A0EA-F30DC1317B52}"/>
              </a:ext>
            </a:extLst>
          </p:cNvPr>
          <p:cNvSpPr txBox="1"/>
          <p:nvPr/>
        </p:nvSpPr>
        <p:spPr>
          <a:xfrm>
            <a:off x="1971675" y="2271089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Responsible to the HECC, Legislature, and the citizens of Oregon</a:t>
            </a:r>
          </a:p>
        </p:txBody>
      </p:sp>
    </p:spTree>
    <p:extLst>
      <p:ext uri="{BB962C8B-B14F-4D97-AF65-F5344CB8AC3E}">
        <p14:creationId xmlns:p14="http://schemas.microsoft.com/office/powerpoint/2010/main" val="273860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866900" y="93237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Faculty Member Selection Process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880069" y="17123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80069" y="23981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80069" y="30839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80069" y="37697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25009" y="2683877"/>
            <a:ext cx="52717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EC</a:t>
            </a:r>
          </a:p>
        </p:txBody>
      </p:sp>
      <p:sp>
        <p:nvSpPr>
          <p:cNvPr id="9" name="Rectangle 8"/>
          <p:cNvSpPr/>
          <p:nvPr/>
        </p:nvSpPr>
        <p:spPr>
          <a:xfrm>
            <a:off x="3211169" y="19409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11169" y="26267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61669" y="2626787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98655" y="2655332"/>
            <a:ext cx="126280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Governor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554983" y="2878342"/>
            <a:ext cx="39188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32669" y="2878342"/>
            <a:ext cx="46264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733800" y="2878342"/>
            <a:ext cx="38566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640234" y="2878342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34200" y="2286000"/>
            <a:ext cx="184112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Oregon Senate Executive Appointments</a:t>
            </a:r>
            <a:br>
              <a:rPr lang="en-US" sz="1600" b="1" dirty="0"/>
            </a:br>
            <a:r>
              <a:rPr lang="en-US" sz="1600" b="1" dirty="0"/>
              <a:t>Committee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595069" y="2878342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614439" y="3464987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76069" y="4466634"/>
            <a:ext cx="151167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Oregon Senate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38239" y="3613513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7610552" y="432201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595069" y="4648027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099769" y="4388210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066015" y="4432993"/>
            <a:ext cx="990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Whew!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741" y="1427486"/>
            <a:ext cx="217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“Why I Want This Position”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6CF0DCE-7C43-4622-90C3-7134C6FDD848}"/>
              </a:ext>
            </a:extLst>
          </p:cNvPr>
          <p:cNvSpPr/>
          <p:nvPr/>
        </p:nvSpPr>
        <p:spPr>
          <a:xfrm>
            <a:off x="880069" y="4474410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E764EA2-B093-414F-9C5E-4EA0355EDB50}"/>
              </a:ext>
            </a:extLst>
          </p:cNvPr>
          <p:cNvSpPr/>
          <p:nvPr/>
        </p:nvSpPr>
        <p:spPr>
          <a:xfrm>
            <a:off x="3211169" y="3311009"/>
            <a:ext cx="457200" cy="457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03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362200" y="152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Board Meeting Process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612773"/>
            <a:ext cx="8839200" cy="57861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750" dirty="0"/>
              <a:t>The Board meets </a:t>
            </a:r>
            <a:r>
              <a:rPr lang="en-US" sz="2000" dirty="0"/>
              <a:t>~</a:t>
            </a:r>
            <a:r>
              <a:rPr lang="en-US" sz="1750" dirty="0"/>
              <a:t> once per quarter (SB 270 specifies this, too), typically for two full days.  (Received permission to make this "four times per year".)</a:t>
            </a:r>
          </a:p>
          <a:p>
            <a:endParaRPr lang="en-US" sz="1750" dirty="0"/>
          </a:p>
          <a:p>
            <a:r>
              <a:rPr lang="en-US" sz="1750" dirty="0"/>
              <a:t>The Board has three subcommittees: Academic Strategies, Executive &amp; Audit, and Finance &amp; Administration.</a:t>
            </a:r>
          </a:p>
          <a:p>
            <a:endParaRPr lang="en-US" sz="1750" dirty="0"/>
          </a:p>
          <a:p>
            <a:r>
              <a:rPr lang="en-US" sz="1750" dirty="0"/>
              <a:t>There are subcommittee meetings on Thursday and the full Board meeting is on Friday.</a:t>
            </a:r>
          </a:p>
          <a:p>
            <a:endParaRPr lang="en-US" sz="1750" dirty="0"/>
          </a:p>
          <a:p>
            <a:r>
              <a:rPr lang="en-US" sz="1750" dirty="0"/>
              <a:t>All meetings (full Board and Board subcommittees) are subject to Oregon’s Open Meetings Law: widely announced ahead of time, open to the public -- both in-person and via phone.</a:t>
            </a:r>
            <a:br>
              <a:rPr lang="en-US" sz="1750" dirty="0"/>
            </a:br>
            <a:endParaRPr lang="en-US" sz="1750" dirty="0"/>
          </a:p>
          <a:p>
            <a:r>
              <a:rPr lang="en-US" sz="1750" dirty="0"/>
              <a:t>There is a very strict definition of what is a “meeting”.</a:t>
            </a:r>
          </a:p>
          <a:p>
            <a:endParaRPr lang="en-US" sz="1750" dirty="0"/>
          </a:p>
          <a:p>
            <a:r>
              <a:rPr lang="en-US" sz="1750" dirty="0"/>
              <a:t>There can be subcommittee meetings in-between the quarterly meetings – they, too, are open.</a:t>
            </a:r>
          </a:p>
          <a:p>
            <a:endParaRPr lang="en-US" sz="1750" dirty="0"/>
          </a:p>
          <a:p>
            <a:r>
              <a:rPr lang="en-US" sz="1750" dirty="0"/>
              <a:t>Full Board meetings and the on-campus subcommittee meetings are typically held in the MU Horizon Room when possible and/or Zoom.</a:t>
            </a:r>
          </a:p>
          <a:p>
            <a:endParaRPr lang="en-US" sz="1750" dirty="0"/>
          </a:p>
          <a:p>
            <a:r>
              <a:rPr lang="en-US" sz="1750" dirty="0"/>
              <a:t>At the meetings, there are multiple opportunities for public comments.</a:t>
            </a:r>
          </a:p>
        </p:txBody>
      </p:sp>
    </p:spTree>
    <p:extLst>
      <p:ext uri="{BB962C8B-B14F-4D97-AF65-F5344CB8AC3E}">
        <p14:creationId xmlns:p14="http://schemas.microsoft.com/office/powerpoint/2010/main" val="4027558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28600" y="1143000"/>
            <a:ext cx="8382000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Tuition</a:t>
            </a:r>
          </a:p>
          <a:p>
            <a:endParaRPr lang="en-US" dirty="0"/>
          </a:p>
          <a:p>
            <a:r>
              <a:rPr lang="en-US" dirty="0"/>
              <a:t>Financials: State budget, current OSU budget, self-support budgets, capital planning, 10-year financial forecast</a:t>
            </a:r>
          </a:p>
          <a:p>
            <a:endParaRPr lang="en-US" dirty="0"/>
          </a:p>
          <a:p>
            <a:r>
              <a:rPr lang="en-US" dirty="0"/>
              <a:t>Student Success</a:t>
            </a:r>
          </a:p>
          <a:p>
            <a:endParaRPr lang="en-US" dirty="0"/>
          </a:p>
          <a:p>
            <a:r>
              <a:rPr lang="en-US" dirty="0"/>
              <a:t>Retention</a:t>
            </a:r>
          </a:p>
          <a:p>
            <a:endParaRPr lang="en-US" dirty="0"/>
          </a:p>
          <a:p>
            <a:r>
              <a:rPr lang="en-US" dirty="0"/>
              <a:t>Risk / Compliance</a:t>
            </a:r>
          </a:p>
          <a:p>
            <a:endParaRPr lang="en-US" dirty="0"/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362200" y="152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Current Issues</a:t>
            </a:r>
          </a:p>
        </p:txBody>
      </p:sp>
    </p:spTree>
    <p:extLst>
      <p:ext uri="{BB962C8B-B14F-4D97-AF65-F5344CB8AC3E}">
        <p14:creationId xmlns:p14="http://schemas.microsoft.com/office/powerpoint/2010/main" val="25505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362200" y="15240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6"/>
                </a:solidFill>
              </a:rPr>
              <a:t>Financial Issues to be Aware Of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6132" y="1219200"/>
            <a:ext cx="8915400" cy="37702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700" dirty="0"/>
              <a:t>Tuition provides ~70% of OSU’s revenue.</a:t>
            </a:r>
          </a:p>
          <a:p>
            <a:endParaRPr lang="en-US" sz="1700" dirty="0"/>
          </a:p>
          <a:p>
            <a:r>
              <a:rPr lang="en-US" sz="1700" dirty="0"/>
              <a:t>PERS and PEBB increases are essentially unfunded mandates by the state.</a:t>
            </a:r>
          </a:p>
          <a:p>
            <a:endParaRPr lang="en-US" sz="1700" dirty="0"/>
          </a:p>
          <a:p>
            <a:r>
              <a:rPr lang="en-US" sz="1700" dirty="0"/>
              <a:t>Percent of in-state students vs. out-of-state; currently </a:t>
            </a:r>
            <a:r>
              <a:rPr lang="en-US" dirty="0"/>
              <a:t>~</a:t>
            </a:r>
            <a:r>
              <a:rPr lang="en-US" sz="1700" dirty="0"/>
              <a:t>70%-30%; it is allowed by the Board to go as low as 60%-40%.</a:t>
            </a:r>
          </a:p>
          <a:p>
            <a:endParaRPr lang="en-US" sz="1700" dirty="0"/>
          </a:p>
          <a:p>
            <a:r>
              <a:rPr lang="en-US" sz="1700" dirty="0"/>
              <a:t>Can we/should we cut into OSU’s Fund Balance? (OSU tries to hold a 10% fund balance.)</a:t>
            </a:r>
          </a:p>
          <a:p>
            <a:endParaRPr lang="en-US" sz="1700" dirty="0"/>
          </a:p>
          <a:p>
            <a:r>
              <a:rPr lang="en-US" sz="1700" dirty="0"/>
              <a:t>OSU’s Moody’s credit rating (Aa3) affects our borrowing interest rate, and is affected by many things, including our fund balance. (Everything seems to be connected here.)</a:t>
            </a:r>
          </a:p>
          <a:p>
            <a:endParaRPr lang="en-US" sz="1700" dirty="0"/>
          </a:p>
          <a:p>
            <a:r>
              <a:rPr lang="en-US" sz="1700" dirty="0"/>
              <a:t>Can we be/should we be cutting significant expenses. (Where?)</a:t>
            </a:r>
          </a:p>
          <a:p>
            <a:endParaRPr lang="en-US" sz="1700" dirty="0"/>
          </a:p>
        </p:txBody>
      </p:sp>
      <p:pic>
        <p:nvPicPr>
          <p:cNvPr id="4" name="Picture 2" descr="Second of two stop signs indicating end of slideshow">
            <a:extLst>
              <a:ext uri="{FF2B5EF4-FFF2-40B4-BE49-F238E27FC236}">
                <a16:creationId xmlns:a16="http://schemas.microsoft.com/office/drawing/2014/main" id="{C765C035-BD05-4F4C-A435-35FF843A5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48401"/>
            <a:ext cx="374907" cy="37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One of two stop signs indicating end of slideshow">
            <a:extLst>
              <a:ext uri="{FF2B5EF4-FFF2-40B4-BE49-F238E27FC236}">
                <a16:creationId xmlns:a16="http://schemas.microsoft.com/office/drawing/2014/main" id="{4245F3CD-D31D-4269-B8F7-BFE831C1C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6269431"/>
            <a:ext cx="374907" cy="37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55164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646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Oregon State University</dc:creator>
  <cp:lastModifiedBy>Bailey, Mike</cp:lastModifiedBy>
  <cp:revision>246</cp:revision>
  <cp:lastPrinted>2017-01-27T17:03:24Z</cp:lastPrinted>
  <dcterms:created xsi:type="dcterms:W3CDTF">2006-05-30T17:39:33Z</dcterms:created>
  <dcterms:modified xsi:type="dcterms:W3CDTF">2023-01-11T23:28:03Z</dcterms:modified>
</cp:coreProperties>
</file>