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p:cViewPr varScale="1">
        <p:scale>
          <a:sx n="118" d="100"/>
          <a:sy n="118" d="100"/>
        </p:scale>
        <p:origin x="63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5ED988-7D0B-4978-B3E3-BE52DDD43690}" type="datetimeFigureOut">
              <a:rPr lang="en-US" smtClean="0"/>
              <a:t>1/10/2023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2D300DA-21F5-4E69-B1CB-05BD967D274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000">
            <a:alpha val="4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5ED988-7D0B-4978-B3E3-BE52DDD43690}" type="datetimeFigureOut">
              <a:rPr lang="en-US" smtClean="0"/>
              <a:t>1/10/2023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300DA-21F5-4E69-B1CB-05BD967D274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45" y="381000"/>
            <a:ext cx="8229600" cy="1143000"/>
          </a:xfrm>
        </p:spPr>
        <p:txBody>
          <a:bodyPr>
            <a:normAutofit fontScale="90000"/>
          </a:bodyPr>
          <a:lstStyle/>
          <a:p>
            <a:br>
              <a:rPr lang="en-US" sz="3100" baseline="0" dirty="0">
                <a:latin typeface="Arial"/>
              </a:rPr>
            </a:br>
            <a:r>
              <a:rPr lang="en-US" sz="3100" baseline="0" dirty="0"/>
              <a:t>Key Functions of the Executive Committee (EC)</a:t>
            </a:r>
            <a:br>
              <a:rPr lang="en-US" b="1" baseline="0" dirty="0"/>
            </a:br>
            <a:endParaRPr lang="en-US" dirty="0"/>
          </a:p>
        </p:txBody>
      </p:sp>
      <p:sp>
        <p:nvSpPr>
          <p:cNvPr id="4" name="TextBox 3"/>
          <p:cNvSpPr txBox="1"/>
          <p:nvPr/>
        </p:nvSpPr>
        <p:spPr>
          <a:xfrm>
            <a:off x="238018" y="1752600"/>
            <a:ext cx="8534400" cy="5324535"/>
          </a:xfrm>
          <a:prstGeom prst="rect">
            <a:avLst/>
          </a:prstGeom>
          <a:noFill/>
        </p:spPr>
        <p:txBody>
          <a:bodyPr wrap="square" lIns="91440" tIns="45720" rIns="91440" bIns="45720" rtlCol="0" anchor="t">
            <a:spAutoFit/>
          </a:bodyPr>
          <a:lstStyle/>
          <a:p>
            <a:r>
              <a:rPr lang="en-US" b="1" dirty="0"/>
              <a:t>Who serves on the EC?</a:t>
            </a:r>
          </a:p>
          <a:p>
            <a:endParaRPr lang="en-US" b="1" dirty="0"/>
          </a:p>
          <a:p>
            <a:r>
              <a:rPr lang="en-US" b="1" dirty="0"/>
              <a:t>Voting members:</a:t>
            </a:r>
          </a:p>
          <a:p>
            <a:pPr marL="285750" indent="-285750">
              <a:buFont typeface="Arial" panose="020B0604020202020204" pitchFamily="34" charset="0"/>
              <a:buChar char="•"/>
            </a:pPr>
            <a:r>
              <a:rPr lang="en-US" dirty="0"/>
              <a:t>Six faculty members. Three are elected each year from current Senators, for a term of service of two years.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One member representing OSU-Cascades faculty. </a:t>
            </a:r>
          </a:p>
          <a:p>
            <a:pPr marL="171450" indent="-171450">
              <a:buFont typeface="Arial" panose="020B0604020202020204" pitchFamily="34" charset="0"/>
              <a:buChar char="•"/>
            </a:pPr>
            <a:endParaRPr lang="en-US" dirty="0"/>
          </a:p>
          <a:p>
            <a:pPr marL="285750" indent="-285750">
              <a:buFont typeface="Arial" panose="020B0604020202020204" pitchFamily="34" charset="0"/>
              <a:buChar char="•"/>
            </a:pPr>
            <a:r>
              <a:rPr lang="en-US" dirty="0"/>
              <a:t>The Senate president, immediate past president, and president-elect.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OSU’s senior Interinstitutional Faculty Senator.</a:t>
            </a:r>
          </a:p>
          <a:p>
            <a:pPr marL="285750" indent="-285750">
              <a:buFont typeface="Arial" panose="020B0604020202020204" pitchFamily="34" charset="0"/>
              <a:buChar char="•"/>
            </a:pPr>
            <a:endParaRPr lang="en-US" sz="1600" dirty="0">
              <a:cs typeface="Calibri"/>
            </a:endParaRPr>
          </a:p>
          <a:p>
            <a:r>
              <a:rPr lang="en-US" b="1" dirty="0"/>
              <a:t>Non-voting member:</a:t>
            </a:r>
          </a:p>
          <a:p>
            <a:pPr marL="285750" indent="-285750">
              <a:buFont typeface="Arial" panose="020B0604020202020204" pitchFamily="34" charset="0"/>
              <a:buChar char="•"/>
            </a:pPr>
            <a:r>
              <a:rPr lang="en-US" dirty="0"/>
              <a:t>Provost and Executive Vice President, or designee</a:t>
            </a:r>
          </a:p>
          <a:p>
            <a:pPr lvl="0"/>
            <a:endParaRPr lang="en-US" dirty="0"/>
          </a:p>
          <a:p>
            <a:pPr lvl="0" algn="ctr"/>
            <a:r>
              <a:rPr lang="en-US" dirty="0"/>
              <a:t>The EC meets weekly during the academic year.</a:t>
            </a:r>
          </a:p>
          <a:p>
            <a:pPr lvl="0"/>
            <a:endParaRPr lang="en-US" dirty="0"/>
          </a:p>
          <a:p>
            <a:pPr lvl="0"/>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Key Functions of the Executive Committee (EC)</a:t>
            </a:r>
          </a:p>
        </p:txBody>
      </p:sp>
      <p:sp>
        <p:nvSpPr>
          <p:cNvPr id="4" name="TextBox 3"/>
          <p:cNvSpPr txBox="1"/>
          <p:nvPr/>
        </p:nvSpPr>
        <p:spPr>
          <a:xfrm>
            <a:off x="190500" y="1752600"/>
            <a:ext cx="8763000" cy="5632311"/>
          </a:xfrm>
          <a:prstGeom prst="rect">
            <a:avLst/>
          </a:prstGeom>
          <a:noFill/>
        </p:spPr>
        <p:txBody>
          <a:bodyPr wrap="square" lIns="91440" tIns="45720" rIns="91440" bIns="45720" rtlCol="0" anchor="t">
            <a:spAutoFit/>
          </a:bodyPr>
          <a:lstStyle/>
          <a:p>
            <a:r>
              <a:rPr lang="en-US" b="1" dirty="0"/>
              <a:t>What role does the EC Play?</a:t>
            </a:r>
          </a:p>
          <a:p>
            <a:endParaRPr lang="en-US" sz="1600" b="1" dirty="0"/>
          </a:p>
          <a:p>
            <a:pPr marL="285750" indent="-285750">
              <a:buFont typeface="Wingdings" pitchFamily="2" charset="2"/>
              <a:buChar char="Ø"/>
            </a:pPr>
            <a:r>
              <a:rPr lang="en-US" sz="1600" dirty="0"/>
              <a:t>The EC sets the agenda for Faculty Senate meetings and brings action items to the floor of the Faculty Senate for debate. </a:t>
            </a:r>
          </a:p>
          <a:p>
            <a:pPr marL="285750" indent="-285750">
              <a:buFont typeface="Wingdings" pitchFamily="2" charset="2"/>
              <a:buChar char="Ø"/>
            </a:pPr>
            <a:endParaRPr lang="en-US" sz="1600" dirty="0"/>
          </a:p>
          <a:p>
            <a:pPr marL="285750" indent="-285750">
              <a:buFont typeface="Wingdings" pitchFamily="2" charset="2"/>
              <a:buChar char="Ø"/>
            </a:pPr>
            <a:r>
              <a:rPr lang="en-US" sz="1600" dirty="0"/>
              <a:t>The EC guides curricular actions (which are the purview of the faculty). </a:t>
            </a:r>
          </a:p>
          <a:p>
            <a:pPr marL="285750" indent="-285750">
              <a:buFont typeface="Wingdings" pitchFamily="2" charset="2"/>
              <a:buChar char="Ø"/>
            </a:pPr>
            <a:endParaRPr lang="en-US" sz="1600" dirty="0"/>
          </a:p>
          <a:p>
            <a:pPr marL="285750" indent="-285750">
              <a:buFont typeface="Wingdings" pitchFamily="2" charset="2"/>
              <a:buChar char="Ø"/>
            </a:pPr>
            <a:r>
              <a:rPr lang="en-US" sz="1600" dirty="0"/>
              <a:t>Frequently, the EC will request attendance at meetings of various individuals on campus who might contribute to the understanding of a particular problem or concern on campus.</a:t>
            </a:r>
          </a:p>
          <a:p>
            <a:pPr marL="285750" indent="-285750">
              <a:buFont typeface="Wingdings" pitchFamily="2" charset="2"/>
              <a:buChar char="Ø"/>
            </a:pPr>
            <a:endParaRPr lang="en-US" sz="1600" dirty="0"/>
          </a:p>
          <a:p>
            <a:pPr marL="285750" indent="-285750">
              <a:buFont typeface="Wingdings" pitchFamily="2" charset="2"/>
              <a:buChar char="Ø"/>
            </a:pPr>
            <a:r>
              <a:rPr lang="en-US" sz="1600" dirty="0"/>
              <a:t>The EC works on many important issues in the operation of the university and advises the university administration on topics such as curriculum, budget, hiring,</a:t>
            </a:r>
            <a:r>
              <a:rPr lang="en-US" sz="1600" dirty="0">
                <a:cs typeface="Calibri"/>
              </a:rPr>
              <a:t> r</a:t>
            </a:r>
            <a:r>
              <a:rPr lang="en-US" sz="1600" dirty="0"/>
              <a:t>estructuring, and athletics.</a:t>
            </a:r>
            <a:endParaRPr lang="en-US" sz="1600" dirty="0">
              <a:cs typeface="Calibri"/>
            </a:endParaRPr>
          </a:p>
          <a:p>
            <a:pPr marL="285750" indent="-285750">
              <a:buFont typeface="Wingdings" pitchFamily="2" charset="2"/>
              <a:buChar char="Ø"/>
            </a:pPr>
            <a:endParaRPr lang="en-US" sz="1600" dirty="0"/>
          </a:p>
          <a:p>
            <a:pPr marL="285750" indent="-285750">
              <a:buFont typeface="Wingdings" pitchFamily="2" charset="2"/>
              <a:buChar char="Ø"/>
            </a:pPr>
            <a:r>
              <a:rPr lang="en-US" sz="1600" dirty="0"/>
              <a:t>The EC supports and has oversight of the committees and councils under Faculty Senate jurisdiction. Each of the 24 Faculty Senate committees has an EC member who serves as a liaison. </a:t>
            </a:r>
          </a:p>
          <a:p>
            <a:pPr marL="285750" indent="-285750">
              <a:buFont typeface="Wingdings" pitchFamily="2" charset="2"/>
              <a:buChar char="Ø"/>
            </a:pPr>
            <a:endParaRPr lang="en-US" sz="1600" dirty="0"/>
          </a:p>
          <a:p>
            <a:pPr marL="285750" indent="-285750">
              <a:buFont typeface="Wingdings" pitchFamily="2" charset="2"/>
              <a:buChar char="Ø"/>
            </a:pPr>
            <a:r>
              <a:rPr lang="en-US" sz="1600" dirty="0"/>
              <a:t>Members of the EC facilitate Small Group Sessions with the OSU President. These small groups are self-selected, or may be individuals from a specific group.</a:t>
            </a:r>
          </a:p>
          <a:p>
            <a:endParaRPr lang="en-US" sz="1600" dirty="0"/>
          </a:p>
          <a:p>
            <a:endParaRPr lang="en-US" dirty="0"/>
          </a:p>
          <a:p>
            <a:endParaRPr lang="en-US" dirty="0"/>
          </a:p>
          <a:p>
            <a:r>
              <a:rPr lang="en-US"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800" baseline="0" dirty="0">
                <a:latin typeface="+mn-lt"/>
              </a:rPr>
              <a:t>Key Functions of the Executive Committee (EC)</a:t>
            </a:r>
            <a:endParaRPr lang="en-US" sz="2800" dirty="0">
              <a:latin typeface="+mn-lt"/>
            </a:endParaRPr>
          </a:p>
        </p:txBody>
      </p:sp>
      <p:sp>
        <p:nvSpPr>
          <p:cNvPr id="4" name="TextBox 3"/>
          <p:cNvSpPr txBox="1"/>
          <p:nvPr/>
        </p:nvSpPr>
        <p:spPr>
          <a:xfrm>
            <a:off x="190500" y="1752600"/>
            <a:ext cx="8763000" cy="7078861"/>
          </a:xfrm>
          <a:prstGeom prst="rect">
            <a:avLst/>
          </a:prstGeom>
          <a:noFill/>
        </p:spPr>
        <p:txBody>
          <a:bodyPr wrap="square" lIns="91440" tIns="45720" rIns="91440" bIns="45720" rtlCol="0" anchor="t">
            <a:spAutoFit/>
          </a:bodyPr>
          <a:lstStyle/>
          <a:p>
            <a:r>
              <a:rPr lang="en-US" b="1" dirty="0"/>
              <a:t>Why is the EC important?</a:t>
            </a:r>
          </a:p>
          <a:p>
            <a:endParaRPr lang="en-US" sz="1600" b="1" dirty="0"/>
          </a:p>
          <a:p>
            <a:pPr marL="285750" indent="-285750">
              <a:buFont typeface="Wingdings" pitchFamily="2" charset="2"/>
              <a:buChar char="Ø"/>
            </a:pPr>
            <a:r>
              <a:rPr lang="en-US" sz="1600" dirty="0"/>
              <a:t>The EC serves as the interface between the faculty of OSU, Faculty Senate, and the administration of the university.</a:t>
            </a:r>
          </a:p>
          <a:p>
            <a:pPr marL="285750" indent="-285750">
              <a:buFont typeface="Wingdings" pitchFamily="2" charset="2"/>
              <a:buChar char="Ø"/>
            </a:pPr>
            <a:endParaRPr lang="en-US" sz="1600" dirty="0"/>
          </a:p>
          <a:p>
            <a:pPr marL="285750" indent="-285750">
              <a:buFont typeface="Wingdings" pitchFamily="2" charset="2"/>
              <a:buChar char="Ø"/>
            </a:pPr>
            <a:r>
              <a:rPr lang="en-US" sz="1600" dirty="0"/>
              <a:t>The EC fosters interactions with upper administration that truly embraces shared governance and the opportunity to provide faculty perspectives.</a:t>
            </a:r>
          </a:p>
          <a:p>
            <a:pPr marL="285750" indent="-285750">
              <a:buFont typeface="Wingdings" pitchFamily="2" charset="2"/>
              <a:buChar char="Ø"/>
            </a:pPr>
            <a:endParaRPr lang="en-US" sz="1600" dirty="0"/>
          </a:p>
          <a:p>
            <a:pPr marL="285750" indent="-285750">
              <a:buFont typeface="Wingdings" pitchFamily="2" charset="2"/>
              <a:buChar char="Ø"/>
            </a:pPr>
            <a:r>
              <a:rPr lang="en-US" sz="1600" dirty="0"/>
              <a:t>The EC fosters debate on and facilitates solutions, in coordination with the Office of Academic Affairs, related to important academic issues such as Baccalaureate Core revision and student evaluations of teaching. The EC also works with the Office of Faculty Affairs on issues regarding Promotion and Tenure and academic freedom.</a:t>
            </a:r>
            <a:endParaRPr lang="en-US" sz="1600" dirty="0">
              <a:cs typeface="Calibri"/>
            </a:endParaRPr>
          </a:p>
          <a:p>
            <a:pPr marL="285750" indent="-285750">
              <a:buFont typeface="Wingdings" pitchFamily="2" charset="2"/>
              <a:buChar char="Ø"/>
            </a:pPr>
            <a:endParaRPr lang="en-US" sz="1600" dirty="0"/>
          </a:p>
          <a:p>
            <a:pPr marL="285750" indent="-285750">
              <a:buFont typeface="Wingdings" pitchFamily="2" charset="2"/>
              <a:buChar char="Ø"/>
            </a:pPr>
            <a:r>
              <a:rPr lang="en-US" sz="1600" dirty="0"/>
              <a:t>The EC helps draft university policy and is often called on by senior administration to be part of the decision-making process. </a:t>
            </a:r>
          </a:p>
          <a:p>
            <a:pPr marL="285750" indent="-285750">
              <a:buFont typeface="Wingdings" pitchFamily="2" charset="2"/>
              <a:buChar char="Ø"/>
            </a:pPr>
            <a:endParaRPr lang="en-US" sz="1600" dirty="0"/>
          </a:p>
          <a:p>
            <a:pPr marL="285750" indent="-285750">
              <a:buFont typeface="Wingdings" pitchFamily="2" charset="2"/>
              <a:buChar char="Ø"/>
            </a:pPr>
            <a:r>
              <a:rPr lang="en-US" sz="1600" dirty="0"/>
              <a:t>The EC is the highest university body to which a faculty member can ask to review their tenure and promotion process at the department or college level.</a:t>
            </a:r>
          </a:p>
          <a:p>
            <a:pPr marL="285750" indent="-285750">
              <a:buFont typeface="Wingdings" pitchFamily="2" charset="2"/>
              <a:buChar char="Ø"/>
            </a:pPr>
            <a:endParaRPr lang="en-US" sz="1600" dirty="0"/>
          </a:p>
          <a:p>
            <a:pPr marL="285750" indent="-285750">
              <a:buFont typeface="Wingdings" pitchFamily="2" charset="2"/>
              <a:buChar char="Ø"/>
            </a:pPr>
            <a:r>
              <a:rPr lang="en-US" sz="1600" dirty="0"/>
              <a:t>The EC adopts a university-wide advocacy role.</a:t>
            </a:r>
          </a:p>
          <a:p>
            <a:pPr marL="285750" indent="-285750">
              <a:buFont typeface="Wingdings" pitchFamily="2" charset="2"/>
              <a:buChar char="ü"/>
            </a:pPr>
            <a:endParaRPr lang="en-US" sz="1600" dirty="0"/>
          </a:p>
          <a:p>
            <a:endParaRPr lang="en-US" sz="1600" dirty="0"/>
          </a:p>
          <a:p>
            <a:endParaRPr lang="en-US" sz="1600" dirty="0"/>
          </a:p>
          <a:p>
            <a:endParaRPr lang="en-US" sz="1600" dirty="0"/>
          </a:p>
          <a:p>
            <a:endParaRPr lang="en-US" sz="1600" dirty="0"/>
          </a:p>
          <a:p>
            <a:endParaRPr lang="en-US" sz="1600" dirty="0"/>
          </a:p>
          <a:p>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60" y="2133600"/>
            <a:ext cx="3886200" cy="1955942"/>
          </a:xfrm>
        </p:spPr>
        <p:txBody>
          <a:bodyPr>
            <a:normAutofit fontScale="90000"/>
          </a:bodyPr>
          <a:lstStyle/>
          <a:p>
            <a:r>
              <a:rPr lang="en-US" dirty="0"/>
              <a:t>Thanks </a:t>
            </a:r>
            <a:br>
              <a:rPr lang="en-US" dirty="0"/>
            </a:br>
            <a:r>
              <a:rPr lang="en-US" dirty="0"/>
              <a:t>for </a:t>
            </a:r>
            <a:br>
              <a:rPr lang="en-US" dirty="0"/>
            </a:br>
            <a:r>
              <a:rPr lang="en-US" dirty="0"/>
              <a:t>Listening </a:t>
            </a:r>
          </a:p>
        </p:txBody>
      </p:sp>
      <p:pic>
        <p:nvPicPr>
          <p:cNvPr id="19458" name="Picture 2" descr="Image result for time for questions"/>
          <p:cNvPicPr>
            <a:picLocks noChangeAspect="1" noChangeArrowheads="1"/>
          </p:cNvPicPr>
          <p:nvPr/>
        </p:nvPicPr>
        <p:blipFill>
          <a:blip r:embed="rId2" cstate="print"/>
          <a:srcRect/>
          <a:stretch>
            <a:fillRect/>
          </a:stretch>
        </p:blipFill>
        <p:spPr bwMode="auto">
          <a:xfrm>
            <a:off x="4267200" y="990600"/>
            <a:ext cx="4148904" cy="4978685"/>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1211</TotalTime>
  <Words>436</Words>
  <Application>Microsoft Office PowerPoint</Application>
  <PresentationFormat>On-screen Show (4:3)</PresentationFormat>
  <Paragraphs>56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Wingdings</vt:lpstr>
      <vt:lpstr>Office Theme</vt:lpstr>
      <vt:lpstr> Key Functions of the Executive Committee (EC) </vt:lpstr>
      <vt:lpstr>Key Functions of the Executive Committee (EC)</vt:lpstr>
      <vt:lpstr>Key Functions of the Executive Committee (EC)</vt:lpstr>
      <vt:lpstr>Thanks  for  Listening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Functions of the Executive Committee (EC) of the Faculty Senate</dc:title>
  <dc:creator>Dwaine Plaza</dc:creator>
  <cp:lastModifiedBy>Nunnemaker, Vickie</cp:lastModifiedBy>
  <cp:revision>90</cp:revision>
  <dcterms:created xsi:type="dcterms:W3CDTF">2018-01-11T02:42:30Z</dcterms:created>
  <dcterms:modified xsi:type="dcterms:W3CDTF">2023-01-11T00:15:25Z</dcterms:modified>
</cp:coreProperties>
</file>