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2" r:id="rId1"/>
    <p:sldMasterId id="2147484964" r:id="rId2"/>
    <p:sldMasterId id="2147485022" r:id="rId3"/>
    <p:sldMasterId id="2147485010" r:id="rId4"/>
  </p:sldMasterIdLst>
  <p:notesMasterIdLst>
    <p:notesMasterId r:id="rId23"/>
  </p:notesMasterIdLst>
  <p:sldIdLst>
    <p:sldId id="256" r:id="rId5"/>
    <p:sldId id="321" r:id="rId6"/>
    <p:sldId id="350" r:id="rId7"/>
    <p:sldId id="405" r:id="rId8"/>
    <p:sldId id="362" r:id="rId9"/>
    <p:sldId id="377" r:id="rId10"/>
    <p:sldId id="356" r:id="rId11"/>
    <p:sldId id="267" r:id="rId12"/>
    <p:sldId id="404" r:id="rId13"/>
    <p:sldId id="376" r:id="rId14"/>
    <p:sldId id="365" r:id="rId15"/>
    <p:sldId id="364" r:id="rId16"/>
    <p:sldId id="355" r:id="rId17"/>
    <p:sldId id="366" r:id="rId18"/>
    <p:sldId id="372" r:id="rId19"/>
    <p:sldId id="373" r:id="rId20"/>
    <p:sldId id="393" r:id="rId21"/>
    <p:sldId id="38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7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373DC2-2D0C-4630-90B8-25415BB3741B}" type="doc">
      <dgm:prSet loTypeId="urn:microsoft.com/office/officeart/2005/8/layout/vList2" loCatId="list" qsTypeId="urn:microsoft.com/office/officeart/2005/8/quickstyle/simple5" qsCatId="simple" csTypeId="urn:microsoft.com/office/officeart/2005/8/colors/accent3_2" csCatId="accent3" phldr="1"/>
      <dgm:spPr/>
      <dgm:t>
        <a:bodyPr/>
        <a:lstStyle/>
        <a:p>
          <a:endParaRPr lang="en-US"/>
        </a:p>
      </dgm:t>
    </dgm:pt>
    <dgm:pt modelId="{A8151903-D95B-4A12-823E-AF14E80043EA}">
      <dgm:prSet/>
      <dgm:spPr/>
      <dgm:t>
        <a:bodyPr/>
        <a:lstStyle/>
        <a:p>
          <a:r>
            <a:rPr lang="en-US" dirty="0"/>
            <a:t>Introduction</a:t>
          </a:r>
        </a:p>
      </dgm:t>
    </dgm:pt>
    <dgm:pt modelId="{6C813C8F-1C1A-41AA-832D-C308196CFD20}" type="parTrans" cxnId="{43E7C4DB-A24A-49A5-B623-9E32D04DD35E}">
      <dgm:prSet/>
      <dgm:spPr/>
      <dgm:t>
        <a:bodyPr/>
        <a:lstStyle/>
        <a:p>
          <a:endParaRPr lang="en-US"/>
        </a:p>
      </dgm:t>
    </dgm:pt>
    <dgm:pt modelId="{1E222998-99F9-4734-83A4-84DF99152299}" type="sibTrans" cxnId="{43E7C4DB-A24A-49A5-B623-9E32D04DD35E}">
      <dgm:prSet/>
      <dgm:spPr/>
      <dgm:t>
        <a:bodyPr/>
        <a:lstStyle/>
        <a:p>
          <a:endParaRPr lang="en-US"/>
        </a:p>
      </dgm:t>
    </dgm:pt>
    <dgm:pt modelId="{7B8102AC-0E79-42B0-9763-2A9D2ACD0D99}">
      <dgm:prSet/>
      <dgm:spPr/>
      <dgm:t>
        <a:bodyPr/>
        <a:lstStyle/>
        <a:p>
          <a:r>
            <a:rPr lang="en-US" dirty="0"/>
            <a:t>Cascades Edge</a:t>
          </a:r>
        </a:p>
      </dgm:t>
    </dgm:pt>
    <dgm:pt modelId="{CC77D84D-FF7F-421F-8F04-5F1EC6D1B0EC}" type="parTrans" cxnId="{C308BC3C-2801-41C6-9B5C-99095D56D5E8}">
      <dgm:prSet/>
      <dgm:spPr/>
      <dgm:t>
        <a:bodyPr/>
        <a:lstStyle/>
        <a:p>
          <a:endParaRPr lang="en-US"/>
        </a:p>
      </dgm:t>
    </dgm:pt>
    <dgm:pt modelId="{5AFEFFD8-9939-4F58-91B1-4D57A230FB75}" type="sibTrans" cxnId="{C308BC3C-2801-41C6-9B5C-99095D56D5E8}">
      <dgm:prSet/>
      <dgm:spPr/>
      <dgm:t>
        <a:bodyPr/>
        <a:lstStyle/>
        <a:p>
          <a:endParaRPr lang="en-US"/>
        </a:p>
      </dgm:t>
    </dgm:pt>
    <dgm:pt modelId="{4D7A0E1D-C7CE-4451-AE50-482F23909EC0}">
      <dgm:prSet/>
      <dgm:spPr/>
      <dgm:t>
        <a:bodyPr/>
        <a:lstStyle/>
        <a:p>
          <a:r>
            <a:rPr lang="en-US" dirty="0"/>
            <a:t>Innovation District</a:t>
          </a:r>
        </a:p>
      </dgm:t>
    </dgm:pt>
    <dgm:pt modelId="{00DE126D-1A08-40D6-A447-0E4E07B0DC58}" type="parTrans" cxnId="{126976A5-8440-4FBB-A010-0F6042876204}">
      <dgm:prSet/>
      <dgm:spPr/>
      <dgm:t>
        <a:bodyPr/>
        <a:lstStyle/>
        <a:p>
          <a:endParaRPr lang="en-US"/>
        </a:p>
      </dgm:t>
    </dgm:pt>
    <dgm:pt modelId="{4CC44E7A-5C0F-4436-8E55-B4338BA2FCA8}" type="sibTrans" cxnId="{126976A5-8440-4FBB-A010-0F6042876204}">
      <dgm:prSet/>
      <dgm:spPr/>
      <dgm:t>
        <a:bodyPr/>
        <a:lstStyle/>
        <a:p>
          <a:endParaRPr lang="en-US"/>
        </a:p>
      </dgm:t>
    </dgm:pt>
    <dgm:pt modelId="{6E2DD50D-1663-44C6-ACA9-853404A75EA0}">
      <dgm:prSet/>
      <dgm:spPr/>
      <dgm:t>
        <a:bodyPr/>
        <a:lstStyle/>
        <a:p>
          <a:r>
            <a:rPr lang="en-US" dirty="0"/>
            <a:t>Momentum</a:t>
          </a:r>
        </a:p>
      </dgm:t>
    </dgm:pt>
    <dgm:pt modelId="{9AA6C492-B138-42C4-B857-F7B90A5AF6C6}" type="parTrans" cxnId="{FB45F92B-48AA-46D5-817C-F39FEEB2D63A}">
      <dgm:prSet/>
      <dgm:spPr/>
      <dgm:t>
        <a:bodyPr/>
        <a:lstStyle/>
        <a:p>
          <a:endParaRPr lang="en-US"/>
        </a:p>
      </dgm:t>
    </dgm:pt>
    <dgm:pt modelId="{E6F0774B-A431-402C-A98B-40712BD54F0D}" type="sibTrans" cxnId="{FB45F92B-48AA-46D5-817C-F39FEEB2D63A}">
      <dgm:prSet/>
      <dgm:spPr/>
      <dgm:t>
        <a:bodyPr/>
        <a:lstStyle/>
        <a:p>
          <a:endParaRPr lang="en-US"/>
        </a:p>
      </dgm:t>
    </dgm:pt>
    <dgm:pt modelId="{B391689A-0F96-495D-9561-7B52D2D027F8}" type="pres">
      <dgm:prSet presAssocID="{DA373DC2-2D0C-4630-90B8-25415BB3741B}" presName="linear" presStyleCnt="0">
        <dgm:presLayoutVars>
          <dgm:animLvl val="lvl"/>
          <dgm:resizeHandles val="exact"/>
        </dgm:presLayoutVars>
      </dgm:prSet>
      <dgm:spPr/>
    </dgm:pt>
    <dgm:pt modelId="{2D7DBA1E-D1A6-4173-AD6F-F1B4F276E8A6}" type="pres">
      <dgm:prSet presAssocID="{A8151903-D95B-4A12-823E-AF14E80043EA}" presName="parentText" presStyleLbl="node1" presStyleIdx="0" presStyleCnt="4">
        <dgm:presLayoutVars>
          <dgm:chMax val="0"/>
          <dgm:bulletEnabled val="1"/>
        </dgm:presLayoutVars>
      </dgm:prSet>
      <dgm:spPr/>
    </dgm:pt>
    <dgm:pt modelId="{F5725635-741A-4633-BBDC-FB832A7BCC4A}" type="pres">
      <dgm:prSet presAssocID="{1E222998-99F9-4734-83A4-84DF99152299}" presName="spacer" presStyleCnt="0"/>
      <dgm:spPr/>
    </dgm:pt>
    <dgm:pt modelId="{0B3115EF-AAE1-4E96-900D-807120110FA1}" type="pres">
      <dgm:prSet presAssocID="{7B8102AC-0E79-42B0-9763-2A9D2ACD0D99}" presName="parentText" presStyleLbl="node1" presStyleIdx="1" presStyleCnt="4">
        <dgm:presLayoutVars>
          <dgm:chMax val="0"/>
          <dgm:bulletEnabled val="1"/>
        </dgm:presLayoutVars>
      </dgm:prSet>
      <dgm:spPr/>
    </dgm:pt>
    <dgm:pt modelId="{3FC3508D-961A-4362-9D25-F4AEA64A5094}" type="pres">
      <dgm:prSet presAssocID="{5AFEFFD8-9939-4F58-91B1-4D57A230FB75}" presName="spacer" presStyleCnt="0"/>
      <dgm:spPr/>
    </dgm:pt>
    <dgm:pt modelId="{C33068D7-C6DD-45C0-9948-CC0B78AFBCB6}" type="pres">
      <dgm:prSet presAssocID="{4D7A0E1D-C7CE-4451-AE50-482F23909EC0}" presName="parentText" presStyleLbl="node1" presStyleIdx="2" presStyleCnt="4">
        <dgm:presLayoutVars>
          <dgm:chMax val="0"/>
          <dgm:bulletEnabled val="1"/>
        </dgm:presLayoutVars>
      </dgm:prSet>
      <dgm:spPr/>
    </dgm:pt>
    <dgm:pt modelId="{2F3CA172-3112-4988-85E7-E8972E7E8725}" type="pres">
      <dgm:prSet presAssocID="{4CC44E7A-5C0F-4436-8E55-B4338BA2FCA8}" presName="spacer" presStyleCnt="0"/>
      <dgm:spPr/>
    </dgm:pt>
    <dgm:pt modelId="{1064FC3C-4957-457E-954A-CBC37DE07688}" type="pres">
      <dgm:prSet presAssocID="{6E2DD50D-1663-44C6-ACA9-853404A75EA0}" presName="parentText" presStyleLbl="node1" presStyleIdx="3" presStyleCnt="4">
        <dgm:presLayoutVars>
          <dgm:chMax val="0"/>
          <dgm:bulletEnabled val="1"/>
        </dgm:presLayoutVars>
      </dgm:prSet>
      <dgm:spPr/>
    </dgm:pt>
  </dgm:ptLst>
  <dgm:cxnLst>
    <dgm:cxn modelId="{FB45F92B-48AA-46D5-817C-F39FEEB2D63A}" srcId="{DA373DC2-2D0C-4630-90B8-25415BB3741B}" destId="{6E2DD50D-1663-44C6-ACA9-853404A75EA0}" srcOrd="3" destOrd="0" parTransId="{9AA6C492-B138-42C4-B857-F7B90A5AF6C6}" sibTransId="{E6F0774B-A431-402C-A98B-40712BD54F0D}"/>
    <dgm:cxn modelId="{C308BC3C-2801-41C6-9B5C-99095D56D5E8}" srcId="{DA373DC2-2D0C-4630-90B8-25415BB3741B}" destId="{7B8102AC-0E79-42B0-9763-2A9D2ACD0D99}" srcOrd="1" destOrd="0" parTransId="{CC77D84D-FF7F-421F-8F04-5F1EC6D1B0EC}" sibTransId="{5AFEFFD8-9939-4F58-91B1-4D57A230FB75}"/>
    <dgm:cxn modelId="{5C0C4668-5F3B-409A-B7C2-A947A5885EA5}" type="presOf" srcId="{7B8102AC-0E79-42B0-9763-2A9D2ACD0D99}" destId="{0B3115EF-AAE1-4E96-900D-807120110FA1}" srcOrd="0" destOrd="0" presId="urn:microsoft.com/office/officeart/2005/8/layout/vList2"/>
    <dgm:cxn modelId="{613E309D-8664-4485-A585-ED24B9E23C78}" type="presOf" srcId="{DA373DC2-2D0C-4630-90B8-25415BB3741B}" destId="{B391689A-0F96-495D-9561-7B52D2D027F8}" srcOrd="0" destOrd="0" presId="urn:microsoft.com/office/officeart/2005/8/layout/vList2"/>
    <dgm:cxn modelId="{126976A5-8440-4FBB-A010-0F6042876204}" srcId="{DA373DC2-2D0C-4630-90B8-25415BB3741B}" destId="{4D7A0E1D-C7CE-4451-AE50-482F23909EC0}" srcOrd="2" destOrd="0" parTransId="{00DE126D-1A08-40D6-A447-0E4E07B0DC58}" sibTransId="{4CC44E7A-5C0F-4436-8E55-B4338BA2FCA8}"/>
    <dgm:cxn modelId="{0D1BCFAF-14DB-4C24-8CB6-BC72CF69F069}" type="presOf" srcId="{4D7A0E1D-C7CE-4451-AE50-482F23909EC0}" destId="{C33068D7-C6DD-45C0-9948-CC0B78AFBCB6}" srcOrd="0" destOrd="0" presId="urn:microsoft.com/office/officeart/2005/8/layout/vList2"/>
    <dgm:cxn modelId="{A88EA8D4-B5C3-4D2E-814B-854D0B3A3F4B}" type="presOf" srcId="{A8151903-D95B-4A12-823E-AF14E80043EA}" destId="{2D7DBA1E-D1A6-4173-AD6F-F1B4F276E8A6}" srcOrd="0" destOrd="0" presId="urn:microsoft.com/office/officeart/2005/8/layout/vList2"/>
    <dgm:cxn modelId="{43E7C4DB-A24A-49A5-B623-9E32D04DD35E}" srcId="{DA373DC2-2D0C-4630-90B8-25415BB3741B}" destId="{A8151903-D95B-4A12-823E-AF14E80043EA}" srcOrd="0" destOrd="0" parTransId="{6C813C8F-1C1A-41AA-832D-C308196CFD20}" sibTransId="{1E222998-99F9-4734-83A4-84DF99152299}"/>
    <dgm:cxn modelId="{C255E7E1-585A-45F2-ACB3-BB5675F20EDF}" type="presOf" srcId="{6E2DD50D-1663-44C6-ACA9-853404A75EA0}" destId="{1064FC3C-4957-457E-954A-CBC37DE07688}" srcOrd="0" destOrd="0" presId="urn:microsoft.com/office/officeart/2005/8/layout/vList2"/>
    <dgm:cxn modelId="{D8CADFA3-1B08-4C5F-9E1B-0E7EBE359003}" type="presParOf" srcId="{B391689A-0F96-495D-9561-7B52D2D027F8}" destId="{2D7DBA1E-D1A6-4173-AD6F-F1B4F276E8A6}" srcOrd="0" destOrd="0" presId="urn:microsoft.com/office/officeart/2005/8/layout/vList2"/>
    <dgm:cxn modelId="{F516176C-6E3E-4C75-9341-FB0A465F99CC}" type="presParOf" srcId="{B391689A-0F96-495D-9561-7B52D2D027F8}" destId="{F5725635-741A-4633-BBDC-FB832A7BCC4A}" srcOrd="1" destOrd="0" presId="urn:microsoft.com/office/officeart/2005/8/layout/vList2"/>
    <dgm:cxn modelId="{100471F5-B289-420A-B752-77620A0812E3}" type="presParOf" srcId="{B391689A-0F96-495D-9561-7B52D2D027F8}" destId="{0B3115EF-AAE1-4E96-900D-807120110FA1}" srcOrd="2" destOrd="0" presId="urn:microsoft.com/office/officeart/2005/8/layout/vList2"/>
    <dgm:cxn modelId="{964E4221-67FE-4C05-B160-AAF20F69DBB4}" type="presParOf" srcId="{B391689A-0F96-495D-9561-7B52D2D027F8}" destId="{3FC3508D-961A-4362-9D25-F4AEA64A5094}" srcOrd="3" destOrd="0" presId="urn:microsoft.com/office/officeart/2005/8/layout/vList2"/>
    <dgm:cxn modelId="{428182FD-3A23-4EAB-ACCD-1D7BF25B91C9}" type="presParOf" srcId="{B391689A-0F96-495D-9561-7B52D2D027F8}" destId="{C33068D7-C6DD-45C0-9948-CC0B78AFBCB6}" srcOrd="4" destOrd="0" presId="urn:microsoft.com/office/officeart/2005/8/layout/vList2"/>
    <dgm:cxn modelId="{401EC576-9F6B-4E7A-86E2-7D4B46FCE5B2}" type="presParOf" srcId="{B391689A-0F96-495D-9561-7B52D2D027F8}" destId="{2F3CA172-3112-4988-85E7-E8972E7E8725}" srcOrd="5" destOrd="0" presId="urn:microsoft.com/office/officeart/2005/8/layout/vList2"/>
    <dgm:cxn modelId="{297A6FE4-91D1-486C-B784-793766146F81}" type="presParOf" srcId="{B391689A-0F96-495D-9561-7B52D2D027F8}" destId="{1064FC3C-4957-457E-954A-CBC37DE0768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594707-F4B3-47CB-B39C-F0FDAF7CAFE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78D3831-20E3-442E-905E-2B65537B39A4}">
      <dgm:prSet/>
      <dgm:spPr/>
      <dgm:t>
        <a:bodyPr/>
        <a:lstStyle/>
        <a:p>
          <a:r>
            <a:rPr lang="en-US"/>
            <a:t>“Building” a University</a:t>
          </a:r>
        </a:p>
      </dgm:t>
    </dgm:pt>
    <dgm:pt modelId="{29B7D860-3307-4458-90E7-B6318DF88AA4}" type="parTrans" cxnId="{FEEFDAE6-69B7-4693-91FF-CFC17F699D97}">
      <dgm:prSet/>
      <dgm:spPr/>
      <dgm:t>
        <a:bodyPr/>
        <a:lstStyle/>
        <a:p>
          <a:endParaRPr lang="en-US"/>
        </a:p>
      </dgm:t>
    </dgm:pt>
    <dgm:pt modelId="{F663D8E3-AFA1-4524-92BE-D067E966913D}" type="sibTrans" cxnId="{FEEFDAE6-69B7-4693-91FF-CFC17F699D97}">
      <dgm:prSet/>
      <dgm:spPr/>
      <dgm:t>
        <a:bodyPr/>
        <a:lstStyle/>
        <a:p>
          <a:endParaRPr lang="en-US"/>
        </a:p>
      </dgm:t>
    </dgm:pt>
    <dgm:pt modelId="{1F100C33-2968-4011-820D-86B7B1B57A5B}">
      <dgm:prSet/>
      <dgm:spPr/>
      <dgm:t>
        <a:bodyPr/>
        <a:lstStyle/>
        <a:p>
          <a:r>
            <a:rPr lang="en-US"/>
            <a:t>Academic degree programs</a:t>
          </a:r>
        </a:p>
      </dgm:t>
    </dgm:pt>
    <dgm:pt modelId="{C56621C3-740C-45D3-ACCB-C5D71F65697E}" type="parTrans" cxnId="{660DB0FC-2254-4B19-A8BB-1EB00428A185}">
      <dgm:prSet/>
      <dgm:spPr/>
      <dgm:t>
        <a:bodyPr/>
        <a:lstStyle/>
        <a:p>
          <a:endParaRPr lang="en-US"/>
        </a:p>
      </dgm:t>
    </dgm:pt>
    <dgm:pt modelId="{D315CA8F-E77C-4F66-8499-E21B2E1CDF85}" type="sibTrans" cxnId="{660DB0FC-2254-4B19-A8BB-1EB00428A185}">
      <dgm:prSet/>
      <dgm:spPr/>
      <dgm:t>
        <a:bodyPr/>
        <a:lstStyle/>
        <a:p>
          <a:endParaRPr lang="en-US"/>
        </a:p>
      </dgm:t>
    </dgm:pt>
    <dgm:pt modelId="{CDCA6CC6-E24F-4212-A581-2D008BA78EB2}">
      <dgm:prSet/>
      <dgm:spPr/>
      <dgm:t>
        <a:bodyPr/>
        <a:lstStyle/>
        <a:p>
          <a:r>
            <a:rPr lang="en-US"/>
            <a:t>Student programming</a:t>
          </a:r>
        </a:p>
      </dgm:t>
    </dgm:pt>
    <dgm:pt modelId="{E99034F1-1C50-480F-9AF9-35DED6EFBE8A}" type="parTrans" cxnId="{9C29177D-1851-4FD9-A901-B34C8D83E9EF}">
      <dgm:prSet/>
      <dgm:spPr/>
      <dgm:t>
        <a:bodyPr/>
        <a:lstStyle/>
        <a:p>
          <a:endParaRPr lang="en-US"/>
        </a:p>
      </dgm:t>
    </dgm:pt>
    <dgm:pt modelId="{66404168-FF03-4D6D-A1DD-3C4762B89FE6}" type="sibTrans" cxnId="{9C29177D-1851-4FD9-A901-B34C8D83E9EF}">
      <dgm:prSet/>
      <dgm:spPr/>
      <dgm:t>
        <a:bodyPr/>
        <a:lstStyle/>
        <a:p>
          <a:endParaRPr lang="en-US"/>
        </a:p>
      </dgm:t>
    </dgm:pt>
    <dgm:pt modelId="{B22AEEA4-B52A-4714-A776-80FD004CBFD9}">
      <dgm:prSet/>
      <dgm:spPr/>
      <dgm:t>
        <a:bodyPr/>
        <a:lstStyle/>
        <a:p>
          <a:r>
            <a:rPr lang="en-US" dirty="0"/>
            <a:t>Physical buildings</a:t>
          </a:r>
        </a:p>
      </dgm:t>
    </dgm:pt>
    <dgm:pt modelId="{8E37EA57-D884-4421-9708-A75D9806D404}" type="parTrans" cxnId="{22079B73-3795-4F6C-B2D6-B0133ECA7965}">
      <dgm:prSet/>
      <dgm:spPr/>
      <dgm:t>
        <a:bodyPr/>
        <a:lstStyle/>
        <a:p>
          <a:endParaRPr lang="en-US"/>
        </a:p>
      </dgm:t>
    </dgm:pt>
    <dgm:pt modelId="{709776AD-731D-4042-8ECE-C59F2BACA2E3}" type="sibTrans" cxnId="{22079B73-3795-4F6C-B2D6-B0133ECA7965}">
      <dgm:prSet/>
      <dgm:spPr/>
      <dgm:t>
        <a:bodyPr/>
        <a:lstStyle/>
        <a:p>
          <a:endParaRPr lang="en-US"/>
        </a:p>
      </dgm:t>
    </dgm:pt>
    <dgm:pt modelId="{AF272025-7C11-4A15-B2E0-F34E54CB0CB1}">
      <dgm:prSet/>
      <dgm:spPr/>
      <dgm:t>
        <a:bodyPr/>
        <a:lstStyle/>
        <a:p>
          <a:r>
            <a:rPr lang="en-US" dirty="0"/>
            <a:t>Community engagement</a:t>
          </a:r>
        </a:p>
      </dgm:t>
    </dgm:pt>
    <dgm:pt modelId="{E2DFA45F-579E-47D4-A908-9501B1441102}" type="parTrans" cxnId="{AE835A27-9B06-4988-9893-CDC1DE8F3272}">
      <dgm:prSet/>
      <dgm:spPr/>
      <dgm:t>
        <a:bodyPr/>
        <a:lstStyle/>
        <a:p>
          <a:endParaRPr lang="en-US"/>
        </a:p>
      </dgm:t>
    </dgm:pt>
    <dgm:pt modelId="{0E7787A6-4F32-40D5-9A4F-182BC3E04147}" type="sibTrans" cxnId="{AE835A27-9B06-4988-9893-CDC1DE8F3272}">
      <dgm:prSet/>
      <dgm:spPr/>
      <dgm:t>
        <a:bodyPr/>
        <a:lstStyle/>
        <a:p>
          <a:endParaRPr lang="en-US"/>
        </a:p>
      </dgm:t>
    </dgm:pt>
    <dgm:pt modelId="{A2D62C00-034D-465D-86CC-FB476E236B22}" type="pres">
      <dgm:prSet presAssocID="{C1594707-F4B3-47CB-B39C-F0FDAF7CAFE9}" presName="hierChild1" presStyleCnt="0">
        <dgm:presLayoutVars>
          <dgm:chPref val="1"/>
          <dgm:dir/>
          <dgm:animOne val="branch"/>
          <dgm:animLvl val="lvl"/>
          <dgm:resizeHandles/>
        </dgm:presLayoutVars>
      </dgm:prSet>
      <dgm:spPr/>
    </dgm:pt>
    <dgm:pt modelId="{C1D33F65-9FFC-438A-A993-EF02FAEECE78}" type="pres">
      <dgm:prSet presAssocID="{578D3831-20E3-442E-905E-2B65537B39A4}" presName="hierRoot1" presStyleCnt="0"/>
      <dgm:spPr/>
    </dgm:pt>
    <dgm:pt modelId="{CF14F518-BE55-4306-8B2E-C54157CD05E7}" type="pres">
      <dgm:prSet presAssocID="{578D3831-20E3-442E-905E-2B65537B39A4}" presName="composite" presStyleCnt="0"/>
      <dgm:spPr/>
    </dgm:pt>
    <dgm:pt modelId="{B4EC38A1-8317-49A3-98FF-3A11061D56FE}" type="pres">
      <dgm:prSet presAssocID="{578D3831-20E3-442E-905E-2B65537B39A4}" presName="background" presStyleLbl="node0" presStyleIdx="0" presStyleCnt="1"/>
      <dgm:spPr/>
    </dgm:pt>
    <dgm:pt modelId="{9B12682F-0174-4834-95F1-FA19CA63ABC9}" type="pres">
      <dgm:prSet presAssocID="{578D3831-20E3-442E-905E-2B65537B39A4}" presName="text" presStyleLbl="fgAcc0" presStyleIdx="0" presStyleCnt="1">
        <dgm:presLayoutVars>
          <dgm:chPref val="3"/>
        </dgm:presLayoutVars>
      </dgm:prSet>
      <dgm:spPr/>
    </dgm:pt>
    <dgm:pt modelId="{8EE36307-6F00-4385-82EB-A5143C737956}" type="pres">
      <dgm:prSet presAssocID="{578D3831-20E3-442E-905E-2B65537B39A4}" presName="hierChild2" presStyleCnt="0"/>
      <dgm:spPr/>
    </dgm:pt>
    <dgm:pt modelId="{2A9F28FE-D790-4ECD-9F9E-F37BA111F493}" type="pres">
      <dgm:prSet presAssocID="{C56621C3-740C-45D3-ACCB-C5D71F65697E}" presName="Name10" presStyleLbl="parChTrans1D2" presStyleIdx="0" presStyleCnt="4"/>
      <dgm:spPr/>
    </dgm:pt>
    <dgm:pt modelId="{47FBC7B1-AE18-4134-939B-0806FEF7B9FA}" type="pres">
      <dgm:prSet presAssocID="{1F100C33-2968-4011-820D-86B7B1B57A5B}" presName="hierRoot2" presStyleCnt="0"/>
      <dgm:spPr/>
    </dgm:pt>
    <dgm:pt modelId="{6CC17603-E50A-42AA-871E-5A2BDBE11208}" type="pres">
      <dgm:prSet presAssocID="{1F100C33-2968-4011-820D-86B7B1B57A5B}" presName="composite2" presStyleCnt="0"/>
      <dgm:spPr/>
    </dgm:pt>
    <dgm:pt modelId="{9472CEC3-BFFB-4CDF-904D-241A0897BBC9}" type="pres">
      <dgm:prSet presAssocID="{1F100C33-2968-4011-820D-86B7B1B57A5B}" presName="background2" presStyleLbl="node2" presStyleIdx="0" presStyleCnt="4"/>
      <dgm:spPr/>
    </dgm:pt>
    <dgm:pt modelId="{E9570FD7-5F6F-4C6C-9B9B-7E6C2D7E1E42}" type="pres">
      <dgm:prSet presAssocID="{1F100C33-2968-4011-820D-86B7B1B57A5B}" presName="text2" presStyleLbl="fgAcc2" presStyleIdx="0" presStyleCnt="4">
        <dgm:presLayoutVars>
          <dgm:chPref val="3"/>
        </dgm:presLayoutVars>
      </dgm:prSet>
      <dgm:spPr/>
    </dgm:pt>
    <dgm:pt modelId="{E5C98738-0B64-4351-ABE6-72BC8CC9F72E}" type="pres">
      <dgm:prSet presAssocID="{1F100C33-2968-4011-820D-86B7B1B57A5B}" presName="hierChild3" presStyleCnt="0"/>
      <dgm:spPr/>
    </dgm:pt>
    <dgm:pt modelId="{3D7F7DA5-49CA-466B-B4DE-ECB8EC57913C}" type="pres">
      <dgm:prSet presAssocID="{E99034F1-1C50-480F-9AF9-35DED6EFBE8A}" presName="Name10" presStyleLbl="parChTrans1D2" presStyleIdx="1" presStyleCnt="4"/>
      <dgm:spPr/>
    </dgm:pt>
    <dgm:pt modelId="{5B4BD3D0-1623-425B-B4A9-EB7B97418117}" type="pres">
      <dgm:prSet presAssocID="{CDCA6CC6-E24F-4212-A581-2D008BA78EB2}" presName="hierRoot2" presStyleCnt="0"/>
      <dgm:spPr/>
    </dgm:pt>
    <dgm:pt modelId="{29489D13-5D29-49A9-B3AE-B2869887DECC}" type="pres">
      <dgm:prSet presAssocID="{CDCA6CC6-E24F-4212-A581-2D008BA78EB2}" presName="composite2" presStyleCnt="0"/>
      <dgm:spPr/>
    </dgm:pt>
    <dgm:pt modelId="{9C805A58-7C29-460D-9E7E-4871B86E6465}" type="pres">
      <dgm:prSet presAssocID="{CDCA6CC6-E24F-4212-A581-2D008BA78EB2}" presName="background2" presStyleLbl="node2" presStyleIdx="1" presStyleCnt="4"/>
      <dgm:spPr/>
    </dgm:pt>
    <dgm:pt modelId="{17D9DFE7-825B-46A6-ACCA-A6C183867A33}" type="pres">
      <dgm:prSet presAssocID="{CDCA6CC6-E24F-4212-A581-2D008BA78EB2}" presName="text2" presStyleLbl="fgAcc2" presStyleIdx="1" presStyleCnt="4">
        <dgm:presLayoutVars>
          <dgm:chPref val="3"/>
        </dgm:presLayoutVars>
      </dgm:prSet>
      <dgm:spPr/>
    </dgm:pt>
    <dgm:pt modelId="{39A175FD-E337-43D0-9CED-F85AEA8A63C2}" type="pres">
      <dgm:prSet presAssocID="{CDCA6CC6-E24F-4212-A581-2D008BA78EB2}" presName="hierChild3" presStyleCnt="0"/>
      <dgm:spPr/>
    </dgm:pt>
    <dgm:pt modelId="{58C62879-65D2-4BA4-B43E-3F99BE06B726}" type="pres">
      <dgm:prSet presAssocID="{8E37EA57-D884-4421-9708-A75D9806D404}" presName="Name10" presStyleLbl="parChTrans1D2" presStyleIdx="2" presStyleCnt="4"/>
      <dgm:spPr/>
    </dgm:pt>
    <dgm:pt modelId="{AA3BE0F0-0F6D-42D1-80EB-954B43EC1C3B}" type="pres">
      <dgm:prSet presAssocID="{B22AEEA4-B52A-4714-A776-80FD004CBFD9}" presName="hierRoot2" presStyleCnt="0"/>
      <dgm:spPr/>
    </dgm:pt>
    <dgm:pt modelId="{858975E4-CB1B-4204-B1D0-65AF688B1871}" type="pres">
      <dgm:prSet presAssocID="{B22AEEA4-B52A-4714-A776-80FD004CBFD9}" presName="composite2" presStyleCnt="0"/>
      <dgm:spPr/>
    </dgm:pt>
    <dgm:pt modelId="{000260F0-C2B5-47AF-B36B-71405FB2B0BF}" type="pres">
      <dgm:prSet presAssocID="{B22AEEA4-B52A-4714-A776-80FD004CBFD9}" presName="background2" presStyleLbl="node2" presStyleIdx="2" presStyleCnt="4"/>
      <dgm:spPr/>
    </dgm:pt>
    <dgm:pt modelId="{F3C99E9F-3C64-44D4-8D27-3F85EE4C3924}" type="pres">
      <dgm:prSet presAssocID="{B22AEEA4-B52A-4714-A776-80FD004CBFD9}" presName="text2" presStyleLbl="fgAcc2" presStyleIdx="2" presStyleCnt="4">
        <dgm:presLayoutVars>
          <dgm:chPref val="3"/>
        </dgm:presLayoutVars>
      </dgm:prSet>
      <dgm:spPr/>
    </dgm:pt>
    <dgm:pt modelId="{BFC3753B-7805-4770-BEAA-EF78B89471A4}" type="pres">
      <dgm:prSet presAssocID="{B22AEEA4-B52A-4714-A776-80FD004CBFD9}" presName="hierChild3" presStyleCnt="0"/>
      <dgm:spPr/>
    </dgm:pt>
    <dgm:pt modelId="{38C2019B-91B6-4F56-9357-FF239B81F600}" type="pres">
      <dgm:prSet presAssocID="{E2DFA45F-579E-47D4-A908-9501B1441102}" presName="Name10" presStyleLbl="parChTrans1D2" presStyleIdx="3" presStyleCnt="4"/>
      <dgm:spPr/>
    </dgm:pt>
    <dgm:pt modelId="{A3164DB5-31F4-4F29-84D0-7490BB69A017}" type="pres">
      <dgm:prSet presAssocID="{AF272025-7C11-4A15-B2E0-F34E54CB0CB1}" presName="hierRoot2" presStyleCnt="0"/>
      <dgm:spPr/>
    </dgm:pt>
    <dgm:pt modelId="{CE9050E2-478B-42DF-8DFE-40376DAE9597}" type="pres">
      <dgm:prSet presAssocID="{AF272025-7C11-4A15-B2E0-F34E54CB0CB1}" presName="composite2" presStyleCnt="0"/>
      <dgm:spPr/>
    </dgm:pt>
    <dgm:pt modelId="{1F7D0BBD-5040-4E80-9762-4C50229AE396}" type="pres">
      <dgm:prSet presAssocID="{AF272025-7C11-4A15-B2E0-F34E54CB0CB1}" presName="background2" presStyleLbl="node2" presStyleIdx="3" presStyleCnt="4"/>
      <dgm:spPr/>
    </dgm:pt>
    <dgm:pt modelId="{DCE91EC3-78BE-445A-9346-D16EA08EB926}" type="pres">
      <dgm:prSet presAssocID="{AF272025-7C11-4A15-B2E0-F34E54CB0CB1}" presName="text2" presStyleLbl="fgAcc2" presStyleIdx="3" presStyleCnt="4">
        <dgm:presLayoutVars>
          <dgm:chPref val="3"/>
        </dgm:presLayoutVars>
      </dgm:prSet>
      <dgm:spPr/>
    </dgm:pt>
    <dgm:pt modelId="{9CE5EB47-BEA2-4754-934E-8912C0FC1A85}" type="pres">
      <dgm:prSet presAssocID="{AF272025-7C11-4A15-B2E0-F34E54CB0CB1}" presName="hierChild3" presStyleCnt="0"/>
      <dgm:spPr/>
    </dgm:pt>
  </dgm:ptLst>
  <dgm:cxnLst>
    <dgm:cxn modelId="{7CCF970E-ECAA-4DE8-97D1-858A9AA6EB1F}" type="presOf" srcId="{1F100C33-2968-4011-820D-86B7B1B57A5B}" destId="{E9570FD7-5F6F-4C6C-9B9B-7E6C2D7E1E42}" srcOrd="0" destOrd="0" presId="urn:microsoft.com/office/officeart/2005/8/layout/hierarchy1"/>
    <dgm:cxn modelId="{42B60815-0A36-4E21-81EB-C0FCE7EDEF14}" type="presOf" srcId="{B22AEEA4-B52A-4714-A776-80FD004CBFD9}" destId="{F3C99E9F-3C64-44D4-8D27-3F85EE4C3924}" srcOrd="0" destOrd="0" presId="urn:microsoft.com/office/officeart/2005/8/layout/hierarchy1"/>
    <dgm:cxn modelId="{8A97C422-53FB-4D59-A748-2AAB2EB3FFC5}" type="presOf" srcId="{AF272025-7C11-4A15-B2E0-F34E54CB0CB1}" destId="{DCE91EC3-78BE-445A-9346-D16EA08EB926}" srcOrd="0" destOrd="0" presId="urn:microsoft.com/office/officeart/2005/8/layout/hierarchy1"/>
    <dgm:cxn modelId="{AE835A27-9B06-4988-9893-CDC1DE8F3272}" srcId="{578D3831-20E3-442E-905E-2B65537B39A4}" destId="{AF272025-7C11-4A15-B2E0-F34E54CB0CB1}" srcOrd="3" destOrd="0" parTransId="{E2DFA45F-579E-47D4-A908-9501B1441102}" sibTransId="{0E7787A6-4F32-40D5-9A4F-182BC3E04147}"/>
    <dgm:cxn modelId="{859E0D41-65AB-4575-A10A-32D53771D7AC}" type="presOf" srcId="{578D3831-20E3-442E-905E-2B65537B39A4}" destId="{9B12682F-0174-4834-95F1-FA19CA63ABC9}" srcOrd="0" destOrd="0" presId="urn:microsoft.com/office/officeart/2005/8/layout/hierarchy1"/>
    <dgm:cxn modelId="{0BE3D251-921F-47D3-9724-1A4ABA880823}" type="presOf" srcId="{CDCA6CC6-E24F-4212-A581-2D008BA78EB2}" destId="{17D9DFE7-825B-46A6-ACCA-A6C183867A33}" srcOrd="0" destOrd="0" presId="urn:microsoft.com/office/officeart/2005/8/layout/hierarchy1"/>
    <dgm:cxn modelId="{22079B73-3795-4F6C-B2D6-B0133ECA7965}" srcId="{578D3831-20E3-442E-905E-2B65537B39A4}" destId="{B22AEEA4-B52A-4714-A776-80FD004CBFD9}" srcOrd="2" destOrd="0" parTransId="{8E37EA57-D884-4421-9708-A75D9806D404}" sibTransId="{709776AD-731D-4042-8ECE-C59F2BACA2E3}"/>
    <dgm:cxn modelId="{9C29177D-1851-4FD9-A901-B34C8D83E9EF}" srcId="{578D3831-20E3-442E-905E-2B65537B39A4}" destId="{CDCA6CC6-E24F-4212-A581-2D008BA78EB2}" srcOrd="1" destOrd="0" parTransId="{E99034F1-1C50-480F-9AF9-35DED6EFBE8A}" sibTransId="{66404168-FF03-4D6D-A1DD-3C4762B89FE6}"/>
    <dgm:cxn modelId="{83EBC07E-1F8E-4724-B79F-FD0C63C89AFD}" type="presOf" srcId="{8E37EA57-D884-4421-9708-A75D9806D404}" destId="{58C62879-65D2-4BA4-B43E-3F99BE06B726}" srcOrd="0" destOrd="0" presId="urn:microsoft.com/office/officeart/2005/8/layout/hierarchy1"/>
    <dgm:cxn modelId="{3652D2AC-61E1-4EED-8EB5-E0C26E1E2BF0}" type="presOf" srcId="{E99034F1-1C50-480F-9AF9-35DED6EFBE8A}" destId="{3D7F7DA5-49CA-466B-B4DE-ECB8EC57913C}" srcOrd="0" destOrd="0" presId="urn:microsoft.com/office/officeart/2005/8/layout/hierarchy1"/>
    <dgm:cxn modelId="{414913CA-E741-4246-8223-6990737231FF}" type="presOf" srcId="{C56621C3-740C-45D3-ACCB-C5D71F65697E}" destId="{2A9F28FE-D790-4ECD-9F9E-F37BA111F493}" srcOrd="0" destOrd="0" presId="urn:microsoft.com/office/officeart/2005/8/layout/hierarchy1"/>
    <dgm:cxn modelId="{EB0450D9-55C9-4EC1-AE08-F8D6FFAA407A}" type="presOf" srcId="{E2DFA45F-579E-47D4-A908-9501B1441102}" destId="{38C2019B-91B6-4F56-9357-FF239B81F600}" srcOrd="0" destOrd="0" presId="urn:microsoft.com/office/officeart/2005/8/layout/hierarchy1"/>
    <dgm:cxn modelId="{FF47B8DD-724B-4D7E-B2B3-78848CD48C09}" type="presOf" srcId="{C1594707-F4B3-47CB-B39C-F0FDAF7CAFE9}" destId="{A2D62C00-034D-465D-86CC-FB476E236B22}" srcOrd="0" destOrd="0" presId="urn:microsoft.com/office/officeart/2005/8/layout/hierarchy1"/>
    <dgm:cxn modelId="{FEEFDAE6-69B7-4693-91FF-CFC17F699D97}" srcId="{C1594707-F4B3-47CB-B39C-F0FDAF7CAFE9}" destId="{578D3831-20E3-442E-905E-2B65537B39A4}" srcOrd="0" destOrd="0" parTransId="{29B7D860-3307-4458-90E7-B6318DF88AA4}" sibTransId="{F663D8E3-AFA1-4524-92BE-D067E966913D}"/>
    <dgm:cxn modelId="{660DB0FC-2254-4B19-A8BB-1EB00428A185}" srcId="{578D3831-20E3-442E-905E-2B65537B39A4}" destId="{1F100C33-2968-4011-820D-86B7B1B57A5B}" srcOrd="0" destOrd="0" parTransId="{C56621C3-740C-45D3-ACCB-C5D71F65697E}" sibTransId="{D315CA8F-E77C-4F66-8499-E21B2E1CDF85}"/>
    <dgm:cxn modelId="{F192E28C-D87D-4DA7-B4AF-C822AE56EB50}" type="presParOf" srcId="{A2D62C00-034D-465D-86CC-FB476E236B22}" destId="{C1D33F65-9FFC-438A-A993-EF02FAEECE78}" srcOrd="0" destOrd="0" presId="urn:microsoft.com/office/officeart/2005/8/layout/hierarchy1"/>
    <dgm:cxn modelId="{ED6F2497-98FB-461A-BCD2-E20AB3E4D3B9}" type="presParOf" srcId="{C1D33F65-9FFC-438A-A993-EF02FAEECE78}" destId="{CF14F518-BE55-4306-8B2E-C54157CD05E7}" srcOrd="0" destOrd="0" presId="urn:microsoft.com/office/officeart/2005/8/layout/hierarchy1"/>
    <dgm:cxn modelId="{68E22D4A-B3B7-44AB-81AD-2B9DEA8A5391}" type="presParOf" srcId="{CF14F518-BE55-4306-8B2E-C54157CD05E7}" destId="{B4EC38A1-8317-49A3-98FF-3A11061D56FE}" srcOrd="0" destOrd="0" presId="urn:microsoft.com/office/officeart/2005/8/layout/hierarchy1"/>
    <dgm:cxn modelId="{10C1049D-FCA6-40E3-AB83-E0ED4E13C253}" type="presParOf" srcId="{CF14F518-BE55-4306-8B2E-C54157CD05E7}" destId="{9B12682F-0174-4834-95F1-FA19CA63ABC9}" srcOrd="1" destOrd="0" presId="urn:microsoft.com/office/officeart/2005/8/layout/hierarchy1"/>
    <dgm:cxn modelId="{B19696EF-90E4-44DA-894C-872C89F7BEE8}" type="presParOf" srcId="{C1D33F65-9FFC-438A-A993-EF02FAEECE78}" destId="{8EE36307-6F00-4385-82EB-A5143C737956}" srcOrd="1" destOrd="0" presId="urn:microsoft.com/office/officeart/2005/8/layout/hierarchy1"/>
    <dgm:cxn modelId="{785AADD9-E3EB-4384-98F7-2D3A681478DB}" type="presParOf" srcId="{8EE36307-6F00-4385-82EB-A5143C737956}" destId="{2A9F28FE-D790-4ECD-9F9E-F37BA111F493}" srcOrd="0" destOrd="0" presId="urn:microsoft.com/office/officeart/2005/8/layout/hierarchy1"/>
    <dgm:cxn modelId="{38D6D808-965B-4B28-82B8-AFDEBA23A212}" type="presParOf" srcId="{8EE36307-6F00-4385-82EB-A5143C737956}" destId="{47FBC7B1-AE18-4134-939B-0806FEF7B9FA}" srcOrd="1" destOrd="0" presId="urn:microsoft.com/office/officeart/2005/8/layout/hierarchy1"/>
    <dgm:cxn modelId="{3EAEA5E2-D32E-4DC9-91C0-F937005C64E9}" type="presParOf" srcId="{47FBC7B1-AE18-4134-939B-0806FEF7B9FA}" destId="{6CC17603-E50A-42AA-871E-5A2BDBE11208}" srcOrd="0" destOrd="0" presId="urn:microsoft.com/office/officeart/2005/8/layout/hierarchy1"/>
    <dgm:cxn modelId="{4D1CDEA5-FE80-4131-82E9-7DBE920F8784}" type="presParOf" srcId="{6CC17603-E50A-42AA-871E-5A2BDBE11208}" destId="{9472CEC3-BFFB-4CDF-904D-241A0897BBC9}" srcOrd="0" destOrd="0" presId="urn:microsoft.com/office/officeart/2005/8/layout/hierarchy1"/>
    <dgm:cxn modelId="{C288E2DC-EA12-4FFE-961D-125A6BC98CAE}" type="presParOf" srcId="{6CC17603-E50A-42AA-871E-5A2BDBE11208}" destId="{E9570FD7-5F6F-4C6C-9B9B-7E6C2D7E1E42}" srcOrd="1" destOrd="0" presId="urn:microsoft.com/office/officeart/2005/8/layout/hierarchy1"/>
    <dgm:cxn modelId="{82A356FA-24E1-4DB9-86A0-5E022308E1B4}" type="presParOf" srcId="{47FBC7B1-AE18-4134-939B-0806FEF7B9FA}" destId="{E5C98738-0B64-4351-ABE6-72BC8CC9F72E}" srcOrd="1" destOrd="0" presId="urn:microsoft.com/office/officeart/2005/8/layout/hierarchy1"/>
    <dgm:cxn modelId="{E298ED6C-9B6D-4F4B-B088-5A5360D15A7F}" type="presParOf" srcId="{8EE36307-6F00-4385-82EB-A5143C737956}" destId="{3D7F7DA5-49CA-466B-B4DE-ECB8EC57913C}" srcOrd="2" destOrd="0" presId="urn:microsoft.com/office/officeart/2005/8/layout/hierarchy1"/>
    <dgm:cxn modelId="{E25C84FF-1D50-4B2E-B6F6-5369CB9F5688}" type="presParOf" srcId="{8EE36307-6F00-4385-82EB-A5143C737956}" destId="{5B4BD3D0-1623-425B-B4A9-EB7B97418117}" srcOrd="3" destOrd="0" presId="urn:microsoft.com/office/officeart/2005/8/layout/hierarchy1"/>
    <dgm:cxn modelId="{54759633-C961-46AA-8DF7-42DC8C734F47}" type="presParOf" srcId="{5B4BD3D0-1623-425B-B4A9-EB7B97418117}" destId="{29489D13-5D29-49A9-B3AE-B2869887DECC}" srcOrd="0" destOrd="0" presId="urn:microsoft.com/office/officeart/2005/8/layout/hierarchy1"/>
    <dgm:cxn modelId="{9890D54C-9DD4-4AB2-BE5C-BD075C0FFC4D}" type="presParOf" srcId="{29489D13-5D29-49A9-B3AE-B2869887DECC}" destId="{9C805A58-7C29-460D-9E7E-4871B86E6465}" srcOrd="0" destOrd="0" presId="urn:microsoft.com/office/officeart/2005/8/layout/hierarchy1"/>
    <dgm:cxn modelId="{788F7020-0021-434C-967D-EE135E5A0E09}" type="presParOf" srcId="{29489D13-5D29-49A9-B3AE-B2869887DECC}" destId="{17D9DFE7-825B-46A6-ACCA-A6C183867A33}" srcOrd="1" destOrd="0" presId="urn:microsoft.com/office/officeart/2005/8/layout/hierarchy1"/>
    <dgm:cxn modelId="{87ACBC33-FB4E-4BD5-97CD-16ECD23BFB71}" type="presParOf" srcId="{5B4BD3D0-1623-425B-B4A9-EB7B97418117}" destId="{39A175FD-E337-43D0-9CED-F85AEA8A63C2}" srcOrd="1" destOrd="0" presId="urn:microsoft.com/office/officeart/2005/8/layout/hierarchy1"/>
    <dgm:cxn modelId="{9A7758F7-1FE7-4FE0-9A1B-2A1750652256}" type="presParOf" srcId="{8EE36307-6F00-4385-82EB-A5143C737956}" destId="{58C62879-65D2-4BA4-B43E-3F99BE06B726}" srcOrd="4" destOrd="0" presId="urn:microsoft.com/office/officeart/2005/8/layout/hierarchy1"/>
    <dgm:cxn modelId="{E1D4C649-C6ED-4BF0-9AF5-81DE79475C9C}" type="presParOf" srcId="{8EE36307-6F00-4385-82EB-A5143C737956}" destId="{AA3BE0F0-0F6D-42D1-80EB-954B43EC1C3B}" srcOrd="5" destOrd="0" presId="urn:microsoft.com/office/officeart/2005/8/layout/hierarchy1"/>
    <dgm:cxn modelId="{F502F0AD-36A6-4BDD-AE7B-86F0CE2EB890}" type="presParOf" srcId="{AA3BE0F0-0F6D-42D1-80EB-954B43EC1C3B}" destId="{858975E4-CB1B-4204-B1D0-65AF688B1871}" srcOrd="0" destOrd="0" presId="urn:microsoft.com/office/officeart/2005/8/layout/hierarchy1"/>
    <dgm:cxn modelId="{EBAEC812-1EA5-44BA-8FF9-A54FE618A380}" type="presParOf" srcId="{858975E4-CB1B-4204-B1D0-65AF688B1871}" destId="{000260F0-C2B5-47AF-B36B-71405FB2B0BF}" srcOrd="0" destOrd="0" presId="urn:microsoft.com/office/officeart/2005/8/layout/hierarchy1"/>
    <dgm:cxn modelId="{C1A0ECB1-2868-4961-8298-B104EA20AEF5}" type="presParOf" srcId="{858975E4-CB1B-4204-B1D0-65AF688B1871}" destId="{F3C99E9F-3C64-44D4-8D27-3F85EE4C3924}" srcOrd="1" destOrd="0" presId="urn:microsoft.com/office/officeart/2005/8/layout/hierarchy1"/>
    <dgm:cxn modelId="{65BCBA73-4588-45D1-82AC-5259D8D7A384}" type="presParOf" srcId="{AA3BE0F0-0F6D-42D1-80EB-954B43EC1C3B}" destId="{BFC3753B-7805-4770-BEAA-EF78B89471A4}" srcOrd="1" destOrd="0" presId="urn:microsoft.com/office/officeart/2005/8/layout/hierarchy1"/>
    <dgm:cxn modelId="{8DACC9B3-7723-4C71-BBD0-4E7168BE3A13}" type="presParOf" srcId="{8EE36307-6F00-4385-82EB-A5143C737956}" destId="{38C2019B-91B6-4F56-9357-FF239B81F600}" srcOrd="6" destOrd="0" presId="urn:microsoft.com/office/officeart/2005/8/layout/hierarchy1"/>
    <dgm:cxn modelId="{36C4A79C-C88C-4E4E-859F-9D6BB711EFBE}" type="presParOf" srcId="{8EE36307-6F00-4385-82EB-A5143C737956}" destId="{A3164DB5-31F4-4F29-84D0-7490BB69A017}" srcOrd="7" destOrd="0" presId="urn:microsoft.com/office/officeart/2005/8/layout/hierarchy1"/>
    <dgm:cxn modelId="{407B09FC-FD69-4134-B051-12DDDA0D207A}" type="presParOf" srcId="{A3164DB5-31F4-4F29-84D0-7490BB69A017}" destId="{CE9050E2-478B-42DF-8DFE-40376DAE9597}" srcOrd="0" destOrd="0" presId="urn:microsoft.com/office/officeart/2005/8/layout/hierarchy1"/>
    <dgm:cxn modelId="{8787242E-EAC1-4A38-9EA8-DD83BBFB9E38}" type="presParOf" srcId="{CE9050E2-478B-42DF-8DFE-40376DAE9597}" destId="{1F7D0BBD-5040-4E80-9762-4C50229AE396}" srcOrd="0" destOrd="0" presId="urn:microsoft.com/office/officeart/2005/8/layout/hierarchy1"/>
    <dgm:cxn modelId="{189BF7F1-8158-441F-AD6D-69F5C2636FC8}" type="presParOf" srcId="{CE9050E2-478B-42DF-8DFE-40376DAE9597}" destId="{DCE91EC3-78BE-445A-9346-D16EA08EB926}" srcOrd="1" destOrd="0" presId="urn:microsoft.com/office/officeart/2005/8/layout/hierarchy1"/>
    <dgm:cxn modelId="{A41F7688-3385-4B8A-8146-DDC08CEAD65A}" type="presParOf" srcId="{A3164DB5-31F4-4F29-84D0-7490BB69A017}" destId="{9CE5EB47-BEA2-4754-934E-8912C0FC1A8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462167-71DA-4CE6-AEA3-8A9CEED8289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59D71CB-7C1E-411D-96EB-93174D64817D}">
      <dgm:prSet custT="1"/>
      <dgm:spPr/>
      <dgm:t>
        <a:bodyPr/>
        <a:lstStyle/>
        <a:p>
          <a:pPr>
            <a:lnSpc>
              <a:spcPct val="100000"/>
            </a:lnSpc>
          </a:pPr>
          <a:r>
            <a:rPr lang="en-US" sz="2200" dirty="0"/>
            <a:t>Student </a:t>
          </a:r>
          <a:r>
            <a:rPr lang="en-US" sz="3200" dirty="0"/>
            <a:t>Success</a:t>
          </a:r>
          <a:r>
            <a:rPr lang="en-US" sz="2200" dirty="0"/>
            <a:t> Center</a:t>
          </a:r>
        </a:p>
      </dgm:t>
    </dgm:pt>
    <dgm:pt modelId="{058E5C39-0002-49B8-8FA5-676056D38661}" type="parTrans" cxnId="{7E445C49-0A8D-4954-BBDA-DD266A622841}">
      <dgm:prSet/>
      <dgm:spPr/>
      <dgm:t>
        <a:bodyPr/>
        <a:lstStyle/>
        <a:p>
          <a:endParaRPr lang="en-US"/>
        </a:p>
      </dgm:t>
    </dgm:pt>
    <dgm:pt modelId="{7D6B9766-6A85-4147-819B-27620B20935F}" type="sibTrans" cxnId="{7E445C49-0A8D-4954-BBDA-DD266A622841}">
      <dgm:prSet/>
      <dgm:spPr/>
      <dgm:t>
        <a:bodyPr/>
        <a:lstStyle/>
        <a:p>
          <a:endParaRPr lang="en-US"/>
        </a:p>
      </dgm:t>
    </dgm:pt>
    <dgm:pt modelId="{1637EC0E-1752-40BB-BE65-EBFE80FFE674}">
      <dgm:prSet custT="1"/>
      <dgm:spPr/>
      <dgm:t>
        <a:bodyPr/>
        <a:lstStyle/>
        <a:p>
          <a:pPr>
            <a:lnSpc>
              <a:spcPct val="100000"/>
            </a:lnSpc>
          </a:pPr>
          <a:r>
            <a:rPr lang="en-US" sz="3200" dirty="0"/>
            <a:t>Innovation</a:t>
          </a:r>
          <a:r>
            <a:rPr lang="en-US" sz="2200" dirty="0"/>
            <a:t> District</a:t>
          </a:r>
        </a:p>
      </dgm:t>
    </dgm:pt>
    <dgm:pt modelId="{F0A9BBA8-871C-479C-8F71-57490B3E6214}" type="parTrans" cxnId="{1B40425D-2BBF-4AC8-B961-12EA301E4F60}">
      <dgm:prSet/>
      <dgm:spPr/>
      <dgm:t>
        <a:bodyPr/>
        <a:lstStyle/>
        <a:p>
          <a:endParaRPr lang="en-US"/>
        </a:p>
      </dgm:t>
    </dgm:pt>
    <dgm:pt modelId="{FC983772-C737-4B04-A6B4-908E4E930EEE}" type="sibTrans" cxnId="{1B40425D-2BBF-4AC8-B961-12EA301E4F60}">
      <dgm:prSet/>
      <dgm:spPr/>
      <dgm:t>
        <a:bodyPr/>
        <a:lstStyle/>
        <a:p>
          <a:endParaRPr lang="en-US"/>
        </a:p>
      </dgm:t>
    </dgm:pt>
    <dgm:pt modelId="{7B88C7B1-44D4-4713-954F-55693C7A6A86}">
      <dgm:prSet custT="1"/>
      <dgm:spPr/>
      <dgm:t>
        <a:bodyPr/>
        <a:lstStyle/>
        <a:p>
          <a:pPr>
            <a:lnSpc>
              <a:spcPct val="100000"/>
            </a:lnSpc>
          </a:pPr>
          <a:r>
            <a:rPr lang="en-US" sz="3200" dirty="0"/>
            <a:t>Growth</a:t>
          </a:r>
          <a:r>
            <a:rPr lang="en-US" sz="2200" dirty="0"/>
            <a:t> in Academic Programs</a:t>
          </a:r>
        </a:p>
      </dgm:t>
    </dgm:pt>
    <dgm:pt modelId="{3EFF8E23-F16A-48C9-9C67-A21F34AA1E78}" type="parTrans" cxnId="{6B2EF1D4-BB59-49B7-A31F-BA886B89FBB7}">
      <dgm:prSet/>
      <dgm:spPr/>
      <dgm:t>
        <a:bodyPr/>
        <a:lstStyle/>
        <a:p>
          <a:endParaRPr lang="en-US"/>
        </a:p>
      </dgm:t>
    </dgm:pt>
    <dgm:pt modelId="{17EEAB5E-06BA-4A3C-B6B1-0C7369408F5C}" type="sibTrans" cxnId="{6B2EF1D4-BB59-49B7-A31F-BA886B89FBB7}">
      <dgm:prSet/>
      <dgm:spPr/>
      <dgm:t>
        <a:bodyPr/>
        <a:lstStyle/>
        <a:p>
          <a:endParaRPr lang="en-US"/>
        </a:p>
      </dgm:t>
    </dgm:pt>
    <dgm:pt modelId="{F9430400-FE78-4515-A5BB-ADB36C26C78D}">
      <dgm:prSet custT="1"/>
      <dgm:spPr/>
      <dgm:t>
        <a:bodyPr/>
        <a:lstStyle/>
        <a:p>
          <a:pPr>
            <a:lnSpc>
              <a:spcPct val="100000"/>
            </a:lnSpc>
          </a:pPr>
          <a:r>
            <a:rPr lang="en-US" sz="2200" dirty="0"/>
            <a:t>Growth in </a:t>
          </a:r>
          <a:r>
            <a:rPr lang="en-US" sz="3600" dirty="0"/>
            <a:t>Student</a:t>
          </a:r>
          <a:r>
            <a:rPr lang="en-US" sz="2200" dirty="0"/>
            <a:t> Programming</a:t>
          </a:r>
        </a:p>
      </dgm:t>
    </dgm:pt>
    <dgm:pt modelId="{24A97B85-FA79-40F2-888B-54B2E0B49FB2}" type="parTrans" cxnId="{9A61B6B1-2AF6-4B61-8663-F2A67E74436C}">
      <dgm:prSet/>
      <dgm:spPr/>
      <dgm:t>
        <a:bodyPr/>
        <a:lstStyle/>
        <a:p>
          <a:endParaRPr lang="en-US"/>
        </a:p>
      </dgm:t>
    </dgm:pt>
    <dgm:pt modelId="{E6F36FDE-19AB-4417-B2D3-7A7E3C8B74E6}" type="sibTrans" cxnId="{9A61B6B1-2AF6-4B61-8663-F2A67E74436C}">
      <dgm:prSet/>
      <dgm:spPr/>
      <dgm:t>
        <a:bodyPr/>
        <a:lstStyle/>
        <a:p>
          <a:endParaRPr lang="en-US"/>
        </a:p>
      </dgm:t>
    </dgm:pt>
    <dgm:pt modelId="{7B9EBA13-5757-4525-A6E3-8015B4AB35D3}" type="pres">
      <dgm:prSet presAssocID="{0A462167-71DA-4CE6-AEA3-8A9CEED8289A}" presName="root" presStyleCnt="0">
        <dgm:presLayoutVars>
          <dgm:dir/>
          <dgm:resizeHandles val="exact"/>
        </dgm:presLayoutVars>
      </dgm:prSet>
      <dgm:spPr/>
    </dgm:pt>
    <dgm:pt modelId="{309CA23A-97CA-4307-B5B6-BC450FB418D1}" type="pres">
      <dgm:prSet presAssocID="{559D71CB-7C1E-411D-96EB-93174D64817D}" presName="compNode" presStyleCnt="0"/>
      <dgm:spPr/>
    </dgm:pt>
    <dgm:pt modelId="{4C8C4C98-DEB0-4F90-9656-F442AE11EA7F}" type="pres">
      <dgm:prSet presAssocID="{559D71CB-7C1E-411D-96EB-93174D64817D}" presName="bgRect" presStyleLbl="bgShp" presStyleIdx="0" presStyleCnt="4"/>
      <dgm:spPr/>
    </dgm:pt>
    <dgm:pt modelId="{55E99B27-9FF2-444F-9C4F-89D35242B39C}" type="pres">
      <dgm:prSet presAssocID="{559D71CB-7C1E-411D-96EB-93174D64817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EE45CC6C-AA50-4B6C-B4C7-C79BBA289E51}" type="pres">
      <dgm:prSet presAssocID="{559D71CB-7C1E-411D-96EB-93174D64817D}" presName="spaceRect" presStyleCnt="0"/>
      <dgm:spPr/>
    </dgm:pt>
    <dgm:pt modelId="{1945AF14-BDC4-412C-ADF3-3F536A1A0832}" type="pres">
      <dgm:prSet presAssocID="{559D71CB-7C1E-411D-96EB-93174D64817D}" presName="parTx" presStyleLbl="revTx" presStyleIdx="0" presStyleCnt="4">
        <dgm:presLayoutVars>
          <dgm:chMax val="0"/>
          <dgm:chPref val="0"/>
        </dgm:presLayoutVars>
      </dgm:prSet>
      <dgm:spPr/>
    </dgm:pt>
    <dgm:pt modelId="{83C87755-9484-4306-A2FA-08B829FA696D}" type="pres">
      <dgm:prSet presAssocID="{7D6B9766-6A85-4147-819B-27620B20935F}" presName="sibTrans" presStyleCnt="0"/>
      <dgm:spPr/>
    </dgm:pt>
    <dgm:pt modelId="{037930D6-BF73-4B9B-B238-5933F5A90D33}" type="pres">
      <dgm:prSet presAssocID="{1637EC0E-1752-40BB-BE65-EBFE80FFE674}" presName="compNode" presStyleCnt="0"/>
      <dgm:spPr/>
    </dgm:pt>
    <dgm:pt modelId="{BECC86B4-21E9-4952-8AA1-D51C96AE8803}" type="pres">
      <dgm:prSet presAssocID="{1637EC0E-1752-40BB-BE65-EBFE80FFE674}" presName="bgRect" presStyleLbl="bgShp" presStyleIdx="1" presStyleCnt="4"/>
      <dgm:spPr/>
    </dgm:pt>
    <dgm:pt modelId="{4FBF44DF-E49C-435F-B26A-319454749D2A}" type="pres">
      <dgm:prSet presAssocID="{1637EC0E-1752-40BB-BE65-EBFE80FFE67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180B16C1-9C39-4ED6-88F4-07775489BA11}" type="pres">
      <dgm:prSet presAssocID="{1637EC0E-1752-40BB-BE65-EBFE80FFE674}" presName="spaceRect" presStyleCnt="0"/>
      <dgm:spPr/>
    </dgm:pt>
    <dgm:pt modelId="{8A924CD1-6380-4618-B633-BEA12ED81A2D}" type="pres">
      <dgm:prSet presAssocID="{1637EC0E-1752-40BB-BE65-EBFE80FFE674}" presName="parTx" presStyleLbl="revTx" presStyleIdx="1" presStyleCnt="4">
        <dgm:presLayoutVars>
          <dgm:chMax val="0"/>
          <dgm:chPref val="0"/>
        </dgm:presLayoutVars>
      </dgm:prSet>
      <dgm:spPr/>
    </dgm:pt>
    <dgm:pt modelId="{FD637EDE-FD64-48B2-B96A-5F9AA52081F4}" type="pres">
      <dgm:prSet presAssocID="{FC983772-C737-4B04-A6B4-908E4E930EEE}" presName="sibTrans" presStyleCnt="0"/>
      <dgm:spPr/>
    </dgm:pt>
    <dgm:pt modelId="{08B0E123-4B87-44D5-BE02-6BD244EFAE51}" type="pres">
      <dgm:prSet presAssocID="{7B88C7B1-44D4-4713-954F-55693C7A6A86}" presName="compNode" presStyleCnt="0"/>
      <dgm:spPr/>
    </dgm:pt>
    <dgm:pt modelId="{0029B5D3-3B06-49C2-B756-73C2BEBF5D71}" type="pres">
      <dgm:prSet presAssocID="{7B88C7B1-44D4-4713-954F-55693C7A6A86}" presName="bgRect" presStyleLbl="bgShp" presStyleIdx="2" presStyleCnt="4"/>
      <dgm:spPr/>
    </dgm:pt>
    <dgm:pt modelId="{DA4109B9-40F2-43DD-8546-B4AA686915AB}" type="pres">
      <dgm:prSet presAssocID="{7B88C7B1-44D4-4713-954F-55693C7A6A8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34FF8796-8994-4BA3-87B7-08AA17923A75}" type="pres">
      <dgm:prSet presAssocID="{7B88C7B1-44D4-4713-954F-55693C7A6A86}" presName="spaceRect" presStyleCnt="0"/>
      <dgm:spPr/>
    </dgm:pt>
    <dgm:pt modelId="{33169F79-9C6B-4143-9C46-5426EC131FA1}" type="pres">
      <dgm:prSet presAssocID="{7B88C7B1-44D4-4713-954F-55693C7A6A86}" presName="parTx" presStyleLbl="revTx" presStyleIdx="2" presStyleCnt="4">
        <dgm:presLayoutVars>
          <dgm:chMax val="0"/>
          <dgm:chPref val="0"/>
        </dgm:presLayoutVars>
      </dgm:prSet>
      <dgm:spPr/>
    </dgm:pt>
    <dgm:pt modelId="{63257076-E7D5-404E-8325-625BBE054B36}" type="pres">
      <dgm:prSet presAssocID="{17EEAB5E-06BA-4A3C-B6B1-0C7369408F5C}" presName="sibTrans" presStyleCnt="0"/>
      <dgm:spPr/>
    </dgm:pt>
    <dgm:pt modelId="{A1D435AA-8D14-464D-B571-1C95F29F0574}" type="pres">
      <dgm:prSet presAssocID="{F9430400-FE78-4515-A5BB-ADB36C26C78D}" presName="compNode" presStyleCnt="0"/>
      <dgm:spPr/>
    </dgm:pt>
    <dgm:pt modelId="{8A2AD405-8AE1-48D0-B984-578F7E6B9E4C}" type="pres">
      <dgm:prSet presAssocID="{F9430400-FE78-4515-A5BB-ADB36C26C78D}" presName="bgRect" presStyleLbl="bgShp" presStyleIdx="3" presStyleCnt="4"/>
      <dgm:spPr/>
    </dgm:pt>
    <dgm:pt modelId="{ECC3782B-403D-497C-81AA-2F474A5914FC}" type="pres">
      <dgm:prSet presAssocID="{F9430400-FE78-4515-A5BB-ADB36C26C78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siness Growth"/>
        </a:ext>
      </dgm:extLst>
    </dgm:pt>
    <dgm:pt modelId="{FC60985E-AE71-4182-8A7F-CB4CC5F1C0E6}" type="pres">
      <dgm:prSet presAssocID="{F9430400-FE78-4515-A5BB-ADB36C26C78D}" presName="spaceRect" presStyleCnt="0"/>
      <dgm:spPr/>
    </dgm:pt>
    <dgm:pt modelId="{F11FAB66-63D0-469A-908A-280F4B4759C5}" type="pres">
      <dgm:prSet presAssocID="{F9430400-FE78-4515-A5BB-ADB36C26C78D}" presName="parTx" presStyleLbl="revTx" presStyleIdx="3" presStyleCnt="4">
        <dgm:presLayoutVars>
          <dgm:chMax val="0"/>
          <dgm:chPref val="0"/>
        </dgm:presLayoutVars>
      </dgm:prSet>
      <dgm:spPr/>
    </dgm:pt>
  </dgm:ptLst>
  <dgm:cxnLst>
    <dgm:cxn modelId="{4F4B3A0C-8B96-4E4D-A93B-964A04427F8E}" type="presOf" srcId="{F9430400-FE78-4515-A5BB-ADB36C26C78D}" destId="{F11FAB66-63D0-469A-908A-280F4B4759C5}" srcOrd="0" destOrd="0" presId="urn:microsoft.com/office/officeart/2018/2/layout/IconVerticalSolidList"/>
    <dgm:cxn modelId="{99301325-A424-41DC-8268-BBF12C16F2AC}" type="presOf" srcId="{1637EC0E-1752-40BB-BE65-EBFE80FFE674}" destId="{8A924CD1-6380-4618-B633-BEA12ED81A2D}" srcOrd="0" destOrd="0" presId="urn:microsoft.com/office/officeart/2018/2/layout/IconVerticalSolidList"/>
    <dgm:cxn modelId="{1B40425D-2BBF-4AC8-B961-12EA301E4F60}" srcId="{0A462167-71DA-4CE6-AEA3-8A9CEED8289A}" destId="{1637EC0E-1752-40BB-BE65-EBFE80FFE674}" srcOrd="1" destOrd="0" parTransId="{F0A9BBA8-871C-479C-8F71-57490B3E6214}" sibTransId="{FC983772-C737-4B04-A6B4-908E4E930EEE}"/>
    <dgm:cxn modelId="{A4B00F63-70E7-4EEC-ABA6-493B4E84BD8D}" type="presOf" srcId="{559D71CB-7C1E-411D-96EB-93174D64817D}" destId="{1945AF14-BDC4-412C-ADF3-3F536A1A0832}" srcOrd="0" destOrd="0" presId="urn:microsoft.com/office/officeart/2018/2/layout/IconVerticalSolidList"/>
    <dgm:cxn modelId="{7E445C49-0A8D-4954-BBDA-DD266A622841}" srcId="{0A462167-71DA-4CE6-AEA3-8A9CEED8289A}" destId="{559D71CB-7C1E-411D-96EB-93174D64817D}" srcOrd="0" destOrd="0" parTransId="{058E5C39-0002-49B8-8FA5-676056D38661}" sibTransId="{7D6B9766-6A85-4147-819B-27620B20935F}"/>
    <dgm:cxn modelId="{CFE81B53-215A-419D-9FEE-556BAA2D95DB}" type="presOf" srcId="{0A462167-71DA-4CE6-AEA3-8A9CEED8289A}" destId="{7B9EBA13-5757-4525-A6E3-8015B4AB35D3}" srcOrd="0" destOrd="0" presId="urn:microsoft.com/office/officeart/2018/2/layout/IconVerticalSolidList"/>
    <dgm:cxn modelId="{9A61B6B1-2AF6-4B61-8663-F2A67E74436C}" srcId="{0A462167-71DA-4CE6-AEA3-8A9CEED8289A}" destId="{F9430400-FE78-4515-A5BB-ADB36C26C78D}" srcOrd="3" destOrd="0" parTransId="{24A97B85-FA79-40F2-888B-54B2E0B49FB2}" sibTransId="{E6F36FDE-19AB-4417-B2D3-7A7E3C8B74E6}"/>
    <dgm:cxn modelId="{6B2EF1D4-BB59-49B7-A31F-BA886B89FBB7}" srcId="{0A462167-71DA-4CE6-AEA3-8A9CEED8289A}" destId="{7B88C7B1-44D4-4713-954F-55693C7A6A86}" srcOrd="2" destOrd="0" parTransId="{3EFF8E23-F16A-48C9-9C67-A21F34AA1E78}" sibTransId="{17EEAB5E-06BA-4A3C-B6B1-0C7369408F5C}"/>
    <dgm:cxn modelId="{CBF8CCE1-9973-4C2B-A5DC-FF69916ACA6D}" type="presOf" srcId="{7B88C7B1-44D4-4713-954F-55693C7A6A86}" destId="{33169F79-9C6B-4143-9C46-5426EC131FA1}" srcOrd="0" destOrd="0" presId="urn:microsoft.com/office/officeart/2018/2/layout/IconVerticalSolidList"/>
    <dgm:cxn modelId="{3F8D05F8-95DB-4D20-A86F-EA3621719052}" type="presParOf" srcId="{7B9EBA13-5757-4525-A6E3-8015B4AB35D3}" destId="{309CA23A-97CA-4307-B5B6-BC450FB418D1}" srcOrd="0" destOrd="0" presId="urn:microsoft.com/office/officeart/2018/2/layout/IconVerticalSolidList"/>
    <dgm:cxn modelId="{4D8A73C8-E960-4AA6-848B-52D08CB5F266}" type="presParOf" srcId="{309CA23A-97CA-4307-B5B6-BC450FB418D1}" destId="{4C8C4C98-DEB0-4F90-9656-F442AE11EA7F}" srcOrd="0" destOrd="0" presId="urn:microsoft.com/office/officeart/2018/2/layout/IconVerticalSolidList"/>
    <dgm:cxn modelId="{6AD8CA09-CCC4-4AE6-864C-44A64B10816A}" type="presParOf" srcId="{309CA23A-97CA-4307-B5B6-BC450FB418D1}" destId="{55E99B27-9FF2-444F-9C4F-89D35242B39C}" srcOrd="1" destOrd="0" presId="urn:microsoft.com/office/officeart/2018/2/layout/IconVerticalSolidList"/>
    <dgm:cxn modelId="{0DD9161E-02C9-475A-94E2-FC1F1E0ED4C7}" type="presParOf" srcId="{309CA23A-97CA-4307-B5B6-BC450FB418D1}" destId="{EE45CC6C-AA50-4B6C-B4C7-C79BBA289E51}" srcOrd="2" destOrd="0" presId="urn:microsoft.com/office/officeart/2018/2/layout/IconVerticalSolidList"/>
    <dgm:cxn modelId="{0DE0597D-766A-4D7D-AD62-A32959BD3D36}" type="presParOf" srcId="{309CA23A-97CA-4307-B5B6-BC450FB418D1}" destId="{1945AF14-BDC4-412C-ADF3-3F536A1A0832}" srcOrd="3" destOrd="0" presId="urn:microsoft.com/office/officeart/2018/2/layout/IconVerticalSolidList"/>
    <dgm:cxn modelId="{40DF35A4-D9BC-4785-8E6B-73720B084E9F}" type="presParOf" srcId="{7B9EBA13-5757-4525-A6E3-8015B4AB35D3}" destId="{83C87755-9484-4306-A2FA-08B829FA696D}" srcOrd="1" destOrd="0" presId="urn:microsoft.com/office/officeart/2018/2/layout/IconVerticalSolidList"/>
    <dgm:cxn modelId="{0F37BEDC-D171-4F35-A699-51A663D3C26B}" type="presParOf" srcId="{7B9EBA13-5757-4525-A6E3-8015B4AB35D3}" destId="{037930D6-BF73-4B9B-B238-5933F5A90D33}" srcOrd="2" destOrd="0" presId="urn:microsoft.com/office/officeart/2018/2/layout/IconVerticalSolidList"/>
    <dgm:cxn modelId="{C52E8A8F-DB94-465B-A613-BAC8613CEE8B}" type="presParOf" srcId="{037930D6-BF73-4B9B-B238-5933F5A90D33}" destId="{BECC86B4-21E9-4952-8AA1-D51C96AE8803}" srcOrd="0" destOrd="0" presId="urn:microsoft.com/office/officeart/2018/2/layout/IconVerticalSolidList"/>
    <dgm:cxn modelId="{4B49D968-68CB-4385-8733-1D8CD37286ED}" type="presParOf" srcId="{037930D6-BF73-4B9B-B238-5933F5A90D33}" destId="{4FBF44DF-E49C-435F-B26A-319454749D2A}" srcOrd="1" destOrd="0" presId="urn:microsoft.com/office/officeart/2018/2/layout/IconVerticalSolidList"/>
    <dgm:cxn modelId="{741316A9-3C02-4E82-ABE1-C70AED74353A}" type="presParOf" srcId="{037930D6-BF73-4B9B-B238-5933F5A90D33}" destId="{180B16C1-9C39-4ED6-88F4-07775489BA11}" srcOrd="2" destOrd="0" presId="urn:microsoft.com/office/officeart/2018/2/layout/IconVerticalSolidList"/>
    <dgm:cxn modelId="{C39C9AC7-0554-4EF2-9E2F-162E6CAE6315}" type="presParOf" srcId="{037930D6-BF73-4B9B-B238-5933F5A90D33}" destId="{8A924CD1-6380-4618-B633-BEA12ED81A2D}" srcOrd="3" destOrd="0" presId="urn:microsoft.com/office/officeart/2018/2/layout/IconVerticalSolidList"/>
    <dgm:cxn modelId="{481E8A45-E590-4171-97F4-95224CBBA15A}" type="presParOf" srcId="{7B9EBA13-5757-4525-A6E3-8015B4AB35D3}" destId="{FD637EDE-FD64-48B2-B96A-5F9AA52081F4}" srcOrd="3" destOrd="0" presId="urn:microsoft.com/office/officeart/2018/2/layout/IconVerticalSolidList"/>
    <dgm:cxn modelId="{50AE6B2E-27F6-455E-AD15-7B29273A1D92}" type="presParOf" srcId="{7B9EBA13-5757-4525-A6E3-8015B4AB35D3}" destId="{08B0E123-4B87-44D5-BE02-6BD244EFAE51}" srcOrd="4" destOrd="0" presId="urn:microsoft.com/office/officeart/2018/2/layout/IconVerticalSolidList"/>
    <dgm:cxn modelId="{8BB90C2F-DF8E-4C86-9A24-FEF4AFE6B21D}" type="presParOf" srcId="{08B0E123-4B87-44D5-BE02-6BD244EFAE51}" destId="{0029B5D3-3B06-49C2-B756-73C2BEBF5D71}" srcOrd="0" destOrd="0" presId="urn:microsoft.com/office/officeart/2018/2/layout/IconVerticalSolidList"/>
    <dgm:cxn modelId="{0EB5A97D-BB95-4A1B-98C6-3456301C99A1}" type="presParOf" srcId="{08B0E123-4B87-44D5-BE02-6BD244EFAE51}" destId="{DA4109B9-40F2-43DD-8546-B4AA686915AB}" srcOrd="1" destOrd="0" presId="urn:microsoft.com/office/officeart/2018/2/layout/IconVerticalSolidList"/>
    <dgm:cxn modelId="{3BC7F0ED-792F-49E3-AE25-97078DD8F885}" type="presParOf" srcId="{08B0E123-4B87-44D5-BE02-6BD244EFAE51}" destId="{34FF8796-8994-4BA3-87B7-08AA17923A75}" srcOrd="2" destOrd="0" presId="urn:microsoft.com/office/officeart/2018/2/layout/IconVerticalSolidList"/>
    <dgm:cxn modelId="{BCD008FA-F08C-4F56-B6BF-5E2D609BD9EE}" type="presParOf" srcId="{08B0E123-4B87-44D5-BE02-6BD244EFAE51}" destId="{33169F79-9C6B-4143-9C46-5426EC131FA1}" srcOrd="3" destOrd="0" presId="urn:microsoft.com/office/officeart/2018/2/layout/IconVerticalSolidList"/>
    <dgm:cxn modelId="{AB1FB4DE-EF93-45E0-A8F8-0B7773211873}" type="presParOf" srcId="{7B9EBA13-5757-4525-A6E3-8015B4AB35D3}" destId="{63257076-E7D5-404E-8325-625BBE054B36}" srcOrd="5" destOrd="0" presId="urn:microsoft.com/office/officeart/2018/2/layout/IconVerticalSolidList"/>
    <dgm:cxn modelId="{4BB0F95E-799A-42D9-A5FD-C2B1CB39B44F}" type="presParOf" srcId="{7B9EBA13-5757-4525-A6E3-8015B4AB35D3}" destId="{A1D435AA-8D14-464D-B571-1C95F29F0574}" srcOrd="6" destOrd="0" presId="urn:microsoft.com/office/officeart/2018/2/layout/IconVerticalSolidList"/>
    <dgm:cxn modelId="{21048466-A7D7-478A-8AB9-F67B2FFF6A93}" type="presParOf" srcId="{A1D435AA-8D14-464D-B571-1C95F29F0574}" destId="{8A2AD405-8AE1-48D0-B984-578F7E6B9E4C}" srcOrd="0" destOrd="0" presId="urn:microsoft.com/office/officeart/2018/2/layout/IconVerticalSolidList"/>
    <dgm:cxn modelId="{BEFA25E8-C2D3-4463-A891-F00BD9271D45}" type="presParOf" srcId="{A1D435AA-8D14-464D-B571-1C95F29F0574}" destId="{ECC3782B-403D-497C-81AA-2F474A5914FC}" srcOrd="1" destOrd="0" presId="urn:microsoft.com/office/officeart/2018/2/layout/IconVerticalSolidList"/>
    <dgm:cxn modelId="{B04459AA-020C-42AF-B0DD-56C9A1AB7843}" type="presParOf" srcId="{A1D435AA-8D14-464D-B571-1C95F29F0574}" destId="{FC60985E-AE71-4182-8A7F-CB4CC5F1C0E6}" srcOrd="2" destOrd="0" presId="urn:microsoft.com/office/officeart/2018/2/layout/IconVerticalSolidList"/>
    <dgm:cxn modelId="{93EBEF3A-092B-4FF2-8098-F10530FEA614}" type="presParOf" srcId="{A1D435AA-8D14-464D-B571-1C95F29F0574}" destId="{F11FAB66-63D0-469A-908A-280F4B4759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DBA1E-D1A6-4173-AD6F-F1B4F276E8A6}">
      <dsp:nvSpPr>
        <dsp:cNvPr id="0" name=""/>
        <dsp:cNvSpPr/>
      </dsp:nvSpPr>
      <dsp:spPr>
        <a:xfrm>
          <a:off x="0" y="4940"/>
          <a:ext cx="3690257" cy="839474"/>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Introduction</a:t>
          </a:r>
        </a:p>
      </dsp:txBody>
      <dsp:txXfrm>
        <a:off x="40980" y="45920"/>
        <a:ext cx="3608297" cy="757514"/>
      </dsp:txXfrm>
    </dsp:sp>
    <dsp:sp modelId="{0B3115EF-AAE1-4E96-900D-807120110FA1}">
      <dsp:nvSpPr>
        <dsp:cNvPr id="0" name=""/>
        <dsp:cNvSpPr/>
      </dsp:nvSpPr>
      <dsp:spPr>
        <a:xfrm>
          <a:off x="0" y="945215"/>
          <a:ext cx="3690257" cy="839474"/>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Cascades Edge</a:t>
          </a:r>
        </a:p>
      </dsp:txBody>
      <dsp:txXfrm>
        <a:off x="40980" y="986195"/>
        <a:ext cx="3608297" cy="757514"/>
      </dsp:txXfrm>
    </dsp:sp>
    <dsp:sp modelId="{C33068D7-C6DD-45C0-9948-CC0B78AFBCB6}">
      <dsp:nvSpPr>
        <dsp:cNvPr id="0" name=""/>
        <dsp:cNvSpPr/>
      </dsp:nvSpPr>
      <dsp:spPr>
        <a:xfrm>
          <a:off x="0" y="1885490"/>
          <a:ext cx="3690257" cy="839474"/>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Innovation District</a:t>
          </a:r>
        </a:p>
      </dsp:txBody>
      <dsp:txXfrm>
        <a:off x="40980" y="1926470"/>
        <a:ext cx="3608297" cy="757514"/>
      </dsp:txXfrm>
    </dsp:sp>
    <dsp:sp modelId="{1064FC3C-4957-457E-954A-CBC37DE07688}">
      <dsp:nvSpPr>
        <dsp:cNvPr id="0" name=""/>
        <dsp:cNvSpPr/>
      </dsp:nvSpPr>
      <dsp:spPr>
        <a:xfrm>
          <a:off x="0" y="2825764"/>
          <a:ext cx="3690257" cy="839474"/>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Momentum</a:t>
          </a:r>
        </a:p>
      </dsp:txBody>
      <dsp:txXfrm>
        <a:off x="40980" y="2866744"/>
        <a:ext cx="3608297" cy="757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2019B-91B6-4F56-9357-FF239B81F600}">
      <dsp:nvSpPr>
        <dsp:cNvPr id="0" name=""/>
        <dsp:cNvSpPr/>
      </dsp:nvSpPr>
      <dsp:spPr>
        <a:xfrm>
          <a:off x="5696763" y="1621137"/>
          <a:ext cx="4473343" cy="709634"/>
        </a:xfrm>
        <a:custGeom>
          <a:avLst/>
          <a:gdLst/>
          <a:ahLst/>
          <a:cxnLst/>
          <a:rect l="0" t="0" r="0" b="0"/>
          <a:pathLst>
            <a:path>
              <a:moveTo>
                <a:pt x="0" y="0"/>
              </a:moveTo>
              <a:lnTo>
                <a:pt x="0" y="483595"/>
              </a:lnTo>
              <a:lnTo>
                <a:pt x="4473343" y="483595"/>
              </a:lnTo>
              <a:lnTo>
                <a:pt x="4473343" y="70963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C62879-65D2-4BA4-B43E-3F99BE06B726}">
      <dsp:nvSpPr>
        <dsp:cNvPr id="0" name=""/>
        <dsp:cNvSpPr/>
      </dsp:nvSpPr>
      <dsp:spPr>
        <a:xfrm>
          <a:off x="5696763" y="1621137"/>
          <a:ext cx="1491114" cy="709634"/>
        </a:xfrm>
        <a:custGeom>
          <a:avLst/>
          <a:gdLst/>
          <a:ahLst/>
          <a:cxnLst/>
          <a:rect l="0" t="0" r="0" b="0"/>
          <a:pathLst>
            <a:path>
              <a:moveTo>
                <a:pt x="0" y="0"/>
              </a:moveTo>
              <a:lnTo>
                <a:pt x="0" y="483595"/>
              </a:lnTo>
              <a:lnTo>
                <a:pt x="1491114" y="483595"/>
              </a:lnTo>
              <a:lnTo>
                <a:pt x="1491114" y="70963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7F7DA5-49CA-466B-B4DE-ECB8EC57913C}">
      <dsp:nvSpPr>
        <dsp:cNvPr id="0" name=""/>
        <dsp:cNvSpPr/>
      </dsp:nvSpPr>
      <dsp:spPr>
        <a:xfrm>
          <a:off x="4205648" y="1621137"/>
          <a:ext cx="1491114" cy="709634"/>
        </a:xfrm>
        <a:custGeom>
          <a:avLst/>
          <a:gdLst/>
          <a:ahLst/>
          <a:cxnLst/>
          <a:rect l="0" t="0" r="0" b="0"/>
          <a:pathLst>
            <a:path>
              <a:moveTo>
                <a:pt x="1491114" y="0"/>
              </a:moveTo>
              <a:lnTo>
                <a:pt x="1491114" y="483595"/>
              </a:lnTo>
              <a:lnTo>
                <a:pt x="0" y="483595"/>
              </a:lnTo>
              <a:lnTo>
                <a:pt x="0" y="70963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9F28FE-D790-4ECD-9F9E-F37BA111F493}">
      <dsp:nvSpPr>
        <dsp:cNvPr id="0" name=""/>
        <dsp:cNvSpPr/>
      </dsp:nvSpPr>
      <dsp:spPr>
        <a:xfrm>
          <a:off x="1223420" y="1621137"/>
          <a:ext cx="4473343" cy="709634"/>
        </a:xfrm>
        <a:custGeom>
          <a:avLst/>
          <a:gdLst/>
          <a:ahLst/>
          <a:cxnLst/>
          <a:rect l="0" t="0" r="0" b="0"/>
          <a:pathLst>
            <a:path>
              <a:moveTo>
                <a:pt x="4473343" y="0"/>
              </a:moveTo>
              <a:lnTo>
                <a:pt x="4473343" y="483595"/>
              </a:lnTo>
              <a:lnTo>
                <a:pt x="0" y="483595"/>
              </a:lnTo>
              <a:lnTo>
                <a:pt x="0" y="70963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EC38A1-8317-49A3-98FF-3A11061D56FE}">
      <dsp:nvSpPr>
        <dsp:cNvPr id="0" name=""/>
        <dsp:cNvSpPr/>
      </dsp:nvSpPr>
      <dsp:spPr>
        <a:xfrm>
          <a:off x="4476760" y="71734"/>
          <a:ext cx="2440005" cy="154940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12682F-0174-4834-95F1-FA19CA63ABC9}">
      <dsp:nvSpPr>
        <dsp:cNvPr id="0" name=""/>
        <dsp:cNvSpPr/>
      </dsp:nvSpPr>
      <dsp:spPr>
        <a:xfrm>
          <a:off x="4747872" y="329290"/>
          <a:ext cx="2440005" cy="15494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“Building” a University</a:t>
          </a:r>
        </a:p>
      </dsp:txBody>
      <dsp:txXfrm>
        <a:off x="4793252" y="374670"/>
        <a:ext cx="2349245" cy="1458643"/>
      </dsp:txXfrm>
    </dsp:sp>
    <dsp:sp modelId="{9472CEC3-BFFB-4CDF-904D-241A0897BBC9}">
      <dsp:nvSpPr>
        <dsp:cNvPr id="0" name=""/>
        <dsp:cNvSpPr/>
      </dsp:nvSpPr>
      <dsp:spPr>
        <a:xfrm>
          <a:off x="3417" y="2330772"/>
          <a:ext cx="2440005" cy="154940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570FD7-5F6F-4C6C-9B9B-7E6C2D7E1E42}">
      <dsp:nvSpPr>
        <dsp:cNvPr id="0" name=""/>
        <dsp:cNvSpPr/>
      </dsp:nvSpPr>
      <dsp:spPr>
        <a:xfrm>
          <a:off x="274529" y="2588329"/>
          <a:ext cx="2440005" cy="15494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Academic degree programs</a:t>
          </a:r>
        </a:p>
      </dsp:txBody>
      <dsp:txXfrm>
        <a:off x="319909" y="2633709"/>
        <a:ext cx="2349245" cy="1458643"/>
      </dsp:txXfrm>
    </dsp:sp>
    <dsp:sp modelId="{9C805A58-7C29-460D-9E7E-4871B86E6465}">
      <dsp:nvSpPr>
        <dsp:cNvPr id="0" name=""/>
        <dsp:cNvSpPr/>
      </dsp:nvSpPr>
      <dsp:spPr>
        <a:xfrm>
          <a:off x="2985646" y="2330772"/>
          <a:ext cx="2440005" cy="154940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D9DFE7-825B-46A6-ACCA-A6C183867A33}">
      <dsp:nvSpPr>
        <dsp:cNvPr id="0" name=""/>
        <dsp:cNvSpPr/>
      </dsp:nvSpPr>
      <dsp:spPr>
        <a:xfrm>
          <a:off x="3256757" y="2588329"/>
          <a:ext cx="2440005" cy="15494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Student programming</a:t>
          </a:r>
        </a:p>
      </dsp:txBody>
      <dsp:txXfrm>
        <a:off x="3302137" y="2633709"/>
        <a:ext cx="2349245" cy="1458643"/>
      </dsp:txXfrm>
    </dsp:sp>
    <dsp:sp modelId="{000260F0-C2B5-47AF-B36B-71405FB2B0BF}">
      <dsp:nvSpPr>
        <dsp:cNvPr id="0" name=""/>
        <dsp:cNvSpPr/>
      </dsp:nvSpPr>
      <dsp:spPr>
        <a:xfrm>
          <a:off x="5967874" y="2330772"/>
          <a:ext cx="2440005" cy="154940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C99E9F-3C64-44D4-8D27-3F85EE4C3924}">
      <dsp:nvSpPr>
        <dsp:cNvPr id="0" name=""/>
        <dsp:cNvSpPr/>
      </dsp:nvSpPr>
      <dsp:spPr>
        <a:xfrm>
          <a:off x="6238986" y="2588329"/>
          <a:ext cx="2440005" cy="15494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Physical buildings</a:t>
          </a:r>
        </a:p>
      </dsp:txBody>
      <dsp:txXfrm>
        <a:off x="6284366" y="2633709"/>
        <a:ext cx="2349245" cy="1458643"/>
      </dsp:txXfrm>
    </dsp:sp>
    <dsp:sp modelId="{1F7D0BBD-5040-4E80-9762-4C50229AE396}">
      <dsp:nvSpPr>
        <dsp:cNvPr id="0" name=""/>
        <dsp:cNvSpPr/>
      </dsp:nvSpPr>
      <dsp:spPr>
        <a:xfrm>
          <a:off x="8950103" y="2330772"/>
          <a:ext cx="2440005" cy="154940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E91EC3-78BE-445A-9346-D16EA08EB926}">
      <dsp:nvSpPr>
        <dsp:cNvPr id="0" name=""/>
        <dsp:cNvSpPr/>
      </dsp:nvSpPr>
      <dsp:spPr>
        <a:xfrm>
          <a:off x="9221215" y="2588329"/>
          <a:ext cx="2440005" cy="15494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Community engagement</a:t>
          </a:r>
        </a:p>
      </dsp:txBody>
      <dsp:txXfrm>
        <a:off x="9266595" y="2633709"/>
        <a:ext cx="2349245" cy="14586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C4C98-DEB0-4F90-9656-F442AE11EA7F}">
      <dsp:nvSpPr>
        <dsp:cNvPr id="0" name=""/>
        <dsp:cNvSpPr/>
      </dsp:nvSpPr>
      <dsp:spPr>
        <a:xfrm>
          <a:off x="0" y="2438"/>
          <a:ext cx="6927272" cy="12356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E99B27-9FF2-444F-9C4F-89D35242B39C}">
      <dsp:nvSpPr>
        <dsp:cNvPr id="0" name=""/>
        <dsp:cNvSpPr/>
      </dsp:nvSpPr>
      <dsp:spPr>
        <a:xfrm>
          <a:off x="373791" y="280464"/>
          <a:ext cx="679620" cy="6796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45AF14-BDC4-412C-ADF3-3F536A1A0832}">
      <dsp:nvSpPr>
        <dsp:cNvPr id="0" name=""/>
        <dsp:cNvSpPr/>
      </dsp:nvSpPr>
      <dsp:spPr>
        <a:xfrm>
          <a:off x="1427203" y="2438"/>
          <a:ext cx="5500068" cy="123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75" tIns="130775" rIns="130775" bIns="130775" numCol="1" spcCol="1270" anchor="ctr" anchorCtr="0">
          <a:noAutofit/>
        </a:bodyPr>
        <a:lstStyle/>
        <a:p>
          <a:pPr marL="0" lvl="0" indent="0" algn="l" defTabSz="977900">
            <a:lnSpc>
              <a:spcPct val="100000"/>
            </a:lnSpc>
            <a:spcBef>
              <a:spcPct val="0"/>
            </a:spcBef>
            <a:spcAft>
              <a:spcPct val="35000"/>
            </a:spcAft>
            <a:buNone/>
          </a:pPr>
          <a:r>
            <a:rPr lang="en-US" sz="2200" kern="1200" dirty="0"/>
            <a:t>Student </a:t>
          </a:r>
          <a:r>
            <a:rPr lang="en-US" sz="3200" kern="1200" dirty="0"/>
            <a:t>Success</a:t>
          </a:r>
          <a:r>
            <a:rPr lang="en-US" sz="2200" kern="1200" dirty="0"/>
            <a:t> Center</a:t>
          </a:r>
        </a:p>
      </dsp:txBody>
      <dsp:txXfrm>
        <a:off x="1427203" y="2438"/>
        <a:ext cx="5500068" cy="1235673"/>
      </dsp:txXfrm>
    </dsp:sp>
    <dsp:sp modelId="{BECC86B4-21E9-4952-8AA1-D51C96AE8803}">
      <dsp:nvSpPr>
        <dsp:cNvPr id="0" name=""/>
        <dsp:cNvSpPr/>
      </dsp:nvSpPr>
      <dsp:spPr>
        <a:xfrm>
          <a:off x="0" y="1547030"/>
          <a:ext cx="6927272" cy="12356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BF44DF-E49C-435F-B26A-319454749D2A}">
      <dsp:nvSpPr>
        <dsp:cNvPr id="0" name=""/>
        <dsp:cNvSpPr/>
      </dsp:nvSpPr>
      <dsp:spPr>
        <a:xfrm>
          <a:off x="373791" y="1825057"/>
          <a:ext cx="679620" cy="6796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924CD1-6380-4618-B633-BEA12ED81A2D}">
      <dsp:nvSpPr>
        <dsp:cNvPr id="0" name=""/>
        <dsp:cNvSpPr/>
      </dsp:nvSpPr>
      <dsp:spPr>
        <a:xfrm>
          <a:off x="1427203" y="1547030"/>
          <a:ext cx="5500068" cy="123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75" tIns="130775" rIns="130775" bIns="130775" numCol="1" spcCol="1270" anchor="ctr" anchorCtr="0">
          <a:noAutofit/>
        </a:bodyPr>
        <a:lstStyle/>
        <a:p>
          <a:pPr marL="0" lvl="0" indent="0" algn="l" defTabSz="1422400">
            <a:lnSpc>
              <a:spcPct val="100000"/>
            </a:lnSpc>
            <a:spcBef>
              <a:spcPct val="0"/>
            </a:spcBef>
            <a:spcAft>
              <a:spcPct val="35000"/>
            </a:spcAft>
            <a:buNone/>
          </a:pPr>
          <a:r>
            <a:rPr lang="en-US" sz="3200" kern="1200" dirty="0"/>
            <a:t>Innovation</a:t>
          </a:r>
          <a:r>
            <a:rPr lang="en-US" sz="2200" kern="1200" dirty="0"/>
            <a:t> District</a:t>
          </a:r>
        </a:p>
      </dsp:txBody>
      <dsp:txXfrm>
        <a:off x="1427203" y="1547030"/>
        <a:ext cx="5500068" cy="1235673"/>
      </dsp:txXfrm>
    </dsp:sp>
    <dsp:sp modelId="{0029B5D3-3B06-49C2-B756-73C2BEBF5D71}">
      <dsp:nvSpPr>
        <dsp:cNvPr id="0" name=""/>
        <dsp:cNvSpPr/>
      </dsp:nvSpPr>
      <dsp:spPr>
        <a:xfrm>
          <a:off x="0" y="3091622"/>
          <a:ext cx="6927272" cy="12356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4109B9-40F2-43DD-8546-B4AA686915AB}">
      <dsp:nvSpPr>
        <dsp:cNvPr id="0" name=""/>
        <dsp:cNvSpPr/>
      </dsp:nvSpPr>
      <dsp:spPr>
        <a:xfrm>
          <a:off x="373791" y="3369649"/>
          <a:ext cx="679620" cy="6796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169F79-9C6B-4143-9C46-5426EC131FA1}">
      <dsp:nvSpPr>
        <dsp:cNvPr id="0" name=""/>
        <dsp:cNvSpPr/>
      </dsp:nvSpPr>
      <dsp:spPr>
        <a:xfrm>
          <a:off x="1427203" y="3091622"/>
          <a:ext cx="5500068" cy="123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75" tIns="130775" rIns="130775" bIns="130775" numCol="1" spcCol="1270" anchor="ctr" anchorCtr="0">
          <a:noAutofit/>
        </a:bodyPr>
        <a:lstStyle/>
        <a:p>
          <a:pPr marL="0" lvl="0" indent="0" algn="l" defTabSz="1422400">
            <a:lnSpc>
              <a:spcPct val="100000"/>
            </a:lnSpc>
            <a:spcBef>
              <a:spcPct val="0"/>
            </a:spcBef>
            <a:spcAft>
              <a:spcPct val="35000"/>
            </a:spcAft>
            <a:buNone/>
          </a:pPr>
          <a:r>
            <a:rPr lang="en-US" sz="3200" kern="1200" dirty="0"/>
            <a:t>Growth</a:t>
          </a:r>
          <a:r>
            <a:rPr lang="en-US" sz="2200" kern="1200" dirty="0"/>
            <a:t> in Academic Programs</a:t>
          </a:r>
        </a:p>
      </dsp:txBody>
      <dsp:txXfrm>
        <a:off x="1427203" y="3091622"/>
        <a:ext cx="5500068" cy="1235673"/>
      </dsp:txXfrm>
    </dsp:sp>
    <dsp:sp modelId="{8A2AD405-8AE1-48D0-B984-578F7E6B9E4C}">
      <dsp:nvSpPr>
        <dsp:cNvPr id="0" name=""/>
        <dsp:cNvSpPr/>
      </dsp:nvSpPr>
      <dsp:spPr>
        <a:xfrm>
          <a:off x="0" y="4636215"/>
          <a:ext cx="6927272" cy="12356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C3782B-403D-497C-81AA-2F474A5914FC}">
      <dsp:nvSpPr>
        <dsp:cNvPr id="0" name=""/>
        <dsp:cNvSpPr/>
      </dsp:nvSpPr>
      <dsp:spPr>
        <a:xfrm>
          <a:off x="373791" y="4914241"/>
          <a:ext cx="679620" cy="6796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FAB66-63D0-469A-908A-280F4B4759C5}">
      <dsp:nvSpPr>
        <dsp:cNvPr id="0" name=""/>
        <dsp:cNvSpPr/>
      </dsp:nvSpPr>
      <dsp:spPr>
        <a:xfrm>
          <a:off x="1427203" y="4636215"/>
          <a:ext cx="5500068" cy="123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75" tIns="130775" rIns="130775" bIns="130775" numCol="1" spcCol="1270" anchor="ctr" anchorCtr="0">
          <a:noAutofit/>
        </a:bodyPr>
        <a:lstStyle/>
        <a:p>
          <a:pPr marL="0" lvl="0" indent="0" algn="l" defTabSz="977900">
            <a:lnSpc>
              <a:spcPct val="100000"/>
            </a:lnSpc>
            <a:spcBef>
              <a:spcPct val="0"/>
            </a:spcBef>
            <a:spcAft>
              <a:spcPct val="35000"/>
            </a:spcAft>
            <a:buNone/>
          </a:pPr>
          <a:r>
            <a:rPr lang="en-US" sz="2200" kern="1200" dirty="0"/>
            <a:t>Growth in </a:t>
          </a:r>
          <a:r>
            <a:rPr lang="en-US" sz="3600" kern="1200" dirty="0"/>
            <a:t>Student</a:t>
          </a:r>
          <a:r>
            <a:rPr lang="en-US" sz="2200" kern="1200" dirty="0"/>
            <a:t> Programming</a:t>
          </a:r>
        </a:p>
      </dsp:txBody>
      <dsp:txXfrm>
        <a:off x="1427203" y="4636215"/>
        <a:ext cx="5500068" cy="123567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3113C-0615-45B5-A192-2E31D786B5C7}"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51FE0F-678F-4519-A14E-0437D799FA30}" type="slidenum">
              <a:rPr lang="en-US" smtClean="0"/>
              <a:t>‹#›</a:t>
            </a:fld>
            <a:endParaRPr lang="en-US"/>
          </a:p>
        </p:txBody>
      </p:sp>
    </p:spTree>
    <p:extLst>
      <p:ext uri="{BB962C8B-B14F-4D97-AF65-F5344CB8AC3E}">
        <p14:creationId xmlns:p14="http://schemas.microsoft.com/office/powerpoint/2010/main" val="3209786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A39D37-EB39-9B49-85DF-DD837FDB43E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816045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A39D37-EB39-9B49-85DF-DD837FDB43E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816045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 2015,</a:t>
            </a:r>
            <a:r>
              <a:rPr lang="en-US" baseline="0" dirty="0"/>
              <a:t> when the detail planning for the OSU-Cascades LRDP began, we held </a:t>
            </a:r>
            <a:r>
              <a:rPr lang="en-US" dirty="0"/>
              <a:t>22 public meeting</a:t>
            </a:r>
            <a:r>
              <a:rPr lang="en-US" baseline="0" dirty="0"/>
              <a:t>s between Nov 10, 2015 and Nov 15, 2017.  We engaged through a public application process 4 advisory committees based on core campus themes, including Heath and Wellness, Sustainability, Arts and Culture and Community Integration.  We then held community meetings around topical areas as identified by the community to be of specific concern or relevance for future campus development, including housing, transportation and parking, and overall plan alternatives.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have published  all of the materials are on our website. Over 1500 attendees participated in these public meetings.</a:t>
            </a:r>
          </a:p>
          <a:p>
            <a:endParaRPr lang="en-US" baseline="0" dirty="0"/>
          </a:p>
          <a:p>
            <a:r>
              <a:rPr lang="en-US" baseline="0" dirty="0"/>
              <a:t>In addition to our own hosted events, we happily participated in meetings that were hosted by other entities such as City Club, Bend 2030, Bend Livability Conference, Bend Parks and Rec or NAs. </a:t>
            </a:r>
          </a:p>
          <a:p>
            <a:endParaRPr lang="en-US" baseline="0" dirty="0"/>
          </a:p>
          <a:p>
            <a:r>
              <a:rPr lang="en-US" baseline="0" dirty="0"/>
              <a:t>What you see in the master plan and on our website is the culmination of that effort</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69772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OSU-Cascades</a:t>
            </a:r>
            <a:r>
              <a:rPr lang="en-US" sz="1200" kern="1200" baseline="0" dirty="0">
                <a:solidFill>
                  <a:schemeClr val="tx1"/>
                </a:solidFill>
                <a:effectLst/>
                <a:latin typeface="+mn-lt"/>
                <a:ea typeface="+mn-ea"/>
                <a:cs typeface="+mn-cs"/>
              </a:rPr>
              <a:t> has designed a master plan that is:</a:t>
            </a: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128 acres</a:t>
            </a:r>
            <a:r>
              <a:rPr lang="en-US" sz="1200" kern="1200" baseline="0" dirty="0">
                <a:solidFill>
                  <a:schemeClr val="tx1"/>
                </a:solidFill>
                <a:effectLst/>
                <a:latin typeface="+mn-lt"/>
                <a:ea typeface="+mn-ea"/>
                <a:cs typeface="+mn-cs"/>
              </a:rPr>
              <a:t>, reclaiming a 56 acre pumice mine and a 72 acre </a:t>
            </a:r>
            <a:r>
              <a:rPr lang="en-US" sz="1200" kern="1200" baseline="0" dirty="0" err="1">
                <a:solidFill>
                  <a:schemeClr val="tx1"/>
                </a:solidFill>
                <a:effectLst/>
                <a:latin typeface="+mn-lt"/>
                <a:ea typeface="+mn-ea"/>
                <a:cs typeface="+mn-cs"/>
              </a:rPr>
              <a:t>dmeoltion</a:t>
            </a:r>
            <a:r>
              <a:rPr lang="en-US" sz="1200" kern="1200" baseline="0" dirty="0">
                <a:solidFill>
                  <a:schemeClr val="tx1"/>
                </a:solidFill>
                <a:effectLst/>
                <a:latin typeface="+mn-lt"/>
                <a:ea typeface="+mn-ea"/>
                <a:cs typeface="+mn-cs"/>
              </a:rPr>
              <a:t> landfill and incorporating our current 10 acre campus</a:t>
            </a: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Designed to accommodate 5,000 students</a:t>
            </a:r>
            <a:r>
              <a:rPr lang="en-US" sz="1200" kern="1200" baseline="0" dirty="0">
                <a:solidFill>
                  <a:schemeClr val="tx1"/>
                </a:solidFill>
                <a:effectLst/>
                <a:latin typeface="+mn-lt"/>
                <a:ea typeface="+mn-ea"/>
                <a:cs typeface="+mn-cs"/>
              </a:rPr>
              <a:t> of which </a:t>
            </a:r>
            <a:r>
              <a:rPr lang="en-US" sz="1200" kern="1200" dirty="0">
                <a:solidFill>
                  <a:schemeClr val="tx1"/>
                </a:solidFill>
                <a:effectLst/>
                <a:latin typeface="+mn-lt"/>
                <a:ea typeface="+mn-ea"/>
                <a:cs typeface="+mn-cs"/>
              </a:rPr>
              <a:t>40% will </a:t>
            </a:r>
            <a:r>
              <a:rPr lang="en-US" sz="1200" kern="1200" dirty="0" err="1">
                <a:solidFill>
                  <a:schemeClr val="tx1"/>
                </a:solidFill>
                <a:effectLst/>
                <a:latin typeface="+mn-lt"/>
                <a:ea typeface="+mn-ea"/>
                <a:cs typeface="+mn-cs"/>
              </a:rPr>
              <a:t>ulitmately</a:t>
            </a:r>
            <a:r>
              <a:rPr lang="en-US" sz="1200" kern="1200" dirty="0">
                <a:solidFill>
                  <a:schemeClr val="tx1"/>
                </a:solidFill>
                <a:effectLst/>
                <a:latin typeface="+mn-lt"/>
                <a:ea typeface="+mn-ea"/>
                <a:cs typeface="+mn-cs"/>
              </a:rPr>
              <a:t> be residential students</a:t>
            </a:r>
          </a:p>
          <a:p>
            <a:pPr marL="628650" lvl="1" indent="-171450">
              <a:buFont typeface="Arial" charset="0"/>
              <a:buChar char="•"/>
            </a:pPr>
            <a:r>
              <a:rPr lang="en-US" sz="1200" kern="1200" dirty="0">
                <a:solidFill>
                  <a:schemeClr val="tx1"/>
                </a:solidFill>
                <a:effectLst/>
                <a:latin typeface="+mn-lt"/>
                <a:ea typeface="+mn-ea"/>
                <a:cs typeface="+mn-cs"/>
              </a:rPr>
              <a:t>A walkable/ </a:t>
            </a:r>
            <a:r>
              <a:rPr lang="en-US" sz="1200" kern="1200" dirty="0" err="1">
                <a:solidFill>
                  <a:schemeClr val="tx1"/>
                </a:solidFill>
                <a:effectLst/>
                <a:latin typeface="+mn-lt"/>
                <a:ea typeface="+mn-ea"/>
                <a:cs typeface="+mn-cs"/>
              </a:rPr>
              <a:t>bikeable</a:t>
            </a:r>
            <a:r>
              <a:rPr lang="en-US" sz="1200" kern="1200" baseline="0" dirty="0">
                <a:solidFill>
                  <a:schemeClr val="tx1"/>
                </a:solidFill>
                <a:effectLst/>
                <a:latin typeface="+mn-lt"/>
                <a:ea typeface="+mn-ea"/>
                <a:cs typeface="+mn-cs"/>
              </a:rPr>
              <a:t> campus</a:t>
            </a:r>
          </a:p>
          <a:p>
            <a:pPr marL="628650" lvl="1" indent="-171450">
              <a:buFont typeface="Arial" charset="0"/>
              <a:buChar char="•"/>
            </a:pPr>
            <a:r>
              <a:rPr lang="en-US" sz="1200" kern="1200" baseline="0" dirty="0">
                <a:solidFill>
                  <a:schemeClr val="tx1"/>
                </a:solidFill>
                <a:effectLst/>
                <a:latin typeface="+mn-lt"/>
                <a:ea typeface="+mn-ea"/>
                <a:cs typeface="+mn-cs"/>
              </a:rPr>
              <a:t>Integrated into the community</a:t>
            </a:r>
          </a:p>
          <a:p>
            <a:pPr marL="628650" lvl="1" indent="-171450">
              <a:buFont typeface="Arial" charset="0"/>
              <a:buChar char="•"/>
            </a:pPr>
            <a:r>
              <a:rPr lang="en-US" sz="1200" kern="1200" baseline="0" dirty="0">
                <a:solidFill>
                  <a:schemeClr val="tx1"/>
                </a:solidFill>
                <a:effectLst/>
                <a:latin typeface="+mn-lt"/>
                <a:ea typeface="+mn-ea"/>
                <a:cs typeface="+mn-cs"/>
              </a:rPr>
              <a:t>Focused on our values for resiliency and inclusivity, and </a:t>
            </a:r>
          </a:p>
          <a:p>
            <a:pPr marL="628650" lvl="1" indent="-171450">
              <a:buFont typeface="Arial" charset="0"/>
              <a:buChar char="•"/>
            </a:pPr>
            <a:r>
              <a:rPr lang="en-US" sz="1200" kern="1200" baseline="0" dirty="0">
                <a:solidFill>
                  <a:schemeClr val="tx1"/>
                </a:solidFill>
                <a:effectLst/>
                <a:latin typeface="+mn-lt"/>
                <a:ea typeface="+mn-ea"/>
                <a:cs typeface="+mn-cs"/>
              </a:rPr>
              <a:t>Flexible to evolving pedagogy over time</a:t>
            </a:r>
            <a:endParaRPr lang="en-US" sz="1200" kern="1200" dirty="0">
              <a:solidFill>
                <a:schemeClr val="tx1"/>
              </a:solidFill>
              <a:effectLst/>
              <a:latin typeface="+mn-lt"/>
              <a:ea typeface="+mn-ea"/>
              <a:cs typeface="+mn-cs"/>
            </a:endParaRPr>
          </a:p>
          <a:p>
            <a:pPr marL="0" lvl="0" indent="0">
              <a:buFont typeface="Arial" charset="0"/>
              <a:buNone/>
            </a:pPr>
            <a:r>
              <a:rPr lang="en-US" sz="1200" kern="1200" dirty="0">
                <a:solidFill>
                  <a:schemeClr val="tx1"/>
                </a:solidFill>
                <a:effectLst/>
                <a:latin typeface="+mn-lt"/>
                <a:ea typeface="+mn-ea"/>
                <a:cs typeface="+mn-cs"/>
              </a:rPr>
              <a:t>The master</a:t>
            </a:r>
            <a:r>
              <a:rPr lang="en-US" sz="1200" kern="1200" baseline="0" dirty="0">
                <a:solidFill>
                  <a:schemeClr val="tx1"/>
                </a:solidFill>
                <a:effectLst/>
                <a:latin typeface="+mn-lt"/>
                <a:ea typeface="+mn-ea"/>
                <a:cs typeface="+mn-cs"/>
              </a:rPr>
              <a:t> plan plans for </a:t>
            </a:r>
            <a:r>
              <a:rPr lang="en-US" sz="1200" kern="1200" dirty="0">
                <a:solidFill>
                  <a:schemeClr val="tx1"/>
                </a:solidFill>
                <a:effectLst/>
                <a:latin typeface="+mn-lt"/>
                <a:ea typeface="+mn-ea"/>
                <a:cs typeface="+mn-cs"/>
              </a:rPr>
              <a:t>slow/incremental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growth over the next 15 to 20 years; we anticipate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reaching approximately 3400 students (currently 1804 students) in 2034</a:t>
            </a:r>
          </a:p>
          <a:p>
            <a:pPr marL="628650" lvl="1" indent="-171450">
              <a:buFont typeface="Arial" charset="0"/>
              <a:buChar char="•"/>
            </a:pPr>
            <a:r>
              <a:rPr lang="en-US" sz="1200" kern="1200" dirty="0">
                <a:solidFill>
                  <a:schemeClr val="tx1"/>
                </a:solidFill>
                <a:effectLst/>
                <a:latin typeface="+mn-lt"/>
                <a:ea typeface="+mn-ea"/>
                <a:cs typeface="+mn-cs"/>
              </a:rPr>
              <a:t>Our growth will be dependent on two primary factors:  Demand and funding</a:t>
            </a:r>
          </a:p>
          <a:p>
            <a:pPr marL="628650" lvl="1" indent="-171450">
              <a:buFont typeface="Arial" charset="0"/>
              <a:buChar char="•"/>
            </a:pPr>
            <a:r>
              <a:rPr lang="en-US" sz="1200" kern="1200" dirty="0">
                <a:solidFill>
                  <a:schemeClr val="tx1"/>
                </a:solidFill>
                <a:effectLst/>
                <a:latin typeface="+mn-lt"/>
                <a:ea typeface="+mn-ea"/>
                <a:cs typeface="+mn-cs"/>
              </a:rPr>
              <a:t>Just as it took many steps to get to where we are today, we have many steps to complete before we see full maturation of campus.</a:t>
            </a:r>
          </a:p>
          <a:p>
            <a:pPr lvl="0"/>
            <a:r>
              <a:rPr lang="en-US" sz="1200" kern="1200" dirty="0">
                <a:solidFill>
                  <a:schemeClr val="tx1"/>
                </a:solidFill>
                <a:effectLst/>
                <a:latin typeface="+mn-lt"/>
                <a:ea typeface="+mn-ea"/>
                <a:cs typeface="+mn-cs"/>
              </a:rPr>
              <a:t>Anticipated</a:t>
            </a:r>
            <a:r>
              <a:rPr lang="en-US" sz="1200" kern="1200" baseline="0" dirty="0">
                <a:solidFill>
                  <a:schemeClr val="tx1"/>
                </a:solidFill>
                <a:effectLst/>
                <a:latin typeface="+mn-lt"/>
                <a:ea typeface="+mn-ea"/>
                <a:cs typeface="+mn-cs"/>
              </a:rPr>
              <a:t> next academic building to open in Fall 2021</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E5C8CF-263A-43CB-9B1C-DD8CD3996A34}" type="slidenum">
              <a:rPr lang="en-US" smtClean="0"/>
              <a:t>12</a:t>
            </a:fld>
            <a:endParaRPr lang="en-US"/>
          </a:p>
        </p:txBody>
      </p:sp>
    </p:spTree>
    <p:extLst>
      <p:ext uri="{BB962C8B-B14F-4D97-AF65-F5344CB8AC3E}">
        <p14:creationId xmlns:p14="http://schemas.microsoft.com/office/powerpoint/2010/main" val="1888270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A39D37-EB39-9B49-85DF-DD837FDB43E8}" type="slidenum">
              <a:rPr lang="en-US" smtClean="0"/>
              <a:t>13</a:t>
            </a:fld>
            <a:endParaRPr lang="en-US"/>
          </a:p>
        </p:txBody>
      </p:sp>
    </p:spTree>
    <p:extLst>
      <p:ext uri="{BB962C8B-B14F-4D97-AF65-F5344CB8AC3E}">
        <p14:creationId xmlns:p14="http://schemas.microsoft.com/office/powerpoint/2010/main" val="1622149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master plan is designed around 4 key districts, residential</a:t>
            </a:r>
            <a:r>
              <a:rPr lang="en-US" baseline="0" dirty="0">
                <a:cs typeface="Calibri"/>
              </a:rPr>
              <a:t> (middle market housing for $45-90K household incomes), recreation, core campus (academic, student housing and student life) and the innovation district.</a:t>
            </a:r>
          </a:p>
          <a:p>
            <a:endParaRPr lang="en-US" baseline="0" dirty="0">
              <a:cs typeface="Calibri"/>
            </a:endParaRPr>
          </a:p>
          <a:p>
            <a:r>
              <a:rPr lang="en-US" baseline="0" dirty="0">
                <a:cs typeface="Calibri"/>
              </a:rPr>
              <a:t>I wanted to touch briefly on the innovation district.  This new area will be the physical handshake between the university and our local private sector.  We will integrate middle market housing, university research and public or private partners in a mixed use district. Imagine a software </a:t>
            </a:r>
            <a:r>
              <a:rPr lang="en-US" baseline="0" dirty="0" err="1">
                <a:cs typeface="Calibri"/>
              </a:rPr>
              <a:t>dvelopment</a:t>
            </a:r>
            <a:r>
              <a:rPr lang="en-US" baseline="0" dirty="0">
                <a:cs typeface="Calibri"/>
              </a:rPr>
              <a:t> company that is ready to grow to it’s own </a:t>
            </a:r>
            <a:r>
              <a:rPr lang="en-US" baseline="0" dirty="0" err="1">
                <a:cs typeface="Calibri"/>
              </a:rPr>
              <a:t>physica</a:t>
            </a:r>
            <a:r>
              <a:rPr lang="en-US" baseline="0" dirty="0">
                <a:cs typeface="Calibri"/>
              </a:rPr>
              <a:t> footprint or interested in relocating from the Bay integrated with our computer science faculty, </a:t>
            </a:r>
            <a:r>
              <a:rPr lang="en-US" baseline="0" dirty="0" err="1">
                <a:cs typeface="Calibri"/>
              </a:rPr>
              <a:t>hring</a:t>
            </a:r>
            <a:r>
              <a:rPr lang="en-US" baseline="0" dirty="0">
                <a:cs typeface="Calibri"/>
              </a:rPr>
              <a:t> OSU-C interns and future full time employees, and collaborating on product ideas.  </a:t>
            </a:r>
          </a:p>
          <a:p>
            <a:endParaRPr lang="en-US" dirty="0">
              <a:cs typeface="Calibri"/>
            </a:endParaRPr>
          </a:p>
          <a:p>
            <a:r>
              <a:rPr lang="en-US" dirty="0" err="1">
                <a:cs typeface="Calibri"/>
              </a:rPr>
              <a:t>EcoNW</a:t>
            </a:r>
            <a:r>
              <a:rPr lang="en-US" dirty="0">
                <a:cs typeface="Calibri"/>
              </a:rPr>
              <a:t> estimates the incremental</a:t>
            </a:r>
            <a:r>
              <a:rPr lang="en-US" baseline="0" dirty="0">
                <a:cs typeface="Calibri"/>
              </a:rPr>
              <a:t> e</a:t>
            </a:r>
            <a:r>
              <a:rPr lang="en-US" dirty="0">
                <a:cs typeface="Calibri"/>
              </a:rPr>
              <a:t>conomic benefit of</a:t>
            </a:r>
            <a:r>
              <a:rPr lang="en-US" baseline="0" dirty="0">
                <a:cs typeface="Calibri"/>
              </a:rPr>
              <a:t> the Innovation District is another $282M for Deschutes County per year once fully developed.</a:t>
            </a:r>
            <a:endParaRPr lang="en-US" dirty="0"/>
          </a:p>
        </p:txBody>
      </p:sp>
      <p:sp>
        <p:nvSpPr>
          <p:cNvPr id="4" name="Slide Number Placeholder 3"/>
          <p:cNvSpPr>
            <a:spLocks noGrp="1"/>
          </p:cNvSpPr>
          <p:nvPr>
            <p:ph type="sldNum" sz="quarter" idx="10"/>
          </p:nvPr>
        </p:nvSpPr>
        <p:spPr/>
        <p:txBody>
          <a:bodyPr/>
          <a:lstStyle/>
          <a:p>
            <a:fld id="{CAE5C8CF-263A-43CB-9B1C-DD8CD3996A34}" type="slidenum">
              <a:rPr lang="en-US" smtClean="0"/>
              <a:t>14</a:t>
            </a:fld>
            <a:endParaRPr lang="en-US"/>
          </a:p>
        </p:txBody>
      </p:sp>
    </p:spTree>
    <p:extLst>
      <p:ext uri="{BB962C8B-B14F-4D97-AF65-F5344CB8AC3E}">
        <p14:creationId xmlns:p14="http://schemas.microsoft.com/office/powerpoint/2010/main" val="3437639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innovation district, at a conceptual level, will prioritize district space based on the region’s traded sector, top employers and manufacturing and OSU-C academic competencies.</a:t>
            </a:r>
          </a:p>
          <a:p>
            <a:r>
              <a:rPr lang="en-US" sz="1300" dirty="0"/>
              <a:t>Mixed use including housing and a cluster of support services</a:t>
            </a:r>
          </a:p>
          <a:p>
            <a:r>
              <a:rPr lang="en-US" sz="1300" dirty="0"/>
              <a:t>Tech companies, biosciences, outdoor products innovation lab</a:t>
            </a:r>
          </a:p>
          <a:p>
            <a:r>
              <a:rPr lang="en-US" sz="1300" dirty="0"/>
              <a:t>Conference services and potentially a hotel</a:t>
            </a:r>
          </a:p>
          <a:p>
            <a:r>
              <a:rPr lang="en-US" sz="1300" dirty="0"/>
              <a:t>Health services – PT clinic</a:t>
            </a:r>
          </a:p>
          <a:p>
            <a:r>
              <a:rPr lang="en-US" sz="1300" dirty="0"/>
              <a:t>A sculpture garden and maybe an interactive science center</a:t>
            </a:r>
          </a:p>
          <a:p>
            <a:r>
              <a:rPr lang="en-US" sz="1300" dirty="0"/>
              <a:t>Childcare for employers</a:t>
            </a:r>
          </a:p>
          <a:p>
            <a:r>
              <a:rPr lang="en-US" sz="1300" dirty="0"/>
              <a:t>Access to transportation options</a:t>
            </a:r>
          </a:p>
          <a:p>
            <a:r>
              <a:rPr lang="en-US" sz="1300" dirty="0"/>
              <a:t>Academic buildings </a:t>
            </a:r>
          </a:p>
          <a:p>
            <a:endParaRPr lang="en-US" sz="1300" dirty="0"/>
          </a:p>
          <a:p>
            <a:endParaRPr lang="en-US" sz="1300" dirty="0"/>
          </a:p>
          <a:p>
            <a:r>
              <a:rPr lang="en-US" sz="1300" dirty="0"/>
              <a:t>By co-locating, we can not only serve the economic, cultural and research needs of the region, we can offer an even higher quality educational experience.  Students will have on campus access to high impact learning opportunities, including research, internships, externships, practicums, service opportunities and more.</a:t>
            </a:r>
          </a:p>
          <a:p>
            <a:endParaRPr lang="en-US" sz="1300" dirty="0"/>
          </a:p>
          <a:p>
            <a:r>
              <a:rPr lang="en-US" sz="1300" dirty="0"/>
              <a:t>Let’s imagine a bio-sciences company building that first innovation district building.  OSU-C might have research labs within the building, university and private sector researchers discuss new techniques over coffee in the lunchroom, there is shared equipment for both, and student interns are working under the supervision of PhDs in industry and faculty.  </a:t>
            </a:r>
          </a:p>
          <a:p>
            <a:endParaRPr lang="en-US" sz="1300" dirty="0"/>
          </a:p>
          <a:p>
            <a:r>
              <a:rPr lang="en-US" sz="1300" dirty="0"/>
              <a:t>Or in the health care industry Physical Therapy clinic run by a partner community health care provider with DPT practicum students right on campus.  </a:t>
            </a:r>
          </a:p>
          <a:p>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C6BF1-FF7E-4896-B1E1-9D97DBC3A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89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0"/>
              </a:spcBef>
            </a:pPr>
            <a:r>
              <a:rPr lang="en-US" dirty="0"/>
              <a:t>High technology (software and hardware)</a:t>
            </a:r>
          </a:p>
          <a:p>
            <a:pPr>
              <a:lnSpc>
                <a:spcPct val="120000"/>
              </a:lnSpc>
              <a:spcBef>
                <a:spcPts val="0"/>
              </a:spcBef>
            </a:pPr>
            <a:r>
              <a:rPr lang="en-US" dirty="0"/>
              <a:t>Biotechnology (pharma and medical device)</a:t>
            </a:r>
          </a:p>
          <a:p>
            <a:pPr>
              <a:lnSpc>
                <a:spcPct val="120000"/>
              </a:lnSpc>
              <a:spcBef>
                <a:spcPts val="0"/>
              </a:spcBef>
            </a:pPr>
            <a:r>
              <a:rPr lang="en-US" dirty="0"/>
              <a:t>Recreational/outdoor equipment and apparel</a:t>
            </a:r>
          </a:p>
          <a:p>
            <a:pPr>
              <a:lnSpc>
                <a:spcPct val="120000"/>
              </a:lnSpc>
              <a:spcBef>
                <a:spcPts val="0"/>
              </a:spcBef>
            </a:pPr>
            <a:r>
              <a:rPr lang="en-US" dirty="0"/>
              <a:t>Brewing and distilling </a:t>
            </a:r>
          </a:p>
          <a:p>
            <a:pPr>
              <a:lnSpc>
                <a:spcPct val="120000"/>
              </a:lnSpc>
              <a:spcBef>
                <a:spcPts val="0"/>
              </a:spcBef>
            </a:pPr>
            <a:r>
              <a:rPr lang="en-US" dirty="0"/>
              <a:t>Food products</a:t>
            </a:r>
          </a:p>
          <a:p>
            <a:pPr>
              <a:lnSpc>
                <a:spcPct val="120000"/>
              </a:lnSpc>
              <a:spcBef>
                <a:spcPts val="0"/>
              </a:spcBef>
            </a:pPr>
            <a:r>
              <a:rPr lang="en-US" dirty="0"/>
              <a:t>Aerospace</a:t>
            </a:r>
          </a:p>
          <a:p>
            <a:pPr>
              <a:lnSpc>
                <a:spcPct val="120000"/>
              </a:lnSpc>
              <a:spcBef>
                <a:spcPts val="0"/>
              </a:spcBef>
            </a:pPr>
            <a:r>
              <a:rPr lang="en-US" dirty="0"/>
              <a:t>Tourism/hospitality - ecotourism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C6BF1-FF7E-4896-B1E1-9D97DBC3AF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063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A9CDD1-0529-49EE-ABC8-CA5C7DA88B18}" type="datetime1">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33071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645B79-B4B6-4C1F-9973-0397848433D5}" type="datetime1">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41603233"/>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25AF6A-CEA0-4F1D-9210-A156063C4068}" type="datetime1">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1827984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 Orange">
    <p:spTree>
      <p:nvGrpSpPr>
        <p:cNvPr id="1" name=""/>
        <p:cNvGrpSpPr/>
        <p:nvPr/>
      </p:nvGrpSpPr>
      <p:grpSpPr>
        <a:xfrm>
          <a:off x="0" y="0"/>
          <a:ext cx="0" cy="0"/>
          <a:chOff x="0" y="0"/>
          <a:chExt cx="0" cy="0"/>
        </a:xfrm>
      </p:grpSpPr>
      <p:sp>
        <p:nvSpPr>
          <p:cNvPr id="9" name="Rectangle 8"/>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white"/>
                </a:solidFill>
              </a:rPr>
              <a:t>OREGON STATE UNIVERSITY-CASCADES</a:t>
            </a:r>
          </a:p>
        </p:txBody>
      </p:sp>
      <p:sp>
        <p:nvSpPr>
          <p:cNvPr id="6" name="Slide Number Placeholder 5"/>
          <p:cNvSpPr>
            <a:spLocks noGrp="1"/>
          </p:cNvSpPr>
          <p:nvPr>
            <p:ph type="sldNum" sz="quarter" idx="12"/>
          </p:nvPr>
        </p:nvSpPr>
        <p:spPr/>
        <p:txBody>
          <a:bodyPr/>
          <a:lstStyle/>
          <a:p>
            <a:fld id="{AAB6004F-53F9-E74D-AC89-56EA63355CB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16572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9" name="Rectangle 8"/>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solidFill>
                  <a:prstClr val="black"/>
                </a:solidFill>
              </a:rPr>
              <a:t>OREGON STATE UNIVERSITY-CASCADES</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78387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9" name="Rectangle 8"/>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solidFill>
                  <a:prstClr val="black"/>
                </a:solidFill>
              </a:rPr>
              <a:t>OREGON STATE UNIVERSITY-CASCADES</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91744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 Black - No Cres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Footer Placeholder 2"/>
          <p:cNvSpPr>
            <a:spLocks noGrp="1"/>
          </p:cNvSpPr>
          <p:nvPr>
            <p:ph type="ftr" sz="quarter" idx="11"/>
          </p:nvPr>
        </p:nvSpPr>
        <p:spPr/>
        <p:txBody>
          <a:bodyPr/>
          <a:lstStyle/>
          <a:p>
            <a:r>
              <a:rPr lang="en-US" dirty="0">
                <a:solidFill>
                  <a:prstClr val="white"/>
                </a:solidFill>
              </a:rPr>
              <a:t>OREGON STATE UNIVERSITY-CASCADES</a:t>
            </a:r>
          </a:p>
        </p:txBody>
      </p:sp>
      <p:sp>
        <p:nvSpPr>
          <p:cNvPr id="4" name="Slide Number Placeholder 3"/>
          <p:cNvSpPr>
            <a:spLocks noGrp="1"/>
          </p:cNvSpPr>
          <p:nvPr>
            <p:ph type="sldNum" sz="quarter" idx="12"/>
          </p:nvPr>
        </p:nvSpPr>
        <p:spPr/>
        <p:txBody>
          <a:bodyPr/>
          <a:lstStyle/>
          <a:p>
            <a:fld id="{AAB6004F-53F9-E74D-AC89-56EA63355CB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42969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5D8165-FD7F-41BB-9FCA-775AB3C4993F}"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61F4AB-485F-477F-ACB2-7BA69952008D}" type="slidenum">
              <a:rPr lang="en-US" smtClean="0"/>
              <a:t>‹#›</a:t>
            </a:fld>
            <a:endParaRPr lang="en-US"/>
          </a:p>
        </p:txBody>
      </p:sp>
    </p:spTree>
    <p:extLst>
      <p:ext uri="{BB962C8B-B14F-4D97-AF65-F5344CB8AC3E}">
        <p14:creationId xmlns:p14="http://schemas.microsoft.com/office/powerpoint/2010/main" val="2201516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5D8165-FD7F-41BB-9FCA-775AB3C4993F}"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1F4AB-485F-477F-ACB2-7BA69952008D}" type="slidenum">
              <a:rPr lang="en-US" smtClean="0"/>
              <a:t>‹#›</a:t>
            </a:fld>
            <a:endParaRPr lang="en-US"/>
          </a:p>
        </p:txBody>
      </p:sp>
    </p:spTree>
    <p:extLst>
      <p:ext uri="{BB962C8B-B14F-4D97-AF65-F5344CB8AC3E}">
        <p14:creationId xmlns:p14="http://schemas.microsoft.com/office/powerpoint/2010/main" val="1961776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0710A6-E399-481C-86B2-CA1C2AF093B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39959-6381-4341-889A-F7298C798361}" type="slidenum">
              <a:rPr lang="en-US" smtClean="0"/>
              <a:t>‹#›</a:t>
            </a:fld>
            <a:endParaRPr lang="en-US"/>
          </a:p>
        </p:txBody>
      </p:sp>
    </p:spTree>
    <p:extLst>
      <p:ext uri="{BB962C8B-B14F-4D97-AF65-F5344CB8AC3E}">
        <p14:creationId xmlns:p14="http://schemas.microsoft.com/office/powerpoint/2010/main" val="763516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 Orange - No Crest">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baseline="0">
                <a:latin typeface="Verdana" charset="0"/>
              </a:defRPr>
            </a:lvl1pPr>
          </a:lstStyle>
          <a:p>
            <a:r>
              <a:rPr lang="en-US" dirty="0"/>
              <a:t>OREGON STATE UNIVERSITY-CASCADES</a:t>
            </a:r>
          </a:p>
        </p:txBody>
      </p:sp>
      <p:sp>
        <p:nvSpPr>
          <p:cNvPr id="4" name="Slide Number Placeholder 3"/>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dirty="0"/>
          </a:p>
        </p:txBody>
      </p:sp>
    </p:spTree>
    <p:extLst>
      <p:ext uri="{BB962C8B-B14F-4D97-AF65-F5344CB8AC3E}">
        <p14:creationId xmlns:p14="http://schemas.microsoft.com/office/powerpoint/2010/main" val="1473903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C3A056-59FD-482F-8541-6E850C450282}" type="datetime1">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8575586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B99F71-FCF2-4247-A57F-893E5F17C161}" type="datetime1">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36533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92B914-5EDC-4527-B2E1-6BAA3399F637}" type="datetime1">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7385326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4999E4-4669-4BD8-9165-0F03A18F5784}" type="datetime1">
              <a:rPr lang="en-US" smtClean="0"/>
              <a:t>1/12/2023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5123791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72C370-9C1B-4B99-8D3E-79D57055E6A6}" type="datetime1">
              <a:rPr lang="en-US" smtClean="0"/>
              <a:t>1/12/2023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146417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35B09C7-E437-459B-BA99-51F4C54CEC9A}" type="datetime1">
              <a:rPr lang="en-US" smtClean="0"/>
              <a:t>1/12/2023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55965245"/>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1D1656C-A44C-424E-8773-FD19CF9A49C3}" type="datetime1">
              <a:rPr lang="en-US" smtClean="0"/>
              <a:t>1/12/2023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3300828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154F82F-3BE1-480A-A086-3097C6EE7D9D}" type="datetime1">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0106190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2C7D6C3-00C5-4E4F-B171-6B74D2092680}" type="datetime1">
              <a:rPr lang="en-US" smtClean="0"/>
              <a:t>1/12/2023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52954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226174"/>
            <a:ext cx="6680200" cy="365125"/>
          </a:xfrm>
          <a:prstGeom prst="rect">
            <a:avLst/>
          </a:prstGeom>
        </p:spPr>
        <p:txBody>
          <a:bodyPr vert="horz" lIns="91440" tIns="45720" rIns="91440" bIns="45720" rtlCol="0" anchor="ctr"/>
          <a:lstStyle>
            <a:lvl1pPr algn="r">
              <a:defRPr sz="1200" baseline="0">
                <a:solidFill>
                  <a:schemeClr val="bg1"/>
                </a:solidFill>
                <a:latin typeface="KievitPro-Regular" charset="0"/>
              </a:defRPr>
            </a:lvl1pPr>
          </a:lstStyle>
          <a:p>
            <a:r>
              <a:rPr lang="en-US" dirty="0">
                <a:solidFill>
                  <a:prstClr val="white"/>
                </a:solidFill>
              </a:rPr>
              <a:t>OREGON STATE UNIVERSITY</a:t>
            </a:r>
          </a:p>
        </p:txBody>
      </p:sp>
      <p:sp>
        <p:nvSpPr>
          <p:cNvPr id="6" name="Slide Number Placeholder 5"/>
          <p:cNvSpPr>
            <a:spLocks noGrp="1"/>
          </p:cNvSpPr>
          <p:nvPr>
            <p:ph type="sldNum" sz="quarter" idx="4"/>
          </p:nvPr>
        </p:nvSpPr>
        <p:spPr>
          <a:xfrm>
            <a:off x="10718800" y="6226174"/>
            <a:ext cx="635000" cy="365125"/>
          </a:xfrm>
          <a:prstGeom prst="rect">
            <a:avLst/>
          </a:prstGeom>
        </p:spPr>
        <p:txBody>
          <a:bodyPr vert="horz" lIns="91440" tIns="45720" rIns="91440" bIns="45720" rtlCol="0" anchor="ctr"/>
          <a:lstStyle>
            <a:lvl1pPr algn="l">
              <a:defRPr sz="1200" baseline="0">
                <a:solidFill>
                  <a:schemeClr val="bg1"/>
                </a:solidFill>
                <a:latin typeface="KievitPro-Regular" charset="0"/>
              </a:defRPr>
            </a:lvl1pPr>
          </a:lstStyle>
          <a:p>
            <a:r>
              <a:rPr lang="en-US" dirty="0">
                <a:solidFill>
                  <a:prstClr val="white"/>
                </a:solidFill>
              </a:rPr>
              <a:t>| </a:t>
            </a:r>
            <a:fld id="{AAB6004F-53F9-E74D-AC89-56EA63355CB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69499619"/>
      </p:ext>
    </p:extLst>
  </p:cSld>
  <p:clrMap bg1="lt1" tx1="dk1" bg2="lt2" tx2="dk2" accent1="accent1" accent2="accent2" accent3="accent3" accent4="accent4" accent5="accent5" accent6="accent6" hlink="hlink" folHlink="folHlink"/>
  <p:sldLayoutIdLst>
    <p:sldLayoutId id="2147484974" r:id="rId1"/>
    <p:sldLayoutId id="2147484975" r:id="rId2"/>
    <p:sldLayoutId id="2147484978" r:id="rId3"/>
    <p:sldLayoutId id="2147484988" r:id="rId4"/>
  </p:sldLayoutIdLst>
  <p:hf hdr="0" dt="0"/>
  <p:txStyles>
    <p:titleStyle>
      <a:lvl1pPr algn="l" defTabSz="914400" rtl="0" eaLnBrk="1" latinLnBrk="0" hangingPunct="1">
        <a:lnSpc>
          <a:spcPct val="90000"/>
        </a:lnSpc>
        <a:spcBef>
          <a:spcPct val="0"/>
        </a:spcBef>
        <a:buNone/>
        <a:defRPr sz="4400" kern="1200" baseline="0">
          <a:solidFill>
            <a:schemeClr val="bg1"/>
          </a:solidFill>
          <a:latin typeface="Rufina-Stencil-Bold"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5D8165-FD7F-41BB-9FCA-775AB3C4993F}" type="datetimeFigureOut">
              <a:rPr lang="en-US" smtClean="0"/>
              <a:t>1/12/2023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61F4AB-485F-477F-ACB2-7BA69952008D}" type="slidenum">
              <a:rPr lang="en-US" smtClean="0"/>
              <a:t>‹#›</a:t>
            </a:fld>
            <a:endParaRPr lang="en-US"/>
          </a:p>
        </p:txBody>
      </p:sp>
    </p:spTree>
    <p:extLst>
      <p:ext uri="{BB962C8B-B14F-4D97-AF65-F5344CB8AC3E}">
        <p14:creationId xmlns:p14="http://schemas.microsoft.com/office/powerpoint/2010/main" val="2591379443"/>
      </p:ext>
    </p:extLst>
  </p:cSld>
  <p:clrMap bg1="dk1" tx1="lt1" bg2="dk2" tx2="lt2" accent1="accent1" accent2="accent2" accent3="accent3" accent4="accent4" accent5="accent5" accent6="accent6" hlink="hlink" folHlink="folHlink"/>
  <p:sldLayoutIdLst>
    <p:sldLayoutId id="2147485029" r:id="rId1"/>
    <p:sldLayoutId id="21474850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710A6-E399-481C-86B2-CA1C2AF093B5}" type="datetimeFigureOut">
              <a:rPr lang="en-US" smtClean="0"/>
              <a:t>1/12/2023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539959-6381-4341-889A-F7298C798361}" type="slidenum">
              <a:rPr lang="en-US" smtClean="0"/>
              <a:t>‹#›</a:t>
            </a:fld>
            <a:endParaRPr lang="en-US"/>
          </a:p>
        </p:txBody>
      </p:sp>
    </p:spTree>
    <p:extLst>
      <p:ext uri="{BB962C8B-B14F-4D97-AF65-F5344CB8AC3E}">
        <p14:creationId xmlns:p14="http://schemas.microsoft.com/office/powerpoint/2010/main" val="1868264606"/>
      </p:ext>
    </p:extLst>
  </p:cSld>
  <p:clrMap bg1="lt1" tx1="dk1" bg2="lt2" tx2="dk2" accent1="accent1" accent2="accent2" accent3="accent3" accent4="accent4" accent5="accent5" accent6="accent6" hlink="hlink" folHlink="folHlink"/>
  <p:sldLayoutIdLst>
    <p:sldLayoutId id="2147485012" r:id="rId1"/>
    <p:sldLayoutId id="214748503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7.jpeg"/><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068DC-6C38-4A0B-B449-32710E1001E2}"/>
              </a:ext>
            </a:extLst>
          </p:cNvPr>
          <p:cNvSpPr>
            <a:spLocks noGrp="1"/>
          </p:cNvSpPr>
          <p:nvPr>
            <p:ph type="ctrTitle"/>
          </p:nvPr>
        </p:nvSpPr>
        <p:spPr>
          <a:xfrm>
            <a:off x="1097279" y="1083076"/>
            <a:ext cx="9948317" cy="1581912"/>
          </a:xfrm>
        </p:spPr>
        <p:txBody>
          <a:bodyPr>
            <a:noAutofit/>
          </a:bodyPr>
          <a:lstStyle/>
          <a:p>
            <a:r>
              <a:rPr lang="en-US" sz="6000" dirty="0"/>
              <a:t>An Innovative Branch Campus: OSU-Cascades</a:t>
            </a:r>
          </a:p>
        </p:txBody>
      </p:sp>
      <p:sp>
        <p:nvSpPr>
          <p:cNvPr id="3" name="Subtitle 2">
            <a:extLst>
              <a:ext uri="{FF2B5EF4-FFF2-40B4-BE49-F238E27FC236}">
                <a16:creationId xmlns:a16="http://schemas.microsoft.com/office/drawing/2014/main" id="{EA6820ED-E954-4C94-9B70-E96D5B188145}"/>
              </a:ext>
            </a:extLst>
          </p:cNvPr>
          <p:cNvSpPr>
            <a:spLocks noGrp="1"/>
          </p:cNvSpPr>
          <p:nvPr>
            <p:ph type="subTitle" idx="1"/>
          </p:nvPr>
        </p:nvSpPr>
        <p:spPr>
          <a:xfrm>
            <a:off x="1097279" y="3178573"/>
            <a:ext cx="10058399" cy="2028879"/>
          </a:xfrm>
        </p:spPr>
        <p:txBody>
          <a:bodyPr>
            <a:normAutofit/>
          </a:bodyPr>
          <a:lstStyle/>
          <a:p>
            <a:endParaRPr lang="en-US" sz="3200" dirty="0"/>
          </a:p>
          <a:p>
            <a:r>
              <a:rPr lang="en-US" sz="3200" dirty="0"/>
              <a:t>January 12, 2023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5811" y="5058831"/>
            <a:ext cx="3483016" cy="1079577"/>
          </a:xfrm>
          <a:prstGeom prst="rect">
            <a:avLst/>
          </a:prstGeom>
        </p:spPr>
      </p:pic>
      <p:sp>
        <p:nvSpPr>
          <p:cNvPr id="5" name="Slide Number Placeholder 4">
            <a:extLst>
              <a:ext uri="{FF2B5EF4-FFF2-40B4-BE49-F238E27FC236}">
                <a16:creationId xmlns:a16="http://schemas.microsoft.com/office/drawing/2014/main" id="{D757B33D-EE01-48C7-8A46-82D9EE184798}"/>
              </a:ext>
            </a:extLst>
          </p:cNvPr>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144527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78CAA6-94A9-423F-AE1C-11D081382174}"/>
              </a:ext>
            </a:extLst>
          </p:cNvPr>
          <p:cNvPicPr>
            <a:picLocks noChangeAspect="1"/>
          </p:cNvPicPr>
          <p:nvPr/>
        </p:nvPicPr>
        <p:blipFill rotWithShape="1">
          <a:blip r:embed="rId3"/>
          <a:srcRect b="8787"/>
          <a:stretch/>
        </p:blipFill>
        <p:spPr>
          <a:xfrm>
            <a:off x="-54142" y="-16369"/>
            <a:ext cx="12288251" cy="5370009"/>
          </a:xfrm>
          <a:prstGeom prst="rect">
            <a:avLst/>
          </a:prstGeom>
        </p:spPr>
      </p:pic>
      <p:sp>
        <p:nvSpPr>
          <p:cNvPr id="10" name="Rectangle 9">
            <a:extLst>
              <a:ext uri="{FF2B5EF4-FFF2-40B4-BE49-F238E27FC236}">
                <a16:creationId xmlns:a16="http://schemas.microsoft.com/office/drawing/2014/main" id="{D3D2E760-9112-4B91-A45E-BAE302874EEE}"/>
              </a:ext>
            </a:extLst>
          </p:cNvPr>
          <p:cNvSpPr/>
          <p:nvPr/>
        </p:nvSpPr>
        <p:spPr>
          <a:xfrm>
            <a:off x="-12032" y="5293478"/>
            <a:ext cx="12204032" cy="156452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000291"/>
            <a:ext cx="12192000" cy="365125"/>
          </a:xfrm>
        </p:spPr>
        <p:txBody>
          <a:bodyPr>
            <a:normAutofit fontScale="90000"/>
          </a:bodyPr>
          <a:lstStyle/>
          <a:p>
            <a:pPr algn="ctr"/>
            <a:r>
              <a:rPr lang="en-US" b="1" dirty="0">
                <a:solidFill>
                  <a:schemeClr val="bg1"/>
                </a:solidFill>
              </a:rPr>
              <a:t>Physically Building a Campus</a:t>
            </a:r>
            <a:br>
              <a:rPr lang="en-US" b="1" dirty="0">
                <a:solidFill>
                  <a:schemeClr val="bg1"/>
                </a:solidFill>
              </a:rPr>
            </a:br>
            <a:endParaRPr lang="en-US" b="1" dirty="0">
              <a:solidFill>
                <a:schemeClr val="bg1"/>
              </a:solidFill>
            </a:endParaRPr>
          </a:p>
        </p:txBody>
      </p:sp>
    </p:spTree>
    <p:extLst>
      <p:ext uri="{BB962C8B-B14F-4D97-AF65-F5344CB8AC3E}">
        <p14:creationId xmlns:p14="http://schemas.microsoft.com/office/powerpoint/2010/main" val="239053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prstClr val="black"/>
                </a:solidFill>
              </a:rPr>
              <a:t>OREGON STATE UNIVERSITY</a:t>
            </a:r>
          </a:p>
        </p:txBody>
      </p:sp>
      <p:sp>
        <p:nvSpPr>
          <p:cNvPr id="5" name="Slide Number Placeholder 4"/>
          <p:cNvSpPr>
            <a:spLocks noGrp="1"/>
          </p:cNvSpPr>
          <p:nvPr>
            <p:ph type="sldNum" sz="quarter" idx="12"/>
          </p:nvPr>
        </p:nvSpPr>
        <p:spPr/>
        <p:txBody>
          <a:bodyPr/>
          <a:lstStyle/>
          <a:p>
            <a:fld id="{AAB6004F-53F9-E74D-AC89-56EA63355CB3}" type="slidenum">
              <a:rPr lang="en-US" smtClean="0">
                <a:solidFill>
                  <a:prstClr val="black"/>
                </a:solidFill>
              </a:rPr>
              <a:pPr/>
              <a:t>11</a:t>
            </a:fld>
            <a:endParaRPr lang="en-US" dirty="0">
              <a:solidFill>
                <a:prstClr val="black"/>
              </a:solidFill>
            </a:endParaRPr>
          </a:p>
        </p:txBody>
      </p:sp>
      <p:cxnSp>
        <p:nvCxnSpPr>
          <p:cNvPr id="15" name="Straight Connector 14"/>
          <p:cNvCxnSpPr/>
          <p:nvPr/>
        </p:nvCxnSpPr>
        <p:spPr>
          <a:xfrm flipV="1">
            <a:off x="311332" y="2576079"/>
            <a:ext cx="11694091" cy="786"/>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892783" y="2294166"/>
            <a:ext cx="542261" cy="54226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dirty="0">
              <a:solidFill>
                <a:srgbClr val="FFFFFF"/>
              </a:solidFill>
              <a:latin typeface="HelveticaNeueLT Std"/>
            </a:endParaRPr>
          </a:p>
        </p:txBody>
      </p:sp>
      <p:cxnSp>
        <p:nvCxnSpPr>
          <p:cNvPr id="18" name="Straight Connector 17"/>
          <p:cNvCxnSpPr/>
          <p:nvPr/>
        </p:nvCxnSpPr>
        <p:spPr>
          <a:xfrm>
            <a:off x="311332" y="2158853"/>
            <a:ext cx="0" cy="79248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1344" y="3034438"/>
            <a:ext cx="2266436" cy="523220"/>
          </a:xfrm>
          <a:prstGeom prst="rect">
            <a:avLst/>
          </a:prstGeom>
          <a:noFill/>
        </p:spPr>
        <p:txBody>
          <a:bodyPr wrap="square" rtlCol="0">
            <a:spAutoFit/>
          </a:bodyPr>
          <a:lstStyle/>
          <a:p>
            <a:pPr algn="ctr">
              <a:defRPr/>
            </a:pPr>
            <a:r>
              <a:rPr lang="en-US" sz="1400" b="1" dirty="0">
                <a:solidFill>
                  <a:srgbClr val="2C2A29"/>
                </a:solidFill>
                <a:latin typeface="HelveticaNeueLT Std"/>
              </a:rPr>
              <a:t>OSU-Cascades Opened on COCC Campus</a:t>
            </a:r>
          </a:p>
        </p:txBody>
      </p:sp>
      <p:sp>
        <p:nvSpPr>
          <p:cNvPr id="20" name="TextBox 19"/>
          <p:cNvSpPr txBox="1"/>
          <p:nvPr/>
        </p:nvSpPr>
        <p:spPr>
          <a:xfrm>
            <a:off x="2593076" y="3018463"/>
            <a:ext cx="2057301" cy="523220"/>
          </a:xfrm>
          <a:prstGeom prst="rect">
            <a:avLst/>
          </a:prstGeom>
          <a:noFill/>
        </p:spPr>
        <p:txBody>
          <a:bodyPr wrap="square" rtlCol="0">
            <a:spAutoFit/>
          </a:bodyPr>
          <a:lstStyle/>
          <a:p>
            <a:pPr algn="ctr">
              <a:defRPr/>
            </a:pPr>
            <a:r>
              <a:rPr lang="en-US" sz="1400" b="1" dirty="0">
                <a:solidFill>
                  <a:srgbClr val="2C2A29"/>
                </a:solidFill>
                <a:latin typeface="HelveticaNeueLT Std"/>
              </a:rPr>
              <a:t>10-acre campus opened</a:t>
            </a:r>
          </a:p>
        </p:txBody>
      </p:sp>
      <p:sp>
        <p:nvSpPr>
          <p:cNvPr id="21" name="TextBox 20"/>
          <p:cNvSpPr txBox="1"/>
          <p:nvPr/>
        </p:nvSpPr>
        <p:spPr>
          <a:xfrm>
            <a:off x="3863780" y="1425951"/>
            <a:ext cx="2476540" cy="523220"/>
          </a:xfrm>
          <a:prstGeom prst="rect">
            <a:avLst/>
          </a:prstGeom>
          <a:noFill/>
        </p:spPr>
        <p:txBody>
          <a:bodyPr wrap="square" rtlCol="0">
            <a:spAutoFit/>
          </a:bodyPr>
          <a:lstStyle/>
          <a:p>
            <a:pPr>
              <a:defRPr/>
            </a:pPr>
            <a:r>
              <a:rPr lang="en-US" sz="1400" b="1" dirty="0">
                <a:solidFill>
                  <a:srgbClr val="2C2A29"/>
                </a:solidFill>
                <a:latin typeface="HelveticaNeueLT Std"/>
              </a:rPr>
              <a:t>Remediation of 118-acre</a:t>
            </a:r>
          </a:p>
          <a:p>
            <a:pPr>
              <a:defRPr/>
            </a:pPr>
            <a:r>
              <a:rPr lang="en-US" sz="1400" b="1" dirty="0">
                <a:solidFill>
                  <a:srgbClr val="2C2A29"/>
                </a:solidFill>
                <a:latin typeface="HelveticaNeueLT Std"/>
              </a:rPr>
              <a:t>Mine and landfill started</a:t>
            </a:r>
            <a:endParaRPr lang="en-US" sz="1200" b="1" dirty="0">
              <a:solidFill>
                <a:srgbClr val="FFFFFF">
                  <a:lumMod val="65000"/>
                </a:srgbClr>
              </a:solidFill>
              <a:latin typeface="HelveticaNeueLT Std"/>
            </a:endParaRPr>
          </a:p>
        </p:txBody>
      </p:sp>
      <p:sp>
        <p:nvSpPr>
          <p:cNvPr id="22" name="TextBox 21"/>
          <p:cNvSpPr txBox="1"/>
          <p:nvPr/>
        </p:nvSpPr>
        <p:spPr>
          <a:xfrm>
            <a:off x="5580174" y="3000689"/>
            <a:ext cx="2187761" cy="523220"/>
          </a:xfrm>
          <a:prstGeom prst="rect">
            <a:avLst/>
          </a:prstGeom>
          <a:noFill/>
        </p:spPr>
        <p:txBody>
          <a:bodyPr wrap="square" rtlCol="0">
            <a:spAutoFit/>
          </a:bodyPr>
          <a:lstStyle/>
          <a:p>
            <a:pPr algn="ctr">
              <a:defRPr/>
            </a:pPr>
            <a:r>
              <a:rPr lang="en-US" sz="1400" b="1" dirty="0">
                <a:solidFill>
                  <a:srgbClr val="2C2A29"/>
                </a:solidFill>
                <a:latin typeface="HelveticaNeueLT Std"/>
              </a:rPr>
              <a:t>Edward J. Ray Hall opened</a:t>
            </a:r>
          </a:p>
        </p:txBody>
      </p:sp>
      <p:sp>
        <p:nvSpPr>
          <p:cNvPr id="23" name="TextBox 22"/>
          <p:cNvSpPr txBox="1"/>
          <p:nvPr/>
        </p:nvSpPr>
        <p:spPr>
          <a:xfrm>
            <a:off x="6865387" y="1458942"/>
            <a:ext cx="2199028" cy="1177245"/>
          </a:xfrm>
          <a:prstGeom prst="rect">
            <a:avLst/>
          </a:prstGeom>
          <a:noFill/>
        </p:spPr>
        <p:txBody>
          <a:bodyPr wrap="square" rtlCol="0">
            <a:spAutoFit/>
          </a:bodyPr>
          <a:lstStyle/>
          <a:p>
            <a:pPr algn="ctr">
              <a:defRPr/>
            </a:pPr>
            <a:r>
              <a:rPr lang="en-US" sz="1400" b="1" dirty="0">
                <a:solidFill>
                  <a:srgbClr val="2C2A29"/>
                </a:solidFill>
                <a:latin typeface="HelveticaNeueLT Std"/>
              </a:rPr>
              <a:t>Beginning of remediation for Innovation District</a:t>
            </a:r>
            <a:endParaRPr lang="en-US" sz="1200" b="1" dirty="0">
              <a:solidFill>
                <a:srgbClr val="FFFFFF">
                  <a:lumMod val="65000"/>
                </a:srgbClr>
              </a:solidFill>
              <a:latin typeface="HelveticaNeueLT Std"/>
            </a:endParaRPr>
          </a:p>
          <a:p>
            <a:pPr algn="ctr">
              <a:spcBef>
                <a:spcPts val="300"/>
              </a:spcBef>
              <a:defRPr/>
            </a:pPr>
            <a:endParaRPr lang="en-US" sz="1200" b="1" dirty="0">
              <a:solidFill>
                <a:srgbClr val="FFFFFF">
                  <a:lumMod val="65000"/>
                </a:srgbClr>
              </a:solidFill>
              <a:latin typeface="HelveticaNeueLT Std"/>
            </a:endParaRPr>
          </a:p>
          <a:p>
            <a:pPr algn="ctr">
              <a:defRPr/>
            </a:pPr>
            <a:endParaRPr lang="en-US" sz="1400" b="1" dirty="0">
              <a:solidFill>
                <a:srgbClr val="2C2A29"/>
              </a:solidFill>
              <a:latin typeface="HelveticaNeueLT Std"/>
            </a:endParaRPr>
          </a:p>
        </p:txBody>
      </p:sp>
      <p:sp>
        <p:nvSpPr>
          <p:cNvPr id="24" name="Oval 23"/>
          <p:cNvSpPr/>
          <p:nvPr/>
        </p:nvSpPr>
        <p:spPr>
          <a:xfrm>
            <a:off x="471305" y="2302639"/>
            <a:ext cx="542261" cy="54226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dirty="0">
              <a:solidFill>
                <a:srgbClr val="FFFFFF"/>
              </a:solidFill>
              <a:latin typeface="HelveticaNeueLT Std"/>
            </a:endParaRPr>
          </a:p>
        </p:txBody>
      </p:sp>
      <p:sp>
        <p:nvSpPr>
          <p:cNvPr id="26" name="TextBox 25"/>
          <p:cNvSpPr txBox="1"/>
          <p:nvPr/>
        </p:nvSpPr>
        <p:spPr>
          <a:xfrm>
            <a:off x="424689" y="2396798"/>
            <a:ext cx="883488" cy="353943"/>
          </a:xfrm>
          <a:prstGeom prst="rect">
            <a:avLst/>
          </a:prstGeom>
          <a:noFill/>
        </p:spPr>
        <p:txBody>
          <a:bodyPr wrap="square" rtlCol="0">
            <a:spAutoFit/>
          </a:bodyPr>
          <a:lstStyle/>
          <a:p>
            <a:pPr>
              <a:defRPr/>
            </a:pPr>
            <a:r>
              <a:rPr lang="en-US" sz="1700" b="1" dirty="0">
                <a:solidFill>
                  <a:srgbClr val="FFFFFF"/>
                </a:solidFill>
                <a:latin typeface="HelveticaNeueLT Std"/>
              </a:rPr>
              <a:t>2001</a:t>
            </a:r>
          </a:p>
        </p:txBody>
      </p:sp>
      <p:grpSp>
        <p:nvGrpSpPr>
          <p:cNvPr id="3" name="Group 2"/>
          <p:cNvGrpSpPr/>
          <p:nvPr/>
        </p:nvGrpSpPr>
        <p:grpSpPr>
          <a:xfrm>
            <a:off x="3290736" y="2317647"/>
            <a:ext cx="1425235" cy="542261"/>
            <a:chOff x="3509811" y="2317647"/>
            <a:chExt cx="1425235" cy="542261"/>
          </a:xfrm>
        </p:grpSpPr>
        <p:sp>
          <p:nvSpPr>
            <p:cNvPr id="28" name="Oval 27"/>
            <p:cNvSpPr/>
            <p:nvPr/>
          </p:nvSpPr>
          <p:spPr>
            <a:xfrm>
              <a:off x="3555566" y="2317647"/>
              <a:ext cx="542261" cy="54226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dirty="0">
                <a:solidFill>
                  <a:srgbClr val="FFFFFF"/>
                </a:solidFill>
                <a:latin typeface="HelveticaNeueLT Std"/>
              </a:endParaRPr>
            </a:p>
          </p:txBody>
        </p:sp>
        <p:sp>
          <p:nvSpPr>
            <p:cNvPr id="31" name="TextBox 30"/>
            <p:cNvSpPr txBox="1"/>
            <p:nvPr/>
          </p:nvSpPr>
          <p:spPr>
            <a:xfrm>
              <a:off x="3509811" y="2378121"/>
              <a:ext cx="1425235" cy="353943"/>
            </a:xfrm>
            <a:prstGeom prst="rect">
              <a:avLst/>
            </a:prstGeom>
            <a:noFill/>
          </p:spPr>
          <p:txBody>
            <a:bodyPr wrap="square" rtlCol="0">
              <a:spAutoFit/>
            </a:bodyPr>
            <a:lstStyle/>
            <a:p>
              <a:pPr>
                <a:defRPr/>
              </a:pPr>
              <a:r>
                <a:rPr lang="en-US" sz="1700" b="1" dirty="0">
                  <a:solidFill>
                    <a:srgbClr val="FFFFFF"/>
                  </a:solidFill>
                  <a:latin typeface="HelveticaNeueLT Std"/>
                </a:rPr>
                <a:t>2016</a:t>
              </a:r>
            </a:p>
          </p:txBody>
        </p:sp>
      </p:grpSp>
      <p:grpSp>
        <p:nvGrpSpPr>
          <p:cNvPr id="2" name="Group 1"/>
          <p:cNvGrpSpPr/>
          <p:nvPr/>
        </p:nvGrpSpPr>
        <p:grpSpPr>
          <a:xfrm>
            <a:off x="4692358" y="2302639"/>
            <a:ext cx="1425235" cy="542261"/>
            <a:chOff x="5216233" y="2302639"/>
            <a:chExt cx="1425235" cy="542261"/>
          </a:xfrm>
        </p:grpSpPr>
        <p:sp>
          <p:nvSpPr>
            <p:cNvPr id="32" name="Oval 31"/>
            <p:cNvSpPr/>
            <p:nvPr/>
          </p:nvSpPr>
          <p:spPr>
            <a:xfrm>
              <a:off x="5262849" y="2302639"/>
              <a:ext cx="542261" cy="54226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dirty="0">
                <a:solidFill>
                  <a:srgbClr val="FFFFFF"/>
                </a:solidFill>
                <a:latin typeface="HelveticaNeueLT Std"/>
              </a:endParaRPr>
            </a:p>
          </p:txBody>
        </p:sp>
        <p:sp>
          <p:nvSpPr>
            <p:cNvPr id="33" name="TextBox 32"/>
            <p:cNvSpPr txBox="1"/>
            <p:nvPr/>
          </p:nvSpPr>
          <p:spPr>
            <a:xfrm>
              <a:off x="5216233" y="2396797"/>
              <a:ext cx="1425235" cy="353943"/>
            </a:xfrm>
            <a:prstGeom prst="rect">
              <a:avLst/>
            </a:prstGeom>
            <a:noFill/>
          </p:spPr>
          <p:txBody>
            <a:bodyPr wrap="square" rtlCol="0">
              <a:spAutoFit/>
            </a:bodyPr>
            <a:lstStyle/>
            <a:p>
              <a:pPr>
                <a:defRPr/>
              </a:pPr>
              <a:r>
                <a:rPr lang="en-US" sz="1700" b="1" dirty="0">
                  <a:solidFill>
                    <a:srgbClr val="FFFFFF"/>
                  </a:solidFill>
                  <a:latin typeface="HelveticaNeueLT Std"/>
                </a:rPr>
                <a:t>2019</a:t>
              </a:r>
            </a:p>
          </p:txBody>
        </p:sp>
      </p:grpSp>
      <p:grpSp>
        <p:nvGrpSpPr>
          <p:cNvPr id="6" name="Group 5"/>
          <p:cNvGrpSpPr/>
          <p:nvPr/>
        </p:nvGrpSpPr>
        <p:grpSpPr>
          <a:xfrm>
            <a:off x="6153282" y="2302812"/>
            <a:ext cx="1425235" cy="542261"/>
            <a:chOff x="7143882" y="2302812"/>
            <a:chExt cx="1425235" cy="542261"/>
          </a:xfrm>
        </p:grpSpPr>
        <p:sp>
          <p:nvSpPr>
            <p:cNvPr id="34" name="Oval 33"/>
            <p:cNvSpPr/>
            <p:nvPr/>
          </p:nvSpPr>
          <p:spPr>
            <a:xfrm>
              <a:off x="7190498" y="2302812"/>
              <a:ext cx="542261" cy="54226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dirty="0">
                <a:solidFill>
                  <a:srgbClr val="FFFFFF"/>
                </a:solidFill>
                <a:latin typeface="HelveticaNeueLT Std"/>
              </a:endParaRPr>
            </a:p>
          </p:txBody>
        </p:sp>
        <p:sp>
          <p:nvSpPr>
            <p:cNvPr id="35" name="TextBox 34"/>
            <p:cNvSpPr txBox="1"/>
            <p:nvPr/>
          </p:nvSpPr>
          <p:spPr>
            <a:xfrm>
              <a:off x="7143882" y="2396970"/>
              <a:ext cx="1425235" cy="353943"/>
            </a:xfrm>
            <a:prstGeom prst="rect">
              <a:avLst/>
            </a:prstGeom>
            <a:noFill/>
          </p:spPr>
          <p:txBody>
            <a:bodyPr wrap="square" rtlCol="0">
              <a:spAutoFit/>
            </a:bodyPr>
            <a:lstStyle/>
            <a:p>
              <a:pPr>
                <a:defRPr/>
              </a:pPr>
              <a:r>
                <a:rPr lang="en-US" sz="1700" b="1" dirty="0">
                  <a:solidFill>
                    <a:srgbClr val="FFFFFF"/>
                  </a:solidFill>
                  <a:latin typeface="HelveticaNeueLT Std"/>
                </a:rPr>
                <a:t>2021</a:t>
              </a:r>
            </a:p>
          </p:txBody>
        </p:sp>
      </p:grpSp>
      <p:grpSp>
        <p:nvGrpSpPr>
          <p:cNvPr id="7" name="Group 6"/>
          <p:cNvGrpSpPr/>
          <p:nvPr/>
        </p:nvGrpSpPr>
        <p:grpSpPr>
          <a:xfrm>
            <a:off x="7556162" y="2286091"/>
            <a:ext cx="1425235" cy="542261"/>
            <a:chOff x="9099212" y="2286091"/>
            <a:chExt cx="1425235" cy="542261"/>
          </a:xfrm>
        </p:grpSpPr>
        <p:sp>
          <p:nvSpPr>
            <p:cNvPr id="36" name="Oval 35"/>
            <p:cNvSpPr/>
            <p:nvPr/>
          </p:nvSpPr>
          <p:spPr>
            <a:xfrm>
              <a:off x="9145828" y="2286091"/>
              <a:ext cx="542261" cy="54226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dirty="0">
                <a:solidFill>
                  <a:srgbClr val="FFFFFF"/>
                </a:solidFill>
                <a:latin typeface="HelveticaNeueLT Std"/>
              </a:endParaRPr>
            </a:p>
          </p:txBody>
        </p:sp>
        <p:sp>
          <p:nvSpPr>
            <p:cNvPr id="37" name="TextBox 36"/>
            <p:cNvSpPr txBox="1"/>
            <p:nvPr/>
          </p:nvSpPr>
          <p:spPr>
            <a:xfrm>
              <a:off x="9099212" y="2380249"/>
              <a:ext cx="1425235" cy="353943"/>
            </a:xfrm>
            <a:prstGeom prst="rect">
              <a:avLst/>
            </a:prstGeom>
            <a:noFill/>
          </p:spPr>
          <p:txBody>
            <a:bodyPr wrap="square" rtlCol="0">
              <a:spAutoFit/>
            </a:bodyPr>
            <a:lstStyle/>
            <a:p>
              <a:pPr>
                <a:defRPr/>
              </a:pPr>
              <a:r>
                <a:rPr lang="en-US" sz="1700" b="1" dirty="0">
                  <a:solidFill>
                    <a:srgbClr val="FFFFFF"/>
                  </a:solidFill>
                  <a:latin typeface="HelveticaNeueLT Std"/>
                </a:rPr>
                <a:t>2023</a:t>
              </a:r>
            </a:p>
          </p:txBody>
        </p:sp>
      </p:grpSp>
      <p:grpSp>
        <p:nvGrpSpPr>
          <p:cNvPr id="8" name="Group 7"/>
          <p:cNvGrpSpPr/>
          <p:nvPr/>
        </p:nvGrpSpPr>
        <p:grpSpPr>
          <a:xfrm>
            <a:off x="9141027" y="2287121"/>
            <a:ext cx="1425235" cy="541232"/>
            <a:chOff x="11007927" y="2287121"/>
            <a:chExt cx="1425235" cy="541232"/>
          </a:xfrm>
        </p:grpSpPr>
        <p:sp>
          <p:nvSpPr>
            <p:cNvPr id="38" name="Oval 37"/>
            <p:cNvSpPr/>
            <p:nvPr/>
          </p:nvSpPr>
          <p:spPr>
            <a:xfrm>
              <a:off x="11054543" y="2287121"/>
              <a:ext cx="542261" cy="54123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dirty="0">
                <a:solidFill>
                  <a:srgbClr val="FFFFFF"/>
                </a:solidFill>
                <a:latin typeface="HelveticaNeueLT Std"/>
              </a:endParaRPr>
            </a:p>
          </p:txBody>
        </p:sp>
        <p:sp>
          <p:nvSpPr>
            <p:cNvPr id="39" name="TextBox 38"/>
            <p:cNvSpPr txBox="1"/>
            <p:nvPr/>
          </p:nvSpPr>
          <p:spPr>
            <a:xfrm>
              <a:off x="11007927" y="2381278"/>
              <a:ext cx="1425235" cy="353943"/>
            </a:xfrm>
            <a:prstGeom prst="rect">
              <a:avLst/>
            </a:prstGeom>
            <a:noFill/>
          </p:spPr>
          <p:txBody>
            <a:bodyPr wrap="square" rtlCol="0">
              <a:spAutoFit/>
            </a:bodyPr>
            <a:lstStyle/>
            <a:p>
              <a:pPr>
                <a:defRPr/>
              </a:pPr>
              <a:r>
                <a:rPr lang="en-US" sz="1700" b="1" dirty="0">
                  <a:solidFill>
                    <a:srgbClr val="FFFFFF"/>
                  </a:solidFill>
                  <a:latin typeface="HelveticaNeueLT Std"/>
                </a:rPr>
                <a:t>2024</a:t>
              </a:r>
            </a:p>
          </p:txBody>
        </p:sp>
      </p:grpSp>
      <p:sp>
        <p:nvSpPr>
          <p:cNvPr id="40" name="Freeform 39"/>
          <p:cNvSpPr/>
          <p:nvPr/>
        </p:nvSpPr>
        <p:spPr>
          <a:xfrm>
            <a:off x="11785290" y="2237412"/>
            <a:ext cx="220133" cy="702733"/>
          </a:xfrm>
          <a:custGeom>
            <a:avLst/>
            <a:gdLst>
              <a:gd name="connsiteX0" fmla="*/ 0 w 228600"/>
              <a:gd name="connsiteY0" fmla="*/ 0 h 762000"/>
              <a:gd name="connsiteX1" fmla="*/ 228600 w 228600"/>
              <a:gd name="connsiteY1" fmla="*/ 397934 h 762000"/>
              <a:gd name="connsiteX2" fmla="*/ 8467 w 228600"/>
              <a:gd name="connsiteY2" fmla="*/ 762000 h 762000"/>
              <a:gd name="connsiteX0" fmla="*/ 16933 w 220133"/>
              <a:gd name="connsiteY0" fmla="*/ 0 h 702733"/>
              <a:gd name="connsiteX1" fmla="*/ 220133 w 220133"/>
              <a:gd name="connsiteY1" fmla="*/ 338667 h 702733"/>
              <a:gd name="connsiteX2" fmla="*/ 0 w 220133"/>
              <a:gd name="connsiteY2" fmla="*/ 702733 h 702733"/>
            </a:gdLst>
            <a:ahLst/>
            <a:cxnLst>
              <a:cxn ang="0">
                <a:pos x="connsiteX0" y="connsiteY0"/>
              </a:cxn>
              <a:cxn ang="0">
                <a:pos x="connsiteX1" y="connsiteY1"/>
              </a:cxn>
              <a:cxn ang="0">
                <a:pos x="connsiteX2" y="connsiteY2"/>
              </a:cxn>
            </a:cxnLst>
            <a:rect l="l" t="t" r="r" b="b"/>
            <a:pathLst>
              <a:path w="220133" h="702733">
                <a:moveTo>
                  <a:pt x="16933" y="0"/>
                </a:moveTo>
                <a:lnTo>
                  <a:pt x="220133" y="338667"/>
                </a:lnTo>
                <a:lnTo>
                  <a:pt x="0" y="702733"/>
                </a:lnTo>
              </a:path>
            </a:pathLst>
          </a:cu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srgbClr val="2C2A29"/>
              </a:solidFill>
              <a:latin typeface="HelveticaNeueLT Std"/>
            </a:endParaRPr>
          </a:p>
        </p:txBody>
      </p:sp>
      <p:sp>
        <p:nvSpPr>
          <p:cNvPr id="41" name="TextBox 40"/>
          <p:cNvSpPr txBox="1"/>
          <p:nvPr/>
        </p:nvSpPr>
        <p:spPr>
          <a:xfrm>
            <a:off x="1808854" y="2380249"/>
            <a:ext cx="768913" cy="353943"/>
          </a:xfrm>
          <a:prstGeom prst="rect">
            <a:avLst/>
          </a:prstGeom>
          <a:noFill/>
        </p:spPr>
        <p:txBody>
          <a:bodyPr wrap="square" rtlCol="0">
            <a:spAutoFit/>
          </a:bodyPr>
          <a:lstStyle/>
          <a:p>
            <a:pPr>
              <a:defRPr/>
            </a:pPr>
            <a:r>
              <a:rPr lang="en-US" sz="1700" b="1" dirty="0">
                <a:solidFill>
                  <a:srgbClr val="FFFFFF"/>
                </a:solidFill>
                <a:latin typeface="HelveticaNeueLT Std"/>
              </a:rPr>
              <a:t>2012</a:t>
            </a:r>
          </a:p>
        </p:txBody>
      </p:sp>
      <p:sp>
        <p:nvSpPr>
          <p:cNvPr id="42" name="TextBox 41"/>
          <p:cNvSpPr txBox="1"/>
          <p:nvPr/>
        </p:nvSpPr>
        <p:spPr>
          <a:xfrm>
            <a:off x="1051874" y="1292108"/>
            <a:ext cx="2496245" cy="738664"/>
          </a:xfrm>
          <a:prstGeom prst="rect">
            <a:avLst/>
          </a:prstGeom>
          <a:noFill/>
        </p:spPr>
        <p:txBody>
          <a:bodyPr wrap="square" rtlCol="0">
            <a:spAutoFit/>
          </a:bodyPr>
          <a:lstStyle/>
          <a:p>
            <a:pPr algn="ctr">
              <a:defRPr/>
            </a:pPr>
            <a:r>
              <a:rPr lang="en-US" sz="1400" b="1" dirty="0">
                <a:solidFill>
                  <a:srgbClr val="2C2A29"/>
                </a:solidFill>
                <a:latin typeface="HelveticaNeueLT Std"/>
              </a:rPr>
              <a:t>OSU-Cascades Expansion to Four-Year University Approved</a:t>
            </a:r>
          </a:p>
        </p:txBody>
      </p:sp>
      <p:sp>
        <p:nvSpPr>
          <p:cNvPr id="43" name="Text Placeholder 19"/>
          <p:cNvSpPr txBox="1">
            <a:spLocks/>
          </p:cNvSpPr>
          <p:nvPr/>
        </p:nvSpPr>
        <p:spPr>
          <a:xfrm>
            <a:off x="286800" y="343325"/>
            <a:ext cx="11646915" cy="639819"/>
          </a:xfrm>
          <a:prstGeom prst="rect">
            <a:avLst/>
          </a:prstGeom>
        </p:spPr>
        <p:txBody>
          <a:bodyPr/>
          <a:lstStyle>
            <a:lvl1pPr marL="0" indent="0" algn="l" defTabSz="914377" rtl="0" eaLnBrk="1" latinLnBrk="0" hangingPunct="1">
              <a:lnSpc>
                <a:spcPct val="83000"/>
              </a:lnSpc>
              <a:spcBef>
                <a:spcPts val="0"/>
              </a:spcBef>
              <a:buFont typeface="Arial" panose="020B0604020202020204" pitchFamily="34" charset="0"/>
              <a:buNone/>
              <a:defRPr sz="4267" b="1" kern="1200" spc="-133" baseline="0">
                <a:solidFill>
                  <a:schemeClr val="tx1"/>
                </a:solidFill>
                <a:latin typeface="+mn-lt"/>
                <a:ea typeface="+mn-ea"/>
                <a:cs typeface="+mn-cs"/>
              </a:defRPr>
            </a:lvl1pPr>
            <a:lvl2pPr marL="150280" indent="0" algn="l" defTabSz="914377" rtl="0" eaLnBrk="1" latinLnBrk="0" hangingPunct="1">
              <a:lnSpc>
                <a:spcPct val="90000"/>
              </a:lnSpc>
              <a:spcBef>
                <a:spcPts val="500"/>
              </a:spcBef>
              <a:buFont typeface="Arial" panose="020B0604020202020204" pitchFamily="34" charset="0"/>
              <a:buNone/>
              <a:defRPr sz="2133" kern="1200">
                <a:solidFill>
                  <a:schemeClr val="bg1"/>
                </a:solidFill>
                <a:latin typeface="+mn-lt"/>
                <a:ea typeface="+mn-ea"/>
                <a:cs typeface="+mn-cs"/>
              </a:defRPr>
            </a:lvl2pPr>
            <a:lvl3pPr marL="461422" indent="0" algn="l" defTabSz="914377" rtl="0" eaLnBrk="1" latinLnBrk="0" hangingPunct="1">
              <a:lnSpc>
                <a:spcPct val="100000"/>
              </a:lnSpc>
              <a:spcBef>
                <a:spcPts val="500"/>
              </a:spcBef>
              <a:buFont typeface="Arial" panose="020B0604020202020204" pitchFamily="34" charset="0"/>
              <a:buNone/>
              <a:defRPr sz="1867" kern="1200">
                <a:solidFill>
                  <a:schemeClr val="bg1"/>
                </a:solidFill>
                <a:latin typeface="+mn-lt"/>
                <a:ea typeface="+mn-ea"/>
                <a:cs typeface="+mn-cs"/>
              </a:defRPr>
            </a:lvl3pPr>
            <a:lvl4pPr marL="759865" indent="0" algn="l" defTabSz="914377" rtl="0" eaLnBrk="1" latinLnBrk="0" hangingPunct="1">
              <a:lnSpc>
                <a:spcPct val="100000"/>
              </a:lnSpc>
              <a:spcBef>
                <a:spcPts val="500"/>
              </a:spcBef>
              <a:buFont typeface="Arial" panose="020B0604020202020204" pitchFamily="34" charset="0"/>
              <a:buNone/>
              <a:defRPr sz="1600" kern="1200">
                <a:solidFill>
                  <a:schemeClr val="bg1"/>
                </a:solidFill>
                <a:latin typeface="+mn-lt"/>
                <a:ea typeface="+mn-ea"/>
                <a:cs typeface="+mn-cs"/>
              </a:defRPr>
            </a:lvl4pPr>
            <a:lvl5pPr marL="1071007" indent="0" algn="l" defTabSz="914377" rtl="0" eaLnBrk="1" latinLnBrk="0" hangingPunct="1">
              <a:lnSpc>
                <a:spcPct val="100000"/>
              </a:lnSpc>
              <a:spcBef>
                <a:spcPts val="500"/>
              </a:spcBef>
              <a:buFont typeface="Arial" panose="020B0604020202020204" pitchFamily="34" charset="0"/>
              <a:buNone/>
              <a:defRPr sz="16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solidFill>
                  <a:srgbClr val="2C2A29"/>
                </a:solidFill>
                <a:latin typeface="Rufina-Stencil-Bold"/>
              </a:rPr>
              <a:t>Campus Timeline</a:t>
            </a:r>
          </a:p>
        </p:txBody>
      </p:sp>
      <p:grpSp>
        <p:nvGrpSpPr>
          <p:cNvPr id="47" name="Group 46"/>
          <p:cNvGrpSpPr/>
          <p:nvPr/>
        </p:nvGrpSpPr>
        <p:grpSpPr>
          <a:xfrm>
            <a:off x="10580188" y="2284476"/>
            <a:ext cx="1425235" cy="541232"/>
            <a:chOff x="11007927" y="2287121"/>
            <a:chExt cx="1425235" cy="541232"/>
          </a:xfrm>
        </p:grpSpPr>
        <p:sp>
          <p:nvSpPr>
            <p:cNvPr id="48" name="Oval 47"/>
            <p:cNvSpPr/>
            <p:nvPr/>
          </p:nvSpPr>
          <p:spPr>
            <a:xfrm>
              <a:off x="11054543" y="2287121"/>
              <a:ext cx="542261" cy="54123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dirty="0">
                <a:solidFill>
                  <a:srgbClr val="FFFFFF"/>
                </a:solidFill>
                <a:latin typeface="HelveticaNeueLT Std"/>
              </a:endParaRPr>
            </a:p>
          </p:txBody>
        </p:sp>
        <p:sp>
          <p:nvSpPr>
            <p:cNvPr id="49" name="TextBox 48"/>
            <p:cNvSpPr txBox="1"/>
            <p:nvPr/>
          </p:nvSpPr>
          <p:spPr>
            <a:xfrm>
              <a:off x="11007927" y="2381278"/>
              <a:ext cx="1425235" cy="353943"/>
            </a:xfrm>
            <a:prstGeom prst="rect">
              <a:avLst/>
            </a:prstGeom>
            <a:noFill/>
          </p:spPr>
          <p:txBody>
            <a:bodyPr wrap="square" rtlCol="0">
              <a:spAutoFit/>
            </a:bodyPr>
            <a:lstStyle/>
            <a:p>
              <a:pPr>
                <a:defRPr/>
              </a:pPr>
              <a:r>
                <a:rPr lang="en-US" sz="1700" b="1" dirty="0">
                  <a:solidFill>
                    <a:srgbClr val="FFFFFF"/>
                  </a:solidFill>
                  <a:latin typeface="HelveticaNeueLT Std"/>
                </a:rPr>
                <a:t>2026</a:t>
              </a:r>
            </a:p>
          </p:txBody>
        </p:sp>
      </p:grpSp>
      <p:sp>
        <p:nvSpPr>
          <p:cNvPr id="50" name="TextBox 49">
            <a:extLst>
              <a:ext uri="{FF2B5EF4-FFF2-40B4-BE49-F238E27FC236}">
                <a16:creationId xmlns:a16="http://schemas.microsoft.com/office/drawing/2014/main" id="{318DD0A5-F16F-4C2C-826B-5B023C7E7116}"/>
              </a:ext>
            </a:extLst>
          </p:cNvPr>
          <p:cNvSpPr txBox="1"/>
          <p:nvPr/>
        </p:nvSpPr>
        <p:spPr>
          <a:xfrm>
            <a:off x="8569781" y="3064630"/>
            <a:ext cx="1777984" cy="523220"/>
          </a:xfrm>
          <a:prstGeom prst="rect">
            <a:avLst/>
          </a:prstGeom>
          <a:noFill/>
        </p:spPr>
        <p:txBody>
          <a:bodyPr wrap="square" rtlCol="0">
            <a:spAutoFit/>
          </a:bodyPr>
          <a:lstStyle/>
          <a:p>
            <a:pPr algn="ctr">
              <a:defRPr/>
            </a:pPr>
            <a:r>
              <a:rPr lang="en-US" sz="1400" b="1" dirty="0">
                <a:solidFill>
                  <a:srgbClr val="2C2A29"/>
                </a:solidFill>
                <a:latin typeface="HelveticaNeueLT Std"/>
              </a:rPr>
              <a:t>Student Success Center to open</a:t>
            </a:r>
            <a:endParaRPr lang="en-US" sz="1200" b="1" dirty="0">
              <a:solidFill>
                <a:srgbClr val="FFFFFF">
                  <a:lumMod val="65000"/>
                </a:srgbClr>
              </a:solidFill>
              <a:latin typeface="HelveticaNeueLT Std"/>
            </a:endParaRPr>
          </a:p>
        </p:txBody>
      </p:sp>
      <p:sp>
        <p:nvSpPr>
          <p:cNvPr id="51" name="TextBox 50">
            <a:extLst>
              <a:ext uri="{FF2B5EF4-FFF2-40B4-BE49-F238E27FC236}">
                <a16:creationId xmlns:a16="http://schemas.microsoft.com/office/drawing/2014/main" id="{6F294186-85A2-4A45-BFBD-30BC6F765DDC}"/>
              </a:ext>
            </a:extLst>
          </p:cNvPr>
          <p:cNvSpPr txBox="1"/>
          <p:nvPr/>
        </p:nvSpPr>
        <p:spPr>
          <a:xfrm>
            <a:off x="9589482" y="1510562"/>
            <a:ext cx="2476540" cy="307777"/>
          </a:xfrm>
          <a:prstGeom prst="rect">
            <a:avLst/>
          </a:prstGeom>
          <a:noFill/>
        </p:spPr>
        <p:txBody>
          <a:bodyPr wrap="square" rtlCol="0">
            <a:spAutoFit/>
          </a:bodyPr>
          <a:lstStyle/>
          <a:p>
            <a:pPr>
              <a:defRPr/>
            </a:pPr>
            <a:r>
              <a:rPr lang="en-US" sz="1400" b="1" dirty="0">
                <a:solidFill>
                  <a:srgbClr val="2C2A29"/>
                </a:solidFill>
                <a:latin typeface="HelveticaNeueLT Std"/>
              </a:rPr>
              <a:t>First ID building to open</a:t>
            </a:r>
            <a:endParaRPr lang="en-US" sz="1200" b="1" dirty="0">
              <a:solidFill>
                <a:srgbClr val="FFFFFF">
                  <a:lumMod val="65000"/>
                </a:srgbClr>
              </a:solidFill>
              <a:latin typeface="HelveticaNeueLT Std"/>
            </a:endParaRPr>
          </a:p>
        </p:txBody>
      </p:sp>
      <p:pic>
        <p:nvPicPr>
          <p:cNvPr id="9" name="Picture 8">
            <a:extLst>
              <a:ext uri="{FF2B5EF4-FFF2-40B4-BE49-F238E27FC236}">
                <a16:creationId xmlns:a16="http://schemas.microsoft.com/office/drawing/2014/main" id="{D80B1818-91ED-41FE-872A-CB9657C948E6}"/>
              </a:ext>
            </a:extLst>
          </p:cNvPr>
          <p:cNvPicPr>
            <a:picLocks noChangeAspect="1"/>
          </p:cNvPicPr>
          <p:nvPr/>
        </p:nvPicPr>
        <p:blipFill>
          <a:blip r:embed="rId3"/>
          <a:stretch>
            <a:fillRect/>
          </a:stretch>
        </p:blipFill>
        <p:spPr>
          <a:xfrm>
            <a:off x="0" y="4389364"/>
            <a:ext cx="4424065" cy="2488536"/>
          </a:xfrm>
          <a:prstGeom prst="rect">
            <a:avLst/>
          </a:prstGeom>
        </p:spPr>
      </p:pic>
      <p:pic>
        <p:nvPicPr>
          <p:cNvPr id="10" name="Picture 9">
            <a:extLst>
              <a:ext uri="{FF2B5EF4-FFF2-40B4-BE49-F238E27FC236}">
                <a16:creationId xmlns:a16="http://schemas.microsoft.com/office/drawing/2014/main" id="{5C3370DA-25BE-4A2E-B202-970A9EA9B97D}"/>
              </a:ext>
            </a:extLst>
          </p:cNvPr>
          <p:cNvPicPr>
            <a:picLocks noChangeAspect="1"/>
          </p:cNvPicPr>
          <p:nvPr/>
        </p:nvPicPr>
        <p:blipFill>
          <a:blip r:embed="rId4"/>
          <a:stretch>
            <a:fillRect/>
          </a:stretch>
        </p:blipFill>
        <p:spPr>
          <a:xfrm>
            <a:off x="4417053" y="4387235"/>
            <a:ext cx="3966209" cy="2485323"/>
          </a:xfrm>
          <a:prstGeom prst="rect">
            <a:avLst/>
          </a:prstGeom>
        </p:spPr>
      </p:pic>
      <p:pic>
        <p:nvPicPr>
          <p:cNvPr id="11" name="Picture 10">
            <a:extLst>
              <a:ext uri="{FF2B5EF4-FFF2-40B4-BE49-F238E27FC236}">
                <a16:creationId xmlns:a16="http://schemas.microsoft.com/office/drawing/2014/main" id="{0C94E25E-D1BF-4A09-94C7-CADE0BE82867}"/>
              </a:ext>
            </a:extLst>
          </p:cNvPr>
          <p:cNvPicPr>
            <a:picLocks noChangeAspect="1"/>
          </p:cNvPicPr>
          <p:nvPr/>
        </p:nvPicPr>
        <p:blipFill>
          <a:blip r:embed="rId5"/>
          <a:stretch>
            <a:fillRect/>
          </a:stretch>
        </p:blipFill>
        <p:spPr>
          <a:xfrm>
            <a:off x="8383262" y="4387235"/>
            <a:ext cx="3808738" cy="2485323"/>
          </a:xfrm>
          <a:prstGeom prst="rect">
            <a:avLst/>
          </a:prstGeom>
        </p:spPr>
      </p:pic>
    </p:spTree>
    <p:extLst>
      <p:ext uri="{BB962C8B-B14F-4D97-AF65-F5344CB8AC3E}">
        <p14:creationId xmlns:p14="http://schemas.microsoft.com/office/powerpoint/2010/main" val="62341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solidFill>
                  <a:prstClr val="black"/>
                </a:solidFill>
              </a:rPr>
              <a:t>OREGON STATE UNIVERSITY-CASCADES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AAB6004F-53F9-E74D-AC89-56EA63355CB3}" type="slidenum">
              <a:rPr lang="en-US" smtClean="0">
                <a:solidFill>
                  <a:prstClr val="black"/>
                </a:solidFill>
              </a:rPr>
              <a:pPr/>
              <a:t>12</a:t>
            </a:fld>
            <a:endParaRPr lang="en-US"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169" y="-297"/>
            <a:ext cx="9199661" cy="6858594"/>
          </a:xfrm>
          <a:prstGeom prst="rect">
            <a:avLst/>
          </a:prstGeom>
        </p:spPr>
      </p:pic>
      <p:sp>
        <p:nvSpPr>
          <p:cNvPr id="9" name="Freeform 8"/>
          <p:cNvSpPr/>
          <p:nvPr/>
        </p:nvSpPr>
        <p:spPr>
          <a:xfrm>
            <a:off x="3036916" y="1984039"/>
            <a:ext cx="5763491" cy="2172393"/>
          </a:xfrm>
          <a:custGeom>
            <a:avLst/>
            <a:gdLst>
              <a:gd name="connsiteX0" fmla="*/ 0 w 4322618"/>
              <a:gd name="connsiteY0" fmla="*/ 0 h 1629295"/>
              <a:gd name="connsiteX1" fmla="*/ 3333404 w 4322618"/>
              <a:gd name="connsiteY1" fmla="*/ 906088 h 1629295"/>
              <a:gd name="connsiteX2" fmla="*/ 3208713 w 4322618"/>
              <a:gd name="connsiteY2" fmla="*/ 980902 h 1629295"/>
              <a:gd name="connsiteX3" fmla="*/ 3948546 w 4322618"/>
              <a:gd name="connsiteY3" fmla="*/ 1205346 h 1629295"/>
              <a:gd name="connsiteX4" fmla="*/ 3674226 w 4322618"/>
              <a:gd name="connsiteY4" fmla="*/ 1338350 h 1629295"/>
              <a:gd name="connsiteX5" fmla="*/ 4322618 w 4322618"/>
              <a:gd name="connsiteY5" fmla="*/ 1629295 h 162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2618" h="1629295">
                <a:moveTo>
                  <a:pt x="0" y="0"/>
                </a:moveTo>
                <a:lnTo>
                  <a:pt x="3333404" y="906088"/>
                </a:lnTo>
                <a:lnTo>
                  <a:pt x="3208713" y="980902"/>
                </a:lnTo>
                <a:lnTo>
                  <a:pt x="3948546" y="1205346"/>
                </a:lnTo>
                <a:lnTo>
                  <a:pt x="3674226" y="1338350"/>
                </a:lnTo>
                <a:lnTo>
                  <a:pt x="4322618" y="1629295"/>
                </a:lnTo>
              </a:path>
            </a:pathLst>
          </a:custGeom>
          <a:noFill/>
          <a:ln w="28575">
            <a:solidFill>
              <a:srgbClr val="FF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endParaRPr>
          </a:p>
        </p:txBody>
      </p:sp>
      <p:sp>
        <p:nvSpPr>
          <p:cNvPr id="10" name="Freeform 9"/>
          <p:cNvSpPr/>
          <p:nvPr/>
        </p:nvSpPr>
        <p:spPr>
          <a:xfrm>
            <a:off x="906357" y="1942392"/>
            <a:ext cx="8401396" cy="2791493"/>
          </a:xfrm>
          <a:custGeom>
            <a:avLst/>
            <a:gdLst>
              <a:gd name="connsiteX0" fmla="*/ 1812174 w 6301047"/>
              <a:gd name="connsiteY0" fmla="*/ 0 h 2119746"/>
              <a:gd name="connsiteX1" fmla="*/ 0 w 6301047"/>
              <a:gd name="connsiteY1" fmla="*/ 814647 h 2119746"/>
              <a:gd name="connsiteX2" fmla="*/ 3466407 w 6301047"/>
              <a:gd name="connsiteY2" fmla="*/ 1172095 h 2119746"/>
              <a:gd name="connsiteX3" fmla="*/ 3923607 w 6301047"/>
              <a:gd name="connsiteY3" fmla="*/ 1313411 h 2119746"/>
              <a:gd name="connsiteX4" fmla="*/ 3906982 w 6301047"/>
              <a:gd name="connsiteY4" fmla="*/ 1463040 h 2119746"/>
              <a:gd name="connsiteX5" fmla="*/ 3898669 w 6301047"/>
              <a:gd name="connsiteY5" fmla="*/ 1529542 h 2119746"/>
              <a:gd name="connsiteX6" fmla="*/ 4098174 w 6301047"/>
              <a:gd name="connsiteY6" fmla="*/ 1687484 h 2119746"/>
              <a:gd name="connsiteX7" fmla="*/ 4463934 w 6301047"/>
              <a:gd name="connsiteY7" fmla="*/ 1820487 h 2119746"/>
              <a:gd name="connsiteX8" fmla="*/ 4655127 w 6301047"/>
              <a:gd name="connsiteY8" fmla="*/ 2078182 h 2119746"/>
              <a:gd name="connsiteX9" fmla="*/ 5012574 w 6301047"/>
              <a:gd name="connsiteY9" fmla="*/ 2119746 h 2119746"/>
              <a:gd name="connsiteX10" fmla="*/ 6301047 w 6301047"/>
              <a:gd name="connsiteY10" fmla="*/ 1837113 h 2119746"/>
              <a:gd name="connsiteX11" fmla="*/ 5976851 w 6301047"/>
              <a:gd name="connsiteY11" fmla="*/ 1670858 h 2119746"/>
              <a:gd name="connsiteX12" fmla="*/ 6026727 w 6301047"/>
              <a:gd name="connsiteY12" fmla="*/ 1612669 h 2119746"/>
              <a:gd name="connsiteX0" fmla="*/ 1786048 w 6301047"/>
              <a:gd name="connsiteY0" fmla="*/ 0 h 2093620"/>
              <a:gd name="connsiteX1" fmla="*/ 0 w 6301047"/>
              <a:gd name="connsiteY1" fmla="*/ 788521 h 2093620"/>
              <a:gd name="connsiteX2" fmla="*/ 3466407 w 6301047"/>
              <a:gd name="connsiteY2" fmla="*/ 1145969 h 2093620"/>
              <a:gd name="connsiteX3" fmla="*/ 3923607 w 6301047"/>
              <a:gd name="connsiteY3" fmla="*/ 1287285 h 2093620"/>
              <a:gd name="connsiteX4" fmla="*/ 3906982 w 6301047"/>
              <a:gd name="connsiteY4" fmla="*/ 1436914 h 2093620"/>
              <a:gd name="connsiteX5" fmla="*/ 3898669 w 6301047"/>
              <a:gd name="connsiteY5" fmla="*/ 1503416 h 2093620"/>
              <a:gd name="connsiteX6" fmla="*/ 4098174 w 6301047"/>
              <a:gd name="connsiteY6" fmla="*/ 1661358 h 2093620"/>
              <a:gd name="connsiteX7" fmla="*/ 4463934 w 6301047"/>
              <a:gd name="connsiteY7" fmla="*/ 1794361 h 2093620"/>
              <a:gd name="connsiteX8" fmla="*/ 4655127 w 6301047"/>
              <a:gd name="connsiteY8" fmla="*/ 2052056 h 2093620"/>
              <a:gd name="connsiteX9" fmla="*/ 5012574 w 6301047"/>
              <a:gd name="connsiteY9" fmla="*/ 2093620 h 2093620"/>
              <a:gd name="connsiteX10" fmla="*/ 6301047 w 6301047"/>
              <a:gd name="connsiteY10" fmla="*/ 1810987 h 2093620"/>
              <a:gd name="connsiteX11" fmla="*/ 5976851 w 6301047"/>
              <a:gd name="connsiteY11" fmla="*/ 1644732 h 2093620"/>
              <a:gd name="connsiteX12" fmla="*/ 6026727 w 6301047"/>
              <a:gd name="connsiteY12" fmla="*/ 1586543 h 20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1047" h="2093620">
                <a:moveTo>
                  <a:pt x="1786048" y="0"/>
                </a:moveTo>
                <a:lnTo>
                  <a:pt x="0" y="788521"/>
                </a:lnTo>
                <a:lnTo>
                  <a:pt x="3466407" y="1145969"/>
                </a:lnTo>
                <a:lnTo>
                  <a:pt x="3923607" y="1287285"/>
                </a:lnTo>
                <a:lnTo>
                  <a:pt x="3906982" y="1436914"/>
                </a:lnTo>
                <a:lnTo>
                  <a:pt x="3898669" y="1503416"/>
                </a:lnTo>
                <a:lnTo>
                  <a:pt x="4098174" y="1661358"/>
                </a:lnTo>
                <a:lnTo>
                  <a:pt x="4463934" y="1794361"/>
                </a:lnTo>
                <a:lnTo>
                  <a:pt x="4655127" y="2052056"/>
                </a:lnTo>
                <a:lnTo>
                  <a:pt x="5012574" y="2093620"/>
                </a:lnTo>
                <a:lnTo>
                  <a:pt x="6301047" y="1810987"/>
                </a:lnTo>
                <a:lnTo>
                  <a:pt x="5976851" y="1644732"/>
                </a:lnTo>
                <a:lnTo>
                  <a:pt x="6026727" y="1586543"/>
                </a:lnTo>
              </a:path>
            </a:pathLst>
          </a:cu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endParaRPr>
          </a:p>
        </p:txBody>
      </p:sp>
      <p:sp>
        <p:nvSpPr>
          <p:cNvPr id="11" name="Freeform 10"/>
          <p:cNvSpPr/>
          <p:nvPr/>
        </p:nvSpPr>
        <p:spPr>
          <a:xfrm>
            <a:off x="3087102" y="1329156"/>
            <a:ext cx="8297997" cy="2803907"/>
          </a:xfrm>
          <a:custGeom>
            <a:avLst/>
            <a:gdLst>
              <a:gd name="connsiteX0" fmla="*/ 0 w 6782540"/>
              <a:gd name="connsiteY0" fmla="*/ 532660 h 2263806"/>
              <a:gd name="connsiteX1" fmla="*/ 1615736 w 6782540"/>
              <a:gd name="connsiteY1" fmla="*/ 0 h 2263806"/>
              <a:gd name="connsiteX2" fmla="*/ 4270159 w 6782540"/>
              <a:gd name="connsiteY2" fmla="*/ 710214 h 2263806"/>
              <a:gd name="connsiteX3" fmla="*/ 3710866 w 6782540"/>
              <a:gd name="connsiteY3" fmla="*/ 1083076 h 2263806"/>
              <a:gd name="connsiteX4" fmla="*/ 3790765 w 6782540"/>
              <a:gd name="connsiteY4" fmla="*/ 1091953 h 2263806"/>
              <a:gd name="connsiteX5" fmla="*/ 4909352 w 6782540"/>
              <a:gd name="connsiteY5" fmla="*/ 958788 h 2263806"/>
              <a:gd name="connsiteX6" fmla="*/ 5069150 w 6782540"/>
              <a:gd name="connsiteY6" fmla="*/ 967666 h 2263806"/>
              <a:gd name="connsiteX7" fmla="*/ 5539666 w 6782540"/>
              <a:gd name="connsiteY7" fmla="*/ 958788 h 2263806"/>
              <a:gd name="connsiteX8" fmla="*/ 6036816 w 6782540"/>
              <a:gd name="connsiteY8" fmla="*/ 932155 h 2263806"/>
              <a:gd name="connsiteX9" fmla="*/ 6782540 w 6782540"/>
              <a:gd name="connsiteY9" fmla="*/ 1038687 h 2263806"/>
              <a:gd name="connsiteX10" fmla="*/ 4696287 w 6782540"/>
              <a:gd name="connsiteY10" fmla="*/ 2263806 h 2263806"/>
              <a:gd name="connsiteX0" fmla="*/ 0 w 6728987"/>
              <a:gd name="connsiteY0" fmla="*/ 541609 h 2263806"/>
              <a:gd name="connsiteX1" fmla="*/ 1562183 w 6728987"/>
              <a:gd name="connsiteY1" fmla="*/ 0 h 2263806"/>
              <a:gd name="connsiteX2" fmla="*/ 4216606 w 6728987"/>
              <a:gd name="connsiteY2" fmla="*/ 710214 h 2263806"/>
              <a:gd name="connsiteX3" fmla="*/ 3657313 w 6728987"/>
              <a:gd name="connsiteY3" fmla="*/ 1083076 h 2263806"/>
              <a:gd name="connsiteX4" fmla="*/ 3737212 w 6728987"/>
              <a:gd name="connsiteY4" fmla="*/ 1091953 h 2263806"/>
              <a:gd name="connsiteX5" fmla="*/ 4855799 w 6728987"/>
              <a:gd name="connsiteY5" fmla="*/ 958788 h 2263806"/>
              <a:gd name="connsiteX6" fmla="*/ 5015597 w 6728987"/>
              <a:gd name="connsiteY6" fmla="*/ 967666 h 2263806"/>
              <a:gd name="connsiteX7" fmla="*/ 5486113 w 6728987"/>
              <a:gd name="connsiteY7" fmla="*/ 958788 h 2263806"/>
              <a:gd name="connsiteX8" fmla="*/ 5983263 w 6728987"/>
              <a:gd name="connsiteY8" fmla="*/ 932155 h 2263806"/>
              <a:gd name="connsiteX9" fmla="*/ 6728987 w 6728987"/>
              <a:gd name="connsiteY9" fmla="*/ 1038687 h 2263806"/>
              <a:gd name="connsiteX10" fmla="*/ 4642734 w 6728987"/>
              <a:gd name="connsiteY10" fmla="*/ 2263806 h 2263806"/>
              <a:gd name="connsiteX0" fmla="*/ 0 w 6682234"/>
              <a:gd name="connsiteY0" fmla="*/ 550984 h 2263806"/>
              <a:gd name="connsiteX1" fmla="*/ 1515430 w 6682234"/>
              <a:gd name="connsiteY1" fmla="*/ 0 h 2263806"/>
              <a:gd name="connsiteX2" fmla="*/ 4169853 w 6682234"/>
              <a:gd name="connsiteY2" fmla="*/ 710214 h 2263806"/>
              <a:gd name="connsiteX3" fmla="*/ 3610560 w 6682234"/>
              <a:gd name="connsiteY3" fmla="*/ 1083076 h 2263806"/>
              <a:gd name="connsiteX4" fmla="*/ 3690459 w 6682234"/>
              <a:gd name="connsiteY4" fmla="*/ 1091953 h 2263806"/>
              <a:gd name="connsiteX5" fmla="*/ 4809046 w 6682234"/>
              <a:gd name="connsiteY5" fmla="*/ 958788 h 2263806"/>
              <a:gd name="connsiteX6" fmla="*/ 4968844 w 6682234"/>
              <a:gd name="connsiteY6" fmla="*/ 967666 h 2263806"/>
              <a:gd name="connsiteX7" fmla="*/ 5439360 w 6682234"/>
              <a:gd name="connsiteY7" fmla="*/ 958788 h 2263806"/>
              <a:gd name="connsiteX8" fmla="*/ 5936510 w 6682234"/>
              <a:gd name="connsiteY8" fmla="*/ 932155 h 2263806"/>
              <a:gd name="connsiteX9" fmla="*/ 6682234 w 6682234"/>
              <a:gd name="connsiteY9" fmla="*/ 1038687 h 2263806"/>
              <a:gd name="connsiteX10" fmla="*/ 4595981 w 6682234"/>
              <a:gd name="connsiteY10" fmla="*/ 2263806 h 2263806"/>
              <a:gd name="connsiteX0" fmla="*/ 0 w 6682234"/>
              <a:gd name="connsiteY0" fmla="*/ 541610 h 2263806"/>
              <a:gd name="connsiteX1" fmla="*/ 1515430 w 6682234"/>
              <a:gd name="connsiteY1" fmla="*/ 0 h 2263806"/>
              <a:gd name="connsiteX2" fmla="*/ 4169853 w 6682234"/>
              <a:gd name="connsiteY2" fmla="*/ 710214 h 2263806"/>
              <a:gd name="connsiteX3" fmla="*/ 3610560 w 6682234"/>
              <a:gd name="connsiteY3" fmla="*/ 1083076 h 2263806"/>
              <a:gd name="connsiteX4" fmla="*/ 3690459 w 6682234"/>
              <a:gd name="connsiteY4" fmla="*/ 1091953 h 2263806"/>
              <a:gd name="connsiteX5" fmla="*/ 4809046 w 6682234"/>
              <a:gd name="connsiteY5" fmla="*/ 958788 h 2263806"/>
              <a:gd name="connsiteX6" fmla="*/ 4968844 w 6682234"/>
              <a:gd name="connsiteY6" fmla="*/ 967666 h 2263806"/>
              <a:gd name="connsiteX7" fmla="*/ 5439360 w 6682234"/>
              <a:gd name="connsiteY7" fmla="*/ 958788 h 2263806"/>
              <a:gd name="connsiteX8" fmla="*/ 5936510 w 6682234"/>
              <a:gd name="connsiteY8" fmla="*/ 932155 h 2263806"/>
              <a:gd name="connsiteX9" fmla="*/ 6682234 w 6682234"/>
              <a:gd name="connsiteY9" fmla="*/ 1038687 h 2263806"/>
              <a:gd name="connsiteX10" fmla="*/ 4595981 w 6682234"/>
              <a:gd name="connsiteY10" fmla="*/ 2263806 h 22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82234" h="2263806">
                <a:moveTo>
                  <a:pt x="0" y="541610"/>
                </a:moveTo>
                <a:lnTo>
                  <a:pt x="1515430" y="0"/>
                </a:lnTo>
                <a:lnTo>
                  <a:pt x="4169853" y="710214"/>
                </a:lnTo>
                <a:lnTo>
                  <a:pt x="3610560" y="1083076"/>
                </a:lnTo>
                <a:lnTo>
                  <a:pt x="3690459" y="1091953"/>
                </a:lnTo>
                <a:lnTo>
                  <a:pt x="4809046" y="958788"/>
                </a:lnTo>
                <a:cubicBezTo>
                  <a:pt x="4945140" y="968509"/>
                  <a:pt x="4891798" y="967666"/>
                  <a:pt x="4968844" y="967666"/>
                </a:cubicBezTo>
                <a:lnTo>
                  <a:pt x="5439360" y="958788"/>
                </a:lnTo>
                <a:lnTo>
                  <a:pt x="5936510" y="932155"/>
                </a:lnTo>
                <a:lnTo>
                  <a:pt x="6682234" y="1038687"/>
                </a:lnTo>
                <a:lnTo>
                  <a:pt x="4595981" y="2263806"/>
                </a:lnTo>
              </a:path>
            </a:pathLst>
          </a:custGeom>
          <a:noFill/>
          <a:ln w="76200">
            <a:solidFill>
              <a:srgbClr val="FF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srgbClr val="FFFFFF"/>
              </a:solidFill>
            </a:endParaRPr>
          </a:p>
        </p:txBody>
      </p:sp>
      <p:sp>
        <p:nvSpPr>
          <p:cNvPr id="12" name="TextBox 11"/>
          <p:cNvSpPr txBox="1"/>
          <p:nvPr/>
        </p:nvSpPr>
        <p:spPr>
          <a:xfrm>
            <a:off x="4590812" y="1779896"/>
            <a:ext cx="1992118" cy="646331"/>
          </a:xfrm>
          <a:prstGeom prst="rect">
            <a:avLst/>
          </a:prstGeom>
          <a:noFill/>
        </p:spPr>
        <p:txBody>
          <a:bodyPr wrap="square" rtlCol="0">
            <a:spAutoFit/>
          </a:bodyPr>
          <a:lstStyle>
            <a:defPPr>
              <a:defRPr lang="en-US"/>
            </a:defPPr>
            <a:lvl1pPr>
              <a:defRPr sz="900" b="1">
                <a:solidFill>
                  <a:schemeClr val="bg1"/>
                </a:solidFill>
              </a:defRPr>
            </a:lvl1pPr>
          </a:lstStyle>
          <a:p>
            <a:pPr algn="ctr" defTabSz="914377"/>
            <a:r>
              <a:rPr lang="en-US" sz="1800" dirty="0">
                <a:solidFill>
                  <a:srgbClr val="FFFFFF"/>
                </a:solidFill>
              </a:rPr>
              <a:t>Deschutes County Landfill  </a:t>
            </a:r>
          </a:p>
        </p:txBody>
      </p:sp>
      <p:sp>
        <p:nvSpPr>
          <p:cNvPr id="13" name="TextBox 12"/>
          <p:cNvSpPr txBox="1"/>
          <p:nvPr/>
        </p:nvSpPr>
        <p:spPr>
          <a:xfrm>
            <a:off x="3294359" y="2621305"/>
            <a:ext cx="1485361" cy="369332"/>
          </a:xfrm>
          <a:prstGeom prst="rect">
            <a:avLst/>
          </a:prstGeom>
          <a:noFill/>
        </p:spPr>
        <p:txBody>
          <a:bodyPr wrap="square" rtlCol="0">
            <a:spAutoFit/>
          </a:bodyPr>
          <a:lstStyle>
            <a:defPPr>
              <a:defRPr lang="en-US"/>
            </a:defPPr>
            <a:lvl1pPr>
              <a:defRPr sz="900" b="1">
                <a:solidFill>
                  <a:schemeClr val="bg1"/>
                </a:solidFill>
              </a:defRPr>
            </a:lvl1pPr>
          </a:lstStyle>
          <a:p>
            <a:pPr defTabSz="914377"/>
            <a:r>
              <a:rPr lang="en-US" sz="1800" dirty="0"/>
              <a:t>56-Acre Site </a:t>
            </a:r>
          </a:p>
        </p:txBody>
      </p:sp>
      <p:sp>
        <p:nvSpPr>
          <p:cNvPr id="14" name="TextBox 13"/>
          <p:cNvSpPr txBox="1"/>
          <p:nvPr/>
        </p:nvSpPr>
        <p:spPr>
          <a:xfrm>
            <a:off x="7918720" y="2231744"/>
            <a:ext cx="1860271" cy="307777"/>
          </a:xfrm>
          <a:prstGeom prst="rect">
            <a:avLst/>
          </a:prstGeom>
          <a:noFill/>
        </p:spPr>
        <p:txBody>
          <a:bodyPr wrap="square" rtlCol="0">
            <a:spAutoFit/>
          </a:bodyPr>
          <a:lstStyle>
            <a:defPPr>
              <a:defRPr lang="en-US"/>
            </a:defPPr>
            <a:lvl1pPr>
              <a:defRPr sz="900" b="1">
                <a:solidFill>
                  <a:schemeClr val="bg1"/>
                </a:solidFill>
              </a:defRPr>
            </a:lvl1pPr>
          </a:lstStyle>
          <a:p>
            <a:pPr algn="ctr" defTabSz="914377"/>
            <a:r>
              <a:rPr lang="en-US" sz="1400" dirty="0">
                <a:solidFill>
                  <a:srgbClr val="FFFFFF"/>
                </a:solidFill>
              </a:rPr>
              <a:t>Bend Parks &amp; Rec</a:t>
            </a:r>
          </a:p>
        </p:txBody>
      </p:sp>
      <p:sp>
        <p:nvSpPr>
          <p:cNvPr id="15" name="TextBox 14"/>
          <p:cNvSpPr txBox="1"/>
          <p:nvPr/>
        </p:nvSpPr>
        <p:spPr>
          <a:xfrm rot="20469825">
            <a:off x="3296869" y="1402440"/>
            <a:ext cx="1485361" cy="230832"/>
          </a:xfrm>
          <a:prstGeom prst="rect">
            <a:avLst/>
          </a:prstGeom>
          <a:noFill/>
        </p:spPr>
        <p:txBody>
          <a:bodyPr wrap="square" rtlCol="0">
            <a:spAutoFit/>
          </a:bodyPr>
          <a:lstStyle>
            <a:defPPr>
              <a:defRPr lang="en-US"/>
            </a:defPPr>
            <a:lvl1pPr>
              <a:defRPr sz="900" b="1">
                <a:solidFill>
                  <a:schemeClr val="bg1"/>
                </a:solidFill>
              </a:defRPr>
            </a:lvl1pPr>
          </a:lstStyle>
          <a:p>
            <a:pPr defTabSz="914377"/>
            <a:r>
              <a:rPr lang="en-US" dirty="0">
                <a:solidFill>
                  <a:srgbClr val="FFFFFF"/>
                </a:solidFill>
              </a:rPr>
              <a:t>Mt. Washington</a:t>
            </a:r>
          </a:p>
        </p:txBody>
      </p:sp>
      <p:sp>
        <p:nvSpPr>
          <p:cNvPr id="16" name="TextBox 15"/>
          <p:cNvSpPr txBox="1"/>
          <p:nvPr/>
        </p:nvSpPr>
        <p:spPr>
          <a:xfrm rot="1010569">
            <a:off x="6693784" y="1760070"/>
            <a:ext cx="1485361" cy="230832"/>
          </a:xfrm>
          <a:prstGeom prst="rect">
            <a:avLst/>
          </a:prstGeom>
          <a:noFill/>
        </p:spPr>
        <p:txBody>
          <a:bodyPr wrap="square" rtlCol="0">
            <a:spAutoFit/>
          </a:bodyPr>
          <a:lstStyle>
            <a:defPPr>
              <a:defRPr lang="en-US"/>
            </a:defPPr>
            <a:lvl1pPr>
              <a:defRPr sz="900" b="1">
                <a:solidFill>
                  <a:schemeClr val="bg1"/>
                </a:solidFill>
              </a:defRPr>
            </a:lvl1pPr>
          </a:lstStyle>
          <a:p>
            <a:pPr defTabSz="914377"/>
            <a:r>
              <a:rPr lang="en-US" dirty="0">
                <a:solidFill>
                  <a:srgbClr val="FFFFFF"/>
                </a:solidFill>
              </a:rPr>
              <a:t>Simpson</a:t>
            </a:r>
          </a:p>
        </p:txBody>
      </p:sp>
      <p:sp>
        <p:nvSpPr>
          <p:cNvPr id="17" name="TextBox 16"/>
          <p:cNvSpPr txBox="1"/>
          <p:nvPr/>
        </p:nvSpPr>
        <p:spPr>
          <a:xfrm rot="307024">
            <a:off x="3994133" y="3384626"/>
            <a:ext cx="1485361" cy="230832"/>
          </a:xfrm>
          <a:prstGeom prst="rect">
            <a:avLst/>
          </a:prstGeom>
          <a:noFill/>
        </p:spPr>
        <p:txBody>
          <a:bodyPr wrap="square" rtlCol="0">
            <a:spAutoFit/>
          </a:bodyPr>
          <a:lstStyle>
            <a:defPPr>
              <a:defRPr lang="en-US"/>
            </a:defPPr>
            <a:lvl1pPr>
              <a:defRPr sz="900" b="1">
                <a:solidFill>
                  <a:schemeClr val="bg1"/>
                </a:solidFill>
              </a:defRPr>
            </a:lvl1pPr>
          </a:lstStyle>
          <a:p>
            <a:pPr defTabSz="914377"/>
            <a:r>
              <a:rPr lang="en-US" dirty="0">
                <a:solidFill>
                  <a:srgbClr val="FFFFFF"/>
                </a:solidFill>
              </a:rPr>
              <a:t>Chandler</a:t>
            </a:r>
          </a:p>
        </p:txBody>
      </p:sp>
      <p:sp>
        <p:nvSpPr>
          <p:cNvPr id="18" name="TextBox 17"/>
          <p:cNvSpPr txBox="1"/>
          <p:nvPr/>
        </p:nvSpPr>
        <p:spPr>
          <a:xfrm rot="20822151">
            <a:off x="7815429" y="4501876"/>
            <a:ext cx="1485361" cy="230832"/>
          </a:xfrm>
          <a:prstGeom prst="rect">
            <a:avLst/>
          </a:prstGeom>
          <a:noFill/>
        </p:spPr>
        <p:txBody>
          <a:bodyPr wrap="square" rtlCol="0">
            <a:spAutoFit/>
          </a:bodyPr>
          <a:lstStyle>
            <a:defPPr>
              <a:defRPr lang="en-US"/>
            </a:defPPr>
            <a:lvl1pPr>
              <a:defRPr sz="900" b="1">
                <a:solidFill>
                  <a:schemeClr val="bg1"/>
                </a:solidFill>
              </a:defRPr>
            </a:lvl1pPr>
          </a:lstStyle>
          <a:p>
            <a:pPr defTabSz="914377"/>
            <a:r>
              <a:rPr lang="en-US" dirty="0">
                <a:solidFill>
                  <a:srgbClr val="FFFFFF"/>
                </a:solidFill>
              </a:rPr>
              <a:t>Century</a:t>
            </a:r>
          </a:p>
        </p:txBody>
      </p:sp>
      <p:sp>
        <p:nvSpPr>
          <p:cNvPr id="19" name="Freeform 18"/>
          <p:cNvSpPr/>
          <p:nvPr/>
        </p:nvSpPr>
        <p:spPr>
          <a:xfrm>
            <a:off x="3094008" y="2000979"/>
            <a:ext cx="5727939" cy="2127849"/>
          </a:xfrm>
          <a:custGeom>
            <a:avLst/>
            <a:gdLst>
              <a:gd name="connsiteX0" fmla="*/ 0 w 4295954"/>
              <a:gd name="connsiteY0" fmla="*/ 0 h 1595887"/>
              <a:gd name="connsiteX1" fmla="*/ 3321169 w 4295954"/>
              <a:gd name="connsiteY1" fmla="*/ 888521 h 1595887"/>
              <a:gd name="connsiteX2" fmla="*/ 3157268 w 4295954"/>
              <a:gd name="connsiteY2" fmla="*/ 966158 h 1595887"/>
              <a:gd name="connsiteX3" fmla="*/ 3925019 w 4295954"/>
              <a:gd name="connsiteY3" fmla="*/ 1199072 h 1595887"/>
              <a:gd name="connsiteX4" fmla="*/ 3648973 w 4295954"/>
              <a:gd name="connsiteY4" fmla="*/ 1328468 h 1595887"/>
              <a:gd name="connsiteX5" fmla="*/ 4295954 w 4295954"/>
              <a:gd name="connsiteY5" fmla="*/ 1595887 h 1595887"/>
              <a:gd name="connsiteX0" fmla="*/ 0 w 4295954"/>
              <a:gd name="connsiteY0" fmla="*/ 0 h 1595887"/>
              <a:gd name="connsiteX1" fmla="*/ 3321169 w 4295954"/>
              <a:gd name="connsiteY1" fmla="*/ 888521 h 1595887"/>
              <a:gd name="connsiteX2" fmla="*/ 3157268 w 4295954"/>
              <a:gd name="connsiteY2" fmla="*/ 966158 h 1595887"/>
              <a:gd name="connsiteX3" fmla="*/ 3864634 w 4295954"/>
              <a:gd name="connsiteY3" fmla="*/ 1199072 h 1595887"/>
              <a:gd name="connsiteX4" fmla="*/ 3648973 w 4295954"/>
              <a:gd name="connsiteY4" fmla="*/ 1328468 h 1595887"/>
              <a:gd name="connsiteX5" fmla="*/ 4295954 w 4295954"/>
              <a:gd name="connsiteY5" fmla="*/ 1595887 h 159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954" h="1595887">
                <a:moveTo>
                  <a:pt x="0" y="0"/>
                </a:moveTo>
                <a:lnTo>
                  <a:pt x="3321169" y="888521"/>
                </a:lnTo>
                <a:lnTo>
                  <a:pt x="3157268" y="966158"/>
                </a:lnTo>
                <a:lnTo>
                  <a:pt x="3864634" y="1199072"/>
                </a:lnTo>
                <a:lnTo>
                  <a:pt x="3648973" y="1328468"/>
                </a:lnTo>
                <a:lnTo>
                  <a:pt x="4295954" y="1595887"/>
                </a:lnTo>
              </a:path>
            </a:pathLst>
          </a:cu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endParaRPr>
          </a:p>
        </p:txBody>
      </p:sp>
    </p:spTree>
    <p:extLst>
      <p:ext uri="{BB962C8B-B14F-4D97-AF65-F5344CB8AC3E}">
        <p14:creationId xmlns:p14="http://schemas.microsoft.com/office/powerpoint/2010/main" val="1506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03B285-9993-E743-9F76-C4E92B7723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434421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44487" y="6400793"/>
            <a:ext cx="4630731" cy="342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3">
            <a:extLst>
              <a:ext uri="{FF2B5EF4-FFF2-40B4-BE49-F238E27FC236}">
                <a16:creationId xmlns:a16="http://schemas.microsoft.com/office/drawing/2014/main" id="{452BA389-8ECD-4948-9144-0072394C6D01}"/>
              </a:ext>
            </a:extLst>
          </p:cNvPr>
          <p:cNvPicPr>
            <a:picLocks noChangeAspect="1"/>
          </p:cNvPicPr>
          <p:nvPr/>
        </p:nvPicPr>
        <p:blipFill rotWithShape="1">
          <a:blip r:embed="rId3">
            <a:extLst>
              <a:ext uri="{28A0092B-C50C-407E-A947-70E740481C1C}">
                <a14:useLocalDpi xmlns:a14="http://schemas.microsoft.com/office/drawing/2010/main" val="0"/>
              </a:ext>
            </a:extLst>
          </a:blip>
          <a:srcRect l="2663" t="6357" r="21695" b="7757"/>
          <a:stretch/>
        </p:blipFill>
        <p:spPr>
          <a:xfrm>
            <a:off x="1444488" y="42083"/>
            <a:ext cx="9306932" cy="6837747"/>
          </a:xfrm>
          <a:prstGeom prst="rect">
            <a:avLst/>
          </a:prstGeom>
        </p:spPr>
      </p:pic>
      <p:sp>
        <p:nvSpPr>
          <p:cNvPr id="10" name="Text Placeholder 19"/>
          <p:cNvSpPr txBox="1">
            <a:spLocks/>
          </p:cNvSpPr>
          <p:nvPr/>
        </p:nvSpPr>
        <p:spPr>
          <a:xfrm>
            <a:off x="1666673" y="218194"/>
            <a:ext cx="11646915" cy="639819"/>
          </a:xfrm>
          <a:prstGeom prst="rect">
            <a:avLst/>
          </a:prstGeom>
        </p:spPr>
        <p:txBody>
          <a:bodyPr/>
          <a:lstStyle>
            <a:lvl1pPr marL="0" indent="0" algn="l" defTabSz="914377" rtl="0" eaLnBrk="1" latinLnBrk="0" hangingPunct="1">
              <a:lnSpc>
                <a:spcPct val="83000"/>
              </a:lnSpc>
              <a:spcBef>
                <a:spcPts val="0"/>
              </a:spcBef>
              <a:buFont typeface="Arial" panose="020B0604020202020204" pitchFamily="34" charset="0"/>
              <a:buNone/>
              <a:defRPr sz="4267" b="1" kern="1200" spc="-133" baseline="0">
                <a:solidFill>
                  <a:schemeClr val="tx1"/>
                </a:solidFill>
                <a:latin typeface="+mn-lt"/>
                <a:ea typeface="+mn-ea"/>
                <a:cs typeface="+mn-cs"/>
              </a:defRPr>
            </a:lvl1pPr>
            <a:lvl2pPr marL="150280" indent="0" algn="l" defTabSz="914377" rtl="0" eaLnBrk="1" latinLnBrk="0" hangingPunct="1">
              <a:lnSpc>
                <a:spcPct val="90000"/>
              </a:lnSpc>
              <a:spcBef>
                <a:spcPts val="500"/>
              </a:spcBef>
              <a:buFont typeface="Arial" panose="020B0604020202020204" pitchFamily="34" charset="0"/>
              <a:buNone/>
              <a:defRPr sz="2133" kern="1200">
                <a:solidFill>
                  <a:schemeClr val="bg1"/>
                </a:solidFill>
                <a:latin typeface="+mn-lt"/>
                <a:ea typeface="+mn-ea"/>
                <a:cs typeface="+mn-cs"/>
              </a:defRPr>
            </a:lvl2pPr>
            <a:lvl3pPr marL="461422" indent="0" algn="l" defTabSz="914377" rtl="0" eaLnBrk="1" latinLnBrk="0" hangingPunct="1">
              <a:lnSpc>
                <a:spcPct val="100000"/>
              </a:lnSpc>
              <a:spcBef>
                <a:spcPts val="500"/>
              </a:spcBef>
              <a:buFont typeface="Arial" panose="020B0604020202020204" pitchFamily="34" charset="0"/>
              <a:buNone/>
              <a:defRPr sz="1867" kern="1200">
                <a:solidFill>
                  <a:schemeClr val="bg1"/>
                </a:solidFill>
                <a:latin typeface="+mn-lt"/>
                <a:ea typeface="+mn-ea"/>
                <a:cs typeface="+mn-cs"/>
              </a:defRPr>
            </a:lvl3pPr>
            <a:lvl4pPr marL="759865" indent="0" algn="l" defTabSz="914377" rtl="0" eaLnBrk="1" latinLnBrk="0" hangingPunct="1">
              <a:lnSpc>
                <a:spcPct val="100000"/>
              </a:lnSpc>
              <a:spcBef>
                <a:spcPts val="500"/>
              </a:spcBef>
              <a:buFont typeface="Arial" panose="020B0604020202020204" pitchFamily="34" charset="0"/>
              <a:buNone/>
              <a:defRPr sz="1600" kern="1200">
                <a:solidFill>
                  <a:schemeClr val="bg1"/>
                </a:solidFill>
                <a:latin typeface="+mn-lt"/>
                <a:ea typeface="+mn-ea"/>
                <a:cs typeface="+mn-cs"/>
              </a:defRPr>
            </a:lvl4pPr>
            <a:lvl5pPr marL="1071007" indent="0" algn="l" defTabSz="914377" rtl="0" eaLnBrk="1" latinLnBrk="0" hangingPunct="1">
              <a:lnSpc>
                <a:spcPct val="100000"/>
              </a:lnSpc>
              <a:spcBef>
                <a:spcPts val="500"/>
              </a:spcBef>
              <a:buFont typeface="Arial" panose="020B0604020202020204" pitchFamily="34" charset="0"/>
              <a:buNone/>
              <a:defRPr sz="16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83000"/>
              </a:lnSpc>
              <a:spcBef>
                <a:spcPts val="0"/>
              </a:spcBef>
              <a:spcAft>
                <a:spcPts val="0"/>
              </a:spcAft>
              <a:buClrTx/>
              <a:buSzTx/>
              <a:buFont typeface="Arial" panose="020B0604020202020204" pitchFamily="34" charset="0"/>
              <a:buNone/>
              <a:tabLst/>
              <a:defRPr/>
            </a:pPr>
            <a:r>
              <a:rPr kumimoji="0" lang="en-US" sz="4200" b="1" i="0" u="none" strike="noStrike" kern="1200" cap="none" spc="-133" normalizeH="0" baseline="0" noProof="0" dirty="0">
                <a:ln>
                  <a:noFill/>
                </a:ln>
                <a:solidFill>
                  <a:srgbClr val="2C2A29"/>
                </a:solidFill>
                <a:effectLst/>
                <a:uLnTx/>
                <a:uFillTx/>
                <a:latin typeface="Rufina-Stencil-Bold"/>
                <a:ea typeface="+mn-ea"/>
                <a:cs typeface="+mn-cs"/>
              </a:rPr>
              <a:t>Campus Districts</a:t>
            </a:r>
          </a:p>
        </p:txBody>
      </p:sp>
      <p:sp>
        <p:nvSpPr>
          <p:cNvPr id="2" name="Rectangle 1">
            <a:extLst>
              <a:ext uri="{FF2B5EF4-FFF2-40B4-BE49-F238E27FC236}">
                <a16:creationId xmlns:a16="http://schemas.microsoft.com/office/drawing/2014/main" id="{F354C2B7-1CAD-493A-9EF7-5144F246E042}"/>
              </a:ext>
            </a:extLst>
          </p:cNvPr>
          <p:cNvSpPr/>
          <p:nvPr/>
        </p:nvSpPr>
        <p:spPr>
          <a:xfrm>
            <a:off x="7841673" y="3038764"/>
            <a:ext cx="2142836" cy="1219200"/>
          </a:xfrm>
          <a:prstGeom prst="rect">
            <a:avLst/>
          </a:prstGeom>
          <a:solidFill>
            <a:srgbClr val="FFC000">
              <a:alpha val="26000"/>
            </a:srgb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199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481138" y="3678448"/>
            <a:ext cx="2712955" cy="1639966"/>
          </a:xfrm>
          <a:prstGeom prst="rect">
            <a:avLst/>
          </a:prstGeom>
        </p:spPr>
      </p:pic>
      <p:pic>
        <p:nvPicPr>
          <p:cNvPr id="5" name="Picture 4"/>
          <p:cNvPicPr>
            <a:picLocks noChangeAspect="1"/>
          </p:cNvPicPr>
          <p:nvPr/>
        </p:nvPicPr>
        <p:blipFill>
          <a:blip r:embed="rId4"/>
          <a:stretch>
            <a:fillRect/>
          </a:stretch>
        </p:blipFill>
        <p:spPr>
          <a:xfrm>
            <a:off x="8084954" y="176339"/>
            <a:ext cx="3620405" cy="2162345"/>
          </a:xfrm>
          <a:prstGeom prst="rect">
            <a:avLst/>
          </a:prstGeom>
        </p:spPr>
      </p:pic>
      <p:grpSp>
        <p:nvGrpSpPr>
          <p:cNvPr id="2" name="Group 1"/>
          <p:cNvGrpSpPr/>
          <p:nvPr/>
        </p:nvGrpSpPr>
        <p:grpSpPr>
          <a:xfrm>
            <a:off x="1298168" y="701538"/>
            <a:ext cx="8253247" cy="6019001"/>
            <a:chOff x="1436103" y="544075"/>
            <a:chExt cx="8253247" cy="6019001"/>
          </a:xfrm>
        </p:grpSpPr>
        <p:pic>
          <p:nvPicPr>
            <p:cNvPr id="6" name="Picture 5">
              <a:extLst>
                <a:ext uri="{FF2B5EF4-FFF2-40B4-BE49-F238E27FC236}">
                  <a16:creationId xmlns:a16="http://schemas.microsoft.com/office/drawing/2014/main" id="{D77B332F-3A76-3848-AB39-64EAF145C4F1}"/>
                </a:ext>
              </a:extLst>
            </p:cNvPr>
            <p:cNvPicPr>
              <a:picLocks noChangeAspect="1"/>
            </p:cNvPicPr>
            <p:nvPr/>
          </p:nvPicPr>
          <p:blipFill rotWithShape="1">
            <a:blip r:embed="rId5">
              <a:extLst>
                <a:ext uri="{28A0092B-C50C-407E-A947-70E740481C1C}">
                  <a14:useLocalDpi xmlns:a14="http://schemas.microsoft.com/office/drawing/2010/main" val="0"/>
                </a:ext>
              </a:extLst>
            </a:blip>
            <a:srcRect l="33926" t="4412" r="31987" b="4103"/>
            <a:stretch/>
          </p:blipFill>
          <p:spPr>
            <a:xfrm>
              <a:off x="4537188" y="544075"/>
              <a:ext cx="3391787" cy="5890436"/>
            </a:xfrm>
            <a:prstGeom prst="rect">
              <a:avLst/>
            </a:prstGeom>
          </p:spPr>
        </p:pic>
        <p:pic>
          <p:nvPicPr>
            <p:cNvPr id="1036" name="Picture 12" descr="Related image">
              <a:extLst>
                <a:ext uri="{FF2B5EF4-FFF2-40B4-BE49-F238E27FC236}">
                  <a16:creationId xmlns:a16="http://schemas.microsoft.com/office/drawing/2014/main" id="{3E029DE0-9780-A344-941F-BEF34DCF64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6103" y="4783404"/>
              <a:ext cx="2362784" cy="177967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urved Connector 2">
              <a:extLst>
                <a:ext uri="{FF2B5EF4-FFF2-40B4-BE49-F238E27FC236}">
                  <a16:creationId xmlns:a16="http://schemas.microsoft.com/office/drawing/2014/main" id="{32C4695F-F254-2845-9EE3-BD7971BF20DD}"/>
                </a:ext>
              </a:extLst>
            </p:cNvPr>
            <p:cNvCxnSpPr>
              <a:cxnSpLocks/>
            </p:cNvCxnSpPr>
            <p:nvPr/>
          </p:nvCxnSpPr>
          <p:spPr>
            <a:xfrm rot="10800000" flipV="1">
              <a:off x="6079959" y="834337"/>
              <a:ext cx="1838367" cy="1383936"/>
            </a:xfrm>
            <a:prstGeom prst="curvedConnector3">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28" name="Curved Connector 27">
              <a:extLst>
                <a:ext uri="{FF2B5EF4-FFF2-40B4-BE49-F238E27FC236}">
                  <a16:creationId xmlns:a16="http://schemas.microsoft.com/office/drawing/2014/main" id="{35A932F6-BF8F-314A-97CE-C53DE058C334}"/>
                </a:ext>
              </a:extLst>
            </p:cNvPr>
            <p:cNvCxnSpPr>
              <a:cxnSpLocks/>
            </p:cNvCxnSpPr>
            <p:nvPr/>
          </p:nvCxnSpPr>
          <p:spPr>
            <a:xfrm rot="10800000">
              <a:off x="5791201" y="5402477"/>
              <a:ext cx="2104421" cy="329805"/>
            </a:xfrm>
            <a:prstGeom prst="curvedConnector3">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30" name="Curved Connector 29">
              <a:extLst>
                <a:ext uri="{FF2B5EF4-FFF2-40B4-BE49-F238E27FC236}">
                  <a16:creationId xmlns:a16="http://schemas.microsoft.com/office/drawing/2014/main" id="{BB4D95E1-C123-8C44-B7DE-90133D140EB8}"/>
                </a:ext>
              </a:extLst>
            </p:cNvPr>
            <p:cNvCxnSpPr>
              <a:cxnSpLocks/>
            </p:cNvCxnSpPr>
            <p:nvPr/>
          </p:nvCxnSpPr>
          <p:spPr>
            <a:xfrm rot="10800000">
              <a:off x="6999143" y="3489294"/>
              <a:ext cx="2690207" cy="507279"/>
            </a:xfrm>
            <a:prstGeom prst="curvedConnector3">
              <a:avLst>
                <a:gd name="adj1" fmla="val 41055"/>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34" name="Curved Connector 33">
              <a:extLst>
                <a:ext uri="{FF2B5EF4-FFF2-40B4-BE49-F238E27FC236}">
                  <a16:creationId xmlns:a16="http://schemas.microsoft.com/office/drawing/2014/main" id="{2F988D0E-E173-2141-9CCA-2EB823BCE919}"/>
                </a:ext>
              </a:extLst>
            </p:cNvPr>
            <p:cNvCxnSpPr>
              <a:cxnSpLocks/>
            </p:cNvCxnSpPr>
            <p:nvPr/>
          </p:nvCxnSpPr>
          <p:spPr>
            <a:xfrm rot="10800000" flipV="1">
              <a:off x="6999143" y="2557762"/>
              <a:ext cx="896481" cy="229303"/>
            </a:xfrm>
            <a:prstGeom prst="curvedConnector3">
              <a:avLst>
                <a:gd name="adj1" fmla="val 50000"/>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36" name="Curved Connector 35">
              <a:extLst>
                <a:ext uri="{FF2B5EF4-FFF2-40B4-BE49-F238E27FC236}">
                  <a16:creationId xmlns:a16="http://schemas.microsoft.com/office/drawing/2014/main" id="{71887246-8C32-8C4D-BD03-8555433F5A0E}"/>
                </a:ext>
              </a:extLst>
            </p:cNvPr>
            <p:cNvCxnSpPr>
              <a:cxnSpLocks/>
            </p:cNvCxnSpPr>
            <p:nvPr/>
          </p:nvCxnSpPr>
          <p:spPr>
            <a:xfrm>
              <a:off x="2695767" y="2780888"/>
              <a:ext cx="2572673" cy="533595"/>
            </a:xfrm>
            <a:prstGeom prst="curvedConnector3">
              <a:avLst>
                <a:gd name="adj1" fmla="val 50000"/>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38" name="Curved Connector 37">
              <a:extLst>
                <a:ext uri="{FF2B5EF4-FFF2-40B4-BE49-F238E27FC236}">
                  <a16:creationId xmlns:a16="http://schemas.microsoft.com/office/drawing/2014/main" id="{C5769B36-5C11-F442-858D-5BBDD296BAD0}"/>
                </a:ext>
              </a:extLst>
            </p:cNvPr>
            <p:cNvCxnSpPr>
              <a:cxnSpLocks/>
            </p:cNvCxnSpPr>
            <p:nvPr/>
          </p:nvCxnSpPr>
          <p:spPr>
            <a:xfrm flipV="1">
              <a:off x="3814252" y="4796589"/>
              <a:ext cx="1171518" cy="652824"/>
            </a:xfrm>
            <a:prstGeom prst="curvedConnector3">
              <a:avLst>
                <a:gd name="adj1" fmla="val 50000"/>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49" name="Curved Connector 48">
              <a:extLst>
                <a:ext uri="{FF2B5EF4-FFF2-40B4-BE49-F238E27FC236}">
                  <a16:creationId xmlns:a16="http://schemas.microsoft.com/office/drawing/2014/main" id="{5968FDB1-4BBF-7E47-A6B8-95B4002263AF}"/>
                </a:ext>
              </a:extLst>
            </p:cNvPr>
            <p:cNvCxnSpPr>
              <a:cxnSpLocks/>
            </p:cNvCxnSpPr>
            <p:nvPr/>
          </p:nvCxnSpPr>
          <p:spPr>
            <a:xfrm>
              <a:off x="4262492" y="1443111"/>
              <a:ext cx="1970589" cy="1692758"/>
            </a:xfrm>
            <a:prstGeom prst="curvedConnector3">
              <a:avLst>
                <a:gd name="adj1" fmla="val 50000"/>
              </a:avLst>
            </a:prstGeom>
            <a:ln w="57150">
              <a:tailEnd type="triangle"/>
            </a:ln>
          </p:spPr>
          <p:style>
            <a:lnRef idx="3">
              <a:schemeClr val="accent2"/>
            </a:lnRef>
            <a:fillRef idx="0">
              <a:schemeClr val="accent2"/>
            </a:fillRef>
            <a:effectRef idx="2">
              <a:schemeClr val="accent2"/>
            </a:effectRef>
            <a:fontRef idx="minor">
              <a:schemeClr val="tx1"/>
            </a:fontRef>
          </p:style>
        </p:cxnSp>
      </p:grpSp>
      <p:pic>
        <p:nvPicPr>
          <p:cNvPr id="8" name="Picture 7"/>
          <p:cNvPicPr>
            <a:picLocks noChangeAspect="1"/>
          </p:cNvPicPr>
          <p:nvPr/>
        </p:nvPicPr>
        <p:blipFill>
          <a:blip r:embed="rId7"/>
          <a:stretch>
            <a:fillRect/>
          </a:stretch>
        </p:blipFill>
        <p:spPr>
          <a:xfrm>
            <a:off x="9290383" y="3518541"/>
            <a:ext cx="2536067" cy="1730161"/>
          </a:xfrm>
          <a:prstGeom prst="rect">
            <a:avLst/>
          </a:prstGeom>
        </p:spPr>
      </p:pic>
      <p:pic>
        <p:nvPicPr>
          <p:cNvPr id="9" name="Picture 8"/>
          <p:cNvPicPr>
            <a:picLocks noChangeAspect="1"/>
          </p:cNvPicPr>
          <p:nvPr/>
        </p:nvPicPr>
        <p:blipFill>
          <a:blip r:embed="rId8"/>
          <a:stretch>
            <a:fillRect/>
          </a:stretch>
        </p:blipFill>
        <p:spPr>
          <a:xfrm>
            <a:off x="1566706" y="701538"/>
            <a:ext cx="2528301" cy="1682470"/>
          </a:xfrm>
          <a:prstGeom prst="rect">
            <a:avLst/>
          </a:prstGeom>
        </p:spPr>
      </p:pic>
      <p:pic>
        <p:nvPicPr>
          <p:cNvPr id="13" name="Picture 12"/>
          <p:cNvPicPr>
            <a:picLocks noChangeAspect="1"/>
          </p:cNvPicPr>
          <p:nvPr/>
        </p:nvPicPr>
        <p:blipFill>
          <a:blip r:embed="rId9"/>
          <a:stretch>
            <a:fillRect/>
          </a:stretch>
        </p:blipFill>
        <p:spPr>
          <a:xfrm>
            <a:off x="7951994" y="5311066"/>
            <a:ext cx="3600306" cy="1422185"/>
          </a:xfrm>
          <a:prstGeom prst="rect">
            <a:avLst/>
          </a:prstGeom>
        </p:spPr>
      </p:pic>
      <p:sp>
        <p:nvSpPr>
          <p:cNvPr id="15" name="Rectangle 14"/>
          <p:cNvSpPr/>
          <p:nvPr/>
        </p:nvSpPr>
        <p:spPr>
          <a:xfrm>
            <a:off x="1872226" y="680289"/>
            <a:ext cx="208028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Advanced Research</a:t>
            </a:r>
          </a:p>
        </p:txBody>
      </p:sp>
      <p:sp>
        <p:nvSpPr>
          <p:cNvPr id="17" name="Rectangle 16"/>
          <p:cNvSpPr/>
          <p:nvPr/>
        </p:nvSpPr>
        <p:spPr>
          <a:xfrm>
            <a:off x="8916117" y="5244377"/>
            <a:ext cx="15890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Creation space</a:t>
            </a:r>
          </a:p>
        </p:txBody>
      </p:sp>
      <p:sp>
        <p:nvSpPr>
          <p:cNvPr id="18" name="Rectangle 17"/>
          <p:cNvSpPr/>
          <p:nvPr/>
        </p:nvSpPr>
        <p:spPr>
          <a:xfrm>
            <a:off x="9793083" y="3517359"/>
            <a:ext cx="142289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Core services</a:t>
            </a:r>
          </a:p>
        </p:txBody>
      </p:sp>
      <p:sp>
        <p:nvSpPr>
          <p:cNvPr id="19" name="Rectangle 18"/>
          <p:cNvSpPr/>
          <p:nvPr/>
        </p:nvSpPr>
        <p:spPr>
          <a:xfrm>
            <a:off x="9214202" y="176339"/>
            <a:ext cx="14489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Town square </a:t>
            </a:r>
          </a:p>
        </p:txBody>
      </p:sp>
      <p:pic>
        <p:nvPicPr>
          <p:cNvPr id="21" name="Picture 20"/>
          <p:cNvPicPr>
            <a:picLocks noChangeAspect="1"/>
          </p:cNvPicPr>
          <p:nvPr/>
        </p:nvPicPr>
        <p:blipFill>
          <a:blip r:embed="rId10"/>
          <a:stretch>
            <a:fillRect/>
          </a:stretch>
        </p:blipFill>
        <p:spPr>
          <a:xfrm>
            <a:off x="7918641" y="1927100"/>
            <a:ext cx="2714625" cy="1685925"/>
          </a:xfrm>
          <a:prstGeom prst="rect">
            <a:avLst/>
          </a:prstGeom>
        </p:spPr>
      </p:pic>
      <p:sp>
        <p:nvSpPr>
          <p:cNvPr id="37" name="TextBox 36"/>
          <p:cNvSpPr txBox="1"/>
          <p:nvPr/>
        </p:nvSpPr>
        <p:spPr>
          <a:xfrm>
            <a:off x="7977741" y="1927100"/>
            <a:ext cx="25057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Commercial office space</a:t>
            </a:r>
          </a:p>
        </p:txBody>
      </p:sp>
      <p:sp>
        <p:nvSpPr>
          <p:cNvPr id="39" name="TextBox 38"/>
          <p:cNvSpPr txBox="1"/>
          <p:nvPr/>
        </p:nvSpPr>
        <p:spPr>
          <a:xfrm>
            <a:off x="1437287" y="4930445"/>
            <a:ext cx="20142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Presentation Space</a:t>
            </a:r>
          </a:p>
        </p:txBody>
      </p:sp>
      <p:sp>
        <p:nvSpPr>
          <p:cNvPr id="22" name="TextBox 21"/>
          <p:cNvSpPr txBox="1"/>
          <p:nvPr/>
        </p:nvSpPr>
        <p:spPr>
          <a:xfrm>
            <a:off x="297588" y="3564"/>
            <a:ext cx="726025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Rufina-Stencil-Bold"/>
              </a:rPr>
              <a:t>OSU-Cascades Innovation District</a:t>
            </a:r>
          </a:p>
        </p:txBody>
      </p:sp>
      <p:pic>
        <p:nvPicPr>
          <p:cNvPr id="14" name="Picture 13"/>
          <p:cNvPicPr>
            <a:picLocks noChangeAspect="1"/>
          </p:cNvPicPr>
          <p:nvPr/>
        </p:nvPicPr>
        <p:blipFill>
          <a:blip r:embed="rId11"/>
          <a:stretch>
            <a:fillRect/>
          </a:stretch>
        </p:blipFill>
        <p:spPr>
          <a:xfrm>
            <a:off x="248551" y="1920629"/>
            <a:ext cx="2190761" cy="1752608"/>
          </a:xfrm>
          <a:prstGeom prst="rect">
            <a:avLst/>
          </a:prstGeom>
        </p:spPr>
      </p:pic>
      <p:sp>
        <p:nvSpPr>
          <p:cNvPr id="20" name="Rectangle 19"/>
          <p:cNvSpPr/>
          <p:nvPr/>
        </p:nvSpPr>
        <p:spPr>
          <a:xfrm>
            <a:off x="373246" y="1925288"/>
            <a:ext cx="20107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Workforce Housing</a:t>
            </a:r>
          </a:p>
        </p:txBody>
      </p:sp>
      <p:sp>
        <p:nvSpPr>
          <p:cNvPr id="40" name="Rectangle 39"/>
          <p:cNvSpPr/>
          <p:nvPr/>
        </p:nvSpPr>
        <p:spPr>
          <a:xfrm>
            <a:off x="792005" y="3695073"/>
            <a:ext cx="20031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Instructional Space</a:t>
            </a:r>
          </a:p>
        </p:txBody>
      </p:sp>
      <p:cxnSp>
        <p:nvCxnSpPr>
          <p:cNvPr id="42" name="Curved Connector 41">
            <a:extLst>
              <a:ext uri="{FF2B5EF4-FFF2-40B4-BE49-F238E27FC236}">
                <a16:creationId xmlns:a16="http://schemas.microsoft.com/office/drawing/2014/main" id="{C5769B36-5C11-F442-858D-5BBDD296BAD0}"/>
              </a:ext>
            </a:extLst>
          </p:cNvPr>
          <p:cNvCxnSpPr>
            <a:cxnSpLocks/>
          </p:cNvCxnSpPr>
          <p:nvPr/>
        </p:nvCxnSpPr>
        <p:spPr>
          <a:xfrm>
            <a:off x="3426680" y="4274218"/>
            <a:ext cx="2824051" cy="367421"/>
          </a:xfrm>
          <a:prstGeom prst="curvedConnector3">
            <a:avLst>
              <a:gd name="adj1" fmla="val 50000"/>
            </a:avLst>
          </a:prstGeom>
          <a:ln w="571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07754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3926" t="4412" r="31987" b="4103"/>
          <a:stretch/>
        </p:blipFill>
        <p:spPr>
          <a:xfrm>
            <a:off x="0" y="0"/>
            <a:ext cx="3910295" cy="6790916"/>
          </a:xfrm>
          <a:prstGeom prst="rect">
            <a:avLst/>
          </a:prstGeom>
          <a:solidFill>
            <a:schemeClr val="tx1"/>
          </a:solidFill>
        </p:spPr>
      </p:pic>
      <p:sp>
        <p:nvSpPr>
          <p:cNvPr id="3" name="Content Placeholder 2"/>
          <p:cNvSpPr>
            <a:spLocks noGrp="1"/>
          </p:cNvSpPr>
          <p:nvPr>
            <p:ph idx="1"/>
          </p:nvPr>
        </p:nvSpPr>
        <p:spPr>
          <a:xfrm>
            <a:off x="3870252" y="701749"/>
            <a:ext cx="8123274" cy="2668772"/>
          </a:xfrm>
        </p:spPr>
        <p:txBody>
          <a:bodyPr>
            <a:normAutofit/>
          </a:bodyPr>
          <a:lstStyle/>
          <a:p>
            <a:endParaRPr lang="en-US" sz="2400" dirty="0"/>
          </a:p>
          <a:p>
            <a:endParaRPr lang="en-US" sz="2400" dirty="0"/>
          </a:p>
        </p:txBody>
      </p:sp>
      <p:graphicFrame>
        <p:nvGraphicFramePr>
          <p:cNvPr id="8" name="Table 7"/>
          <p:cNvGraphicFramePr>
            <a:graphicFrameLocks noGrp="1"/>
          </p:cNvGraphicFramePr>
          <p:nvPr>
            <p:extLst>
              <p:ext uri="{D42A27DB-BD31-4B8C-83A1-F6EECF244321}">
                <p14:modId xmlns:p14="http://schemas.microsoft.com/office/powerpoint/2010/main" val="2760318885"/>
              </p:ext>
            </p:extLst>
          </p:nvPr>
        </p:nvGraphicFramePr>
        <p:xfrm>
          <a:off x="3727174" y="1516545"/>
          <a:ext cx="7809986" cy="2216892"/>
        </p:xfrm>
        <a:graphic>
          <a:graphicData uri="http://schemas.openxmlformats.org/drawingml/2006/table">
            <a:tbl>
              <a:tblPr firstRow="1" bandRow="1">
                <a:tableStyleId>{C083E6E3-FA7D-4D7B-A595-EF9225AFEA82}</a:tableStyleId>
              </a:tblPr>
              <a:tblGrid>
                <a:gridCol w="2464620">
                  <a:extLst>
                    <a:ext uri="{9D8B030D-6E8A-4147-A177-3AD203B41FA5}">
                      <a16:colId xmlns:a16="http://schemas.microsoft.com/office/drawing/2014/main" val="20000"/>
                    </a:ext>
                  </a:extLst>
                </a:gridCol>
                <a:gridCol w="1695184">
                  <a:extLst>
                    <a:ext uri="{9D8B030D-6E8A-4147-A177-3AD203B41FA5}">
                      <a16:colId xmlns:a16="http://schemas.microsoft.com/office/drawing/2014/main" val="20001"/>
                    </a:ext>
                  </a:extLst>
                </a:gridCol>
                <a:gridCol w="1904441">
                  <a:extLst>
                    <a:ext uri="{9D8B030D-6E8A-4147-A177-3AD203B41FA5}">
                      <a16:colId xmlns:a16="http://schemas.microsoft.com/office/drawing/2014/main" val="578052455"/>
                    </a:ext>
                  </a:extLst>
                </a:gridCol>
                <a:gridCol w="1745741">
                  <a:extLst>
                    <a:ext uri="{9D8B030D-6E8A-4147-A177-3AD203B41FA5}">
                      <a16:colId xmlns:a16="http://schemas.microsoft.com/office/drawing/2014/main" val="523434380"/>
                    </a:ext>
                  </a:extLst>
                </a:gridCol>
              </a:tblGrid>
              <a:tr h="369482">
                <a:tc>
                  <a:txBody>
                    <a:bodyPr/>
                    <a:lstStyle/>
                    <a:p>
                      <a:pPr marL="0" algn="l" defTabSz="914400" rtl="0" eaLnBrk="1" latinLnBrk="0" hangingPunct="1"/>
                      <a:r>
                        <a:rPr lang="en-US" sz="1800" b="1" u="none" kern="1200" dirty="0">
                          <a:solidFill>
                            <a:schemeClr val="bg1"/>
                          </a:solidFill>
                          <a:latin typeface="+mn-lt"/>
                          <a:ea typeface="+mn-ea"/>
                          <a:cs typeface="+mn-cs"/>
                        </a:rPr>
                        <a:t>Development Use</a:t>
                      </a:r>
                    </a:p>
                  </a:txBody>
                  <a:tcPr/>
                </a:tc>
                <a:tc>
                  <a:txBody>
                    <a:bodyPr/>
                    <a:lstStyle/>
                    <a:p>
                      <a:pPr marL="0" algn="r" defTabSz="914400" rtl="0" eaLnBrk="1" latinLnBrk="0" hangingPunct="1"/>
                      <a:r>
                        <a:rPr lang="en-US" sz="1800" b="1" u="none" kern="1200" dirty="0">
                          <a:solidFill>
                            <a:schemeClr val="bg1"/>
                          </a:solidFill>
                          <a:latin typeface="+mn-lt"/>
                          <a:ea typeface="+mn-ea"/>
                          <a:cs typeface="+mn-cs"/>
                        </a:rPr>
                        <a:t>Phase 1</a:t>
                      </a:r>
                    </a:p>
                  </a:txBody>
                  <a:tcPr/>
                </a:tc>
                <a:tc>
                  <a:txBody>
                    <a:bodyPr/>
                    <a:lstStyle/>
                    <a:p>
                      <a:pPr marL="0" algn="r" defTabSz="914400" rtl="0" eaLnBrk="1" latinLnBrk="0" hangingPunct="1"/>
                      <a:r>
                        <a:rPr lang="en-US" sz="1800" b="1" u="none" kern="1200" dirty="0">
                          <a:solidFill>
                            <a:schemeClr val="bg1"/>
                          </a:solidFill>
                          <a:latin typeface="+mn-lt"/>
                          <a:ea typeface="+mn-ea"/>
                          <a:cs typeface="+mn-cs"/>
                        </a:rPr>
                        <a:t>Phase 2</a:t>
                      </a:r>
                    </a:p>
                  </a:txBody>
                  <a:tcPr/>
                </a:tc>
                <a:tc>
                  <a:txBody>
                    <a:bodyPr/>
                    <a:lstStyle/>
                    <a:p>
                      <a:pPr marL="0" algn="r" defTabSz="914400" rtl="0" eaLnBrk="1" latinLnBrk="0" hangingPunct="1"/>
                      <a:r>
                        <a:rPr lang="en-US" sz="1800" b="1" u="none" kern="1200" dirty="0">
                          <a:solidFill>
                            <a:schemeClr val="bg1"/>
                          </a:solidFill>
                          <a:latin typeface="+mn-lt"/>
                          <a:ea typeface="+mn-ea"/>
                          <a:cs typeface="+mn-cs"/>
                        </a:rPr>
                        <a:t>Total</a:t>
                      </a:r>
                    </a:p>
                  </a:txBody>
                  <a:tcPr/>
                </a:tc>
                <a:extLst>
                  <a:ext uri="{0D108BD9-81ED-4DB2-BD59-A6C34878D82A}">
                    <a16:rowId xmlns:a16="http://schemas.microsoft.com/office/drawing/2014/main" val="10000"/>
                  </a:ext>
                </a:extLst>
              </a:tr>
              <a:tr h="369482">
                <a:tc>
                  <a:txBody>
                    <a:bodyPr/>
                    <a:lstStyle/>
                    <a:p>
                      <a:pPr marL="0" algn="l" defTabSz="914400" rtl="0" eaLnBrk="1" latinLnBrk="0" hangingPunct="1"/>
                      <a:r>
                        <a:rPr lang="en-US" sz="1800" b="0" u="none" kern="1200" dirty="0">
                          <a:solidFill>
                            <a:schemeClr val="bg1"/>
                          </a:solidFill>
                          <a:latin typeface="+mn-lt"/>
                          <a:ea typeface="+mn-ea"/>
                          <a:cs typeface="+mn-cs"/>
                        </a:rPr>
                        <a:t>Commercial/Retail/LI</a:t>
                      </a:r>
                    </a:p>
                  </a:txBody>
                  <a:tcPr/>
                </a:tc>
                <a:tc>
                  <a:txBody>
                    <a:bodyPr/>
                    <a:lstStyle/>
                    <a:p>
                      <a:pPr marL="0" algn="r" defTabSz="914400" rtl="0" eaLnBrk="1" latinLnBrk="0" hangingPunct="1"/>
                      <a:r>
                        <a:rPr lang="en-US" sz="1800" b="0" u="none" kern="1200" dirty="0">
                          <a:solidFill>
                            <a:schemeClr val="bg1"/>
                          </a:solidFill>
                          <a:latin typeface="+mn-lt"/>
                          <a:ea typeface="+mn-ea"/>
                          <a:cs typeface="+mn-cs"/>
                        </a:rPr>
                        <a:t>115,500</a:t>
                      </a:r>
                    </a:p>
                  </a:txBody>
                  <a:tcPr/>
                </a:tc>
                <a:tc>
                  <a:txBody>
                    <a:bodyPr/>
                    <a:lstStyle/>
                    <a:p>
                      <a:pPr marL="0" algn="r" defTabSz="914400" rtl="0" eaLnBrk="1" latinLnBrk="0" hangingPunct="1"/>
                      <a:r>
                        <a:rPr lang="en-US" sz="1800" b="0" u="none" kern="1200" dirty="0">
                          <a:solidFill>
                            <a:schemeClr val="bg1"/>
                          </a:solidFill>
                          <a:latin typeface="+mn-lt"/>
                          <a:ea typeface="+mn-ea"/>
                          <a:cs typeface="+mn-cs"/>
                        </a:rPr>
                        <a:t>513,200</a:t>
                      </a:r>
                    </a:p>
                  </a:txBody>
                  <a:tcPr/>
                </a:tc>
                <a:tc>
                  <a:txBody>
                    <a:bodyPr/>
                    <a:lstStyle/>
                    <a:p>
                      <a:pPr marL="0" algn="r" defTabSz="914400" rtl="0" eaLnBrk="1" latinLnBrk="0" hangingPunct="1"/>
                      <a:endParaRPr lang="en-US" sz="1800" b="0" u="none" kern="1200" dirty="0">
                        <a:solidFill>
                          <a:schemeClr val="bg1"/>
                        </a:solidFill>
                        <a:latin typeface="+mn-lt"/>
                        <a:ea typeface="+mn-ea"/>
                        <a:cs typeface="+mn-cs"/>
                      </a:endParaRPr>
                    </a:p>
                  </a:txBody>
                  <a:tcPr/>
                </a:tc>
                <a:extLst>
                  <a:ext uri="{0D108BD9-81ED-4DB2-BD59-A6C34878D82A}">
                    <a16:rowId xmlns:a16="http://schemas.microsoft.com/office/drawing/2014/main" val="77536724"/>
                  </a:ext>
                </a:extLst>
              </a:tr>
              <a:tr h="3694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u="none" kern="1200" dirty="0">
                          <a:solidFill>
                            <a:schemeClr val="bg1"/>
                          </a:solidFill>
                          <a:latin typeface="+mn-lt"/>
                          <a:ea typeface="+mn-ea"/>
                          <a:cs typeface="+mn-cs"/>
                        </a:rPr>
                        <a:t>Housing</a:t>
                      </a:r>
                    </a:p>
                  </a:txBody>
                  <a:tcPr/>
                </a:tc>
                <a:tc>
                  <a:txBody>
                    <a:bodyPr/>
                    <a:lstStyle/>
                    <a:p>
                      <a:pPr algn="r"/>
                      <a:r>
                        <a:rPr lang="en-US" dirty="0">
                          <a:solidFill>
                            <a:schemeClr val="bg1"/>
                          </a:solidFill>
                        </a:rPr>
                        <a:t>45,000</a:t>
                      </a:r>
                    </a:p>
                  </a:txBody>
                  <a:tcPr/>
                </a:tc>
                <a:tc>
                  <a:txBody>
                    <a:bodyPr/>
                    <a:lstStyle/>
                    <a:p>
                      <a:pPr algn="r"/>
                      <a:r>
                        <a:rPr lang="en-US" dirty="0">
                          <a:solidFill>
                            <a:schemeClr val="bg1"/>
                          </a:solidFill>
                        </a:rPr>
                        <a:t>45,000</a:t>
                      </a:r>
                    </a:p>
                  </a:txBody>
                  <a:tcPr/>
                </a:tc>
                <a:tc>
                  <a:txBody>
                    <a:bodyPr/>
                    <a:lstStyle/>
                    <a:p>
                      <a:pPr algn="r"/>
                      <a:endParaRPr lang="en-US" dirty="0">
                        <a:solidFill>
                          <a:schemeClr val="bg1"/>
                        </a:solidFill>
                      </a:endParaRPr>
                    </a:p>
                  </a:txBody>
                  <a:tcPr/>
                </a:tc>
                <a:extLst>
                  <a:ext uri="{0D108BD9-81ED-4DB2-BD59-A6C34878D82A}">
                    <a16:rowId xmlns:a16="http://schemas.microsoft.com/office/drawing/2014/main" val="10001"/>
                  </a:ext>
                </a:extLst>
              </a:tr>
              <a:tr h="369482">
                <a:tc>
                  <a:txBody>
                    <a:bodyPr/>
                    <a:lstStyle/>
                    <a:p>
                      <a:r>
                        <a:rPr lang="en-US" dirty="0">
                          <a:solidFill>
                            <a:schemeClr val="bg1"/>
                          </a:solidFill>
                        </a:rPr>
                        <a:t>Assembly</a:t>
                      </a:r>
                    </a:p>
                  </a:txBody>
                  <a:tcPr/>
                </a:tc>
                <a:tc>
                  <a:txBody>
                    <a:bodyPr/>
                    <a:lstStyle/>
                    <a:p>
                      <a:pPr algn="r"/>
                      <a:r>
                        <a:rPr lang="en-US" dirty="0">
                          <a:solidFill>
                            <a:schemeClr val="bg1"/>
                          </a:solidFill>
                        </a:rPr>
                        <a:t>40,000</a:t>
                      </a:r>
                    </a:p>
                  </a:txBody>
                  <a:tcPr/>
                </a:tc>
                <a:tc>
                  <a:txBody>
                    <a:bodyPr/>
                    <a:lstStyle/>
                    <a:p>
                      <a:pPr algn="r"/>
                      <a:r>
                        <a:rPr lang="en-US" dirty="0">
                          <a:solidFill>
                            <a:schemeClr val="bg1"/>
                          </a:solidFill>
                        </a:rPr>
                        <a:t>0</a:t>
                      </a:r>
                    </a:p>
                  </a:txBody>
                  <a:tcPr/>
                </a:tc>
                <a:tc>
                  <a:txBody>
                    <a:bodyPr/>
                    <a:lstStyle/>
                    <a:p>
                      <a:pPr algn="r"/>
                      <a:endParaRPr lang="en-US" dirty="0">
                        <a:solidFill>
                          <a:schemeClr val="bg1"/>
                        </a:solidFill>
                      </a:endParaRPr>
                    </a:p>
                  </a:txBody>
                  <a:tcPr/>
                </a:tc>
                <a:extLst>
                  <a:ext uri="{0D108BD9-81ED-4DB2-BD59-A6C34878D82A}">
                    <a16:rowId xmlns:a16="http://schemas.microsoft.com/office/drawing/2014/main" val="1087163103"/>
                  </a:ext>
                </a:extLst>
              </a:tr>
              <a:tr h="369482">
                <a:tc>
                  <a:txBody>
                    <a:bodyPr/>
                    <a:lstStyle/>
                    <a:p>
                      <a:r>
                        <a:rPr lang="en-US" u="sng" dirty="0">
                          <a:solidFill>
                            <a:schemeClr val="bg1"/>
                          </a:solidFill>
                        </a:rPr>
                        <a:t>University research</a:t>
                      </a:r>
                    </a:p>
                  </a:txBody>
                  <a:tcPr/>
                </a:tc>
                <a:tc>
                  <a:txBody>
                    <a:bodyPr/>
                    <a:lstStyle/>
                    <a:p>
                      <a:pPr algn="r"/>
                      <a:r>
                        <a:rPr lang="en-US" u="sng" baseline="0" dirty="0">
                          <a:solidFill>
                            <a:schemeClr val="bg1"/>
                          </a:solidFill>
                        </a:rPr>
                        <a:t>55,000</a:t>
                      </a:r>
                      <a:endParaRPr lang="en-US" u="sng" dirty="0">
                        <a:solidFill>
                          <a:schemeClr val="bg1"/>
                        </a:solidFill>
                      </a:endParaRPr>
                    </a:p>
                  </a:txBody>
                  <a:tcPr/>
                </a:tc>
                <a:tc>
                  <a:txBody>
                    <a:bodyPr/>
                    <a:lstStyle/>
                    <a:p>
                      <a:pPr algn="r"/>
                      <a:r>
                        <a:rPr lang="en-US" u="sng" dirty="0">
                          <a:solidFill>
                            <a:schemeClr val="bg1"/>
                          </a:solidFill>
                        </a:rPr>
                        <a:t>54,000</a:t>
                      </a:r>
                    </a:p>
                  </a:txBody>
                  <a:tcPr/>
                </a:tc>
                <a:tc>
                  <a:txBody>
                    <a:bodyPr/>
                    <a:lstStyle/>
                    <a:p>
                      <a:pPr algn="r"/>
                      <a:endParaRPr lang="en-US" u="sng" dirty="0">
                        <a:solidFill>
                          <a:schemeClr val="bg1"/>
                        </a:solidFill>
                      </a:endParaRPr>
                    </a:p>
                  </a:txBody>
                  <a:tcPr/>
                </a:tc>
                <a:extLst>
                  <a:ext uri="{0D108BD9-81ED-4DB2-BD59-A6C34878D82A}">
                    <a16:rowId xmlns:a16="http://schemas.microsoft.com/office/drawing/2014/main" val="10002"/>
                  </a:ext>
                </a:extLst>
              </a:tr>
              <a:tr h="369482">
                <a:tc>
                  <a:txBody>
                    <a:bodyPr/>
                    <a:lstStyle/>
                    <a:p>
                      <a:r>
                        <a:rPr lang="en-US" dirty="0">
                          <a:solidFill>
                            <a:schemeClr val="bg1"/>
                          </a:solidFill>
                        </a:rPr>
                        <a:t>Total</a:t>
                      </a:r>
                    </a:p>
                  </a:txBody>
                  <a:tcPr/>
                </a:tc>
                <a:tc>
                  <a:txBody>
                    <a:bodyPr/>
                    <a:lstStyle/>
                    <a:p>
                      <a:pPr algn="r"/>
                      <a:r>
                        <a:rPr lang="en-US" dirty="0">
                          <a:solidFill>
                            <a:schemeClr val="bg1"/>
                          </a:solidFill>
                        </a:rPr>
                        <a:t>255,500</a:t>
                      </a:r>
                      <a:r>
                        <a:rPr lang="en-US" baseline="0" dirty="0">
                          <a:solidFill>
                            <a:schemeClr val="bg1"/>
                          </a:solidFill>
                        </a:rPr>
                        <a:t> sf</a:t>
                      </a:r>
                      <a:endParaRPr lang="en-US" dirty="0">
                        <a:solidFill>
                          <a:schemeClr val="bg1"/>
                        </a:solidFill>
                      </a:endParaRPr>
                    </a:p>
                  </a:txBody>
                  <a:tcPr/>
                </a:tc>
                <a:tc>
                  <a:txBody>
                    <a:bodyPr/>
                    <a:lstStyle/>
                    <a:p>
                      <a:pPr algn="r"/>
                      <a:r>
                        <a:rPr lang="en-US" dirty="0">
                          <a:solidFill>
                            <a:schemeClr val="bg1"/>
                          </a:solidFill>
                        </a:rPr>
                        <a:t>600,200</a:t>
                      </a:r>
                    </a:p>
                  </a:txBody>
                  <a:tcPr/>
                </a:tc>
                <a:tc>
                  <a:txBody>
                    <a:bodyPr/>
                    <a:lstStyle/>
                    <a:p>
                      <a:pPr algn="r"/>
                      <a:r>
                        <a:rPr lang="en-US" dirty="0">
                          <a:solidFill>
                            <a:schemeClr val="bg1"/>
                          </a:solidFill>
                        </a:rPr>
                        <a:t>855,200</a:t>
                      </a:r>
                    </a:p>
                  </a:txBody>
                  <a:tcPr/>
                </a:tc>
                <a:extLst>
                  <a:ext uri="{0D108BD9-81ED-4DB2-BD59-A6C34878D82A}">
                    <a16:rowId xmlns:a16="http://schemas.microsoft.com/office/drawing/2014/main" val="10003"/>
                  </a:ext>
                </a:extLst>
              </a:tr>
            </a:tbl>
          </a:graphicData>
        </a:graphic>
      </p:graphicFrame>
      <p:sp>
        <p:nvSpPr>
          <p:cNvPr id="5" name="Text Placeholder 19"/>
          <p:cNvSpPr txBox="1">
            <a:spLocks/>
          </p:cNvSpPr>
          <p:nvPr/>
        </p:nvSpPr>
        <p:spPr>
          <a:xfrm>
            <a:off x="4075227" y="518492"/>
            <a:ext cx="9179985" cy="814796"/>
          </a:xfrm>
          <a:prstGeom prst="rect">
            <a:avLst/>
          </a:prstGeom>
        </p:spPr>
        <p:txBody>
          <a:bodyPr/>
          <a:lstStyle>
            <a:defPPr>
              <a:defRPr lang="en-US"/>
            </a:defPPr>
            <a:lvl1pPr marR="0" lvl="0" indent="0" defTabSz="1219139" fontAlgn="auto">
              <a:lnSpc>
                <a:spcPct val="83000"/>
              </a:lnSpc>
              <a:spcBef>
                <a:spcPts val="0"/>
              </a:spcBef>
              <a:spcAft>
                <a:spcPts val="0"/>
              </a:spcAft>
              <a:buClrTx/>
              <a:buSzTx/>
              <a:buFont typeface="Arial" panose="020B0604020202020204" pitchFamily="34" charset="0"/>
              <a:buNone/>
              <a:tabLst/>
              <a:defRPr kumimoji="0" sz="4000" b="1" i="0" u="none" strike="noStrike" cap="none" spc="-177" normalizeH="0" baseline="0">
                <a:ln>
                  <a:noFill/>
                </a:ln>
                <a:solidFill>
                  <a:schemeClr val="bg1"/>
                </a:solidFill>
                <a:effectLst/>
                <a:uLnTx/>
                <a:uFillTx/>
                <a:latin typeface="Rufina-Stencil-Bold"/>
                <a:ea typeface="Calibri Light" charset="0"/>
                <a:cs typeface="Calibri Light" charset="0"/>
              </a:defRPr>
            </a:lvl1pPr>
            <a:lvl2pPr marL="150280" indent="0" defTabSz="914377">
              <a:lnSpc>
                <a:spcPct val="90000"/>
              </a:lnSpc>
              <a:spcBef>
                <a:spcPts val="500"/>
              </a:spcBef>
              <a:buFont typeface="Arial" panose="020B0604020202020204" pitchFamily="34" charset="0"/>
              <a:buNone/>
              <a:defRPr sz="2133">
                <a:solidFill>
                  <a:schemeClr val="bg1"/>
                </a:solidFill>
              </a:defRPr>
            </a:lvl2pPr>
            <a:lvl3pPr marL="461422" indent="0" defTabSz="914377">
              <a:lnSpc>
                <a:spcPct val="100000"/>
              </a:lnSpc>
              <a:spcBef>
                <a:spcPts val="500"/>
              </a:spcBef>
              <a:buFont typeface="Arial" panose="020B0604020202020204" pitchFamily="34" charset="0"/>
              <a:buNone/>
              <a:defRPr sz="1867">
                <a:solidFill>
                  <a:schemeClr val="bg1"/>
                </a:solidFill>
              </a:defRPr>
            </a:lvl3pPr>
            <a:lvl4pPr marL="759865" indent="0" defTabSz="914377">
              <a:lnSpc>
                <a:spcPct val="100000"/>
              </a:lnSpc>
              <a:spcBef>
                <a:spcPts val="500"/>
              </a:spcBef>
              <a:buFont typeface="Arial" panose="020B0604020202020204" pitchFamily="34" charset="0"/>
              <a:buNone/>
              <a:defRPr sz="1600">
                <a:solidFill>
                  <a:schemeClr val="bg1"/>
                </a:solidFill>
              </a:defRPr>
            </a:lvl4pPr>
            <a:lvl5pPr marL="1071007" indent="0" defTabSz="914377">
              <a:lnSpc>
                <a:spcPct val="100000"/>
              </a:lnSpc>
              <a:spcBef>
                <a:spcPts val="500"/>
              </a:spcBef>
              <a:buFont typeface="Arial" panose="020B0604020202020204" pitchFamily="34" charset="0"/>
              <a:buNone/>
              <a:defRPr sz="1600">
                <a:solidFill>
                  <a:schemeClr val="bg1"/>
                </a:solidFill>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dirty="0"/>
              <a:t>OSU-Cascades Innovation District</a:t>
            </a:r>
          </a:p>
        </p:txBody>
      </p:sp>
      <p:sp>
        <p:nvSpPr>
          <p:cNvPr id="2" name="TextBox 1">
            <a:extLst>
              <a:ext uri="{FF2B5EF4-FFF2-40B4-BE49-F238E27FC236}">
                <a16:creationId xmlns:a16="http://schemas.microsoft.com/office/drawing/2014/main" id="{97CDE3BF-4E88-4284-9350-2278E3F9258B}"/>
              </a:ext>
            </a:extLst>
          </p:cNvPr>
          <p:cNvSpPr txBox="1"/>
          <p:nvPr/>
        </p:nvSpPr>
        <p:spPr>
          <a:xfrm>
            <a:off x="628650" y="5554980"/>
            <a:ext cx="8386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55,000</a:t>
            </a:r>
          </a:p>
        </p:txBody>
      </p:sp>
      <p:sp>
        <p:nvSpPr>
          <p:cNvPr id="9" name="TextBox 8">
            <a:extLst>
              <a:ext uri="{FF2B5EF4-FFF2-40B4-BE49-F238E27FC236}">
                <a16:creationId xmlns:a16="http://schemas.microsoft.com/office/drawing/2014/main" id="{49A7A1B3-13D9-4839-8A7F-B0ECFB93689F}"/>
              </a:ext>
            </a:extLst>
          </p:cNvPr>
          <p:cNvSpPr txBox="1"/>
          <p:nvPr/>
        </p:nvSpPr>
        <p:spPr>
          <a:xfrm>
            <a:off x="1895846" y="5724257"/>
            <a:ext cx="8386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55,000</a:t>
            </a:r>
          </a:p>
        </p:txBody>
      </p:sp>
      <p:sp>
        <p:nvSpPr>
          <p:cNvPr id="10" name="TextBox 9">
            <a:extLst>
              <a:ext uri="{FF2B5EF4-FFF2-40B4-BE49-F238E27FC236}">
                <a16:creationId xmlns:a16="http://schemas.microsoft.com/office/drawing/2014/main" id="{CD119B86-372A-49D9-851C-C84069EF3A68}"/>
              </a:ext>
            </a:extLst>
          </p:cNvPr>
          <p:cNvSpPr txBox="1"/>
          <p:nvPr/>
        </p:nvSpPr>
        <p:spPr>
          <a:xfrm>
            <a:off x="541020" y="4651079"/>
            <a:ext cx="8627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40,000</a:t>
            </a:r>
          </a:p>
        </p:txBody>
      </p:sp>
      <p:sp>
        <p:nvSpPr>
          <p:cNvPr id="11" name="TextBox 10">
            <a:extLst>
              <a:ext uri="{FF2B5EF4-FFF2-40B4-BE49-F238E27FC236}">
                <a16:creationId xmlns:a16="http://schemas.microsoft.com/office/drawing/2014/main" id="{AAE6C61B-D9EB-471F-BD73-2EC2CD1DAAAE}"/>
              </a:ext>
            </a:extLst>
          </p:cNvPr>
          <p:cNvSpPr txBox="1"/>
          <p:nvPr/>
        </p:nvSpPr>
        <p:spPr>
          <a:xfrm>
            <a:off x="1987304" y="5090160"/>
            <a:ext cx="8483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33,000</a:t>
            </a:r>
          </a:p>
        </p:txBody>
      </p:sp>
      <p:sp>
        <p:nvSpPr>
          <p:cNvPr id="12" name="TextBox 11">
            <a:extLst>
              <a:ext uri="{FF2B5EF4-FFF2-40B4-BE49-F238E27FC236}">
                <a16:creationId xmlns:a16="http://schemas.microsoft.com/office/drawing/2014/main" id="{9E9795EE-7321-41D2-8875-8ACFC9921AEA}"/>
              </a:ext>
            </a:extLst>
          </p:cNvPr>
          <p:cNvSpPr txBox="1"/>
          <p:nvPr/>
        </p:nvSpPr>
        <p:spPr>
          <a:xfrm>
            <a:off x="2120519" y="4518124"/>
            <a:ext cx="8210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27,500</a:t>
            </a:r>
          </a:p>
        </p:txBody>
      </p:sp>
      <p:sp>
        <p:nvSpPr>
          <p:cNvPr id="13" name="TextBox 12">
            <a:extLst>
              <a:ext uri="{FF2B5EF4-FFF2-40B4-BE49-F238E27FC236}">
                <a16:creationId xmlns:a16="http://schemas.microsoft.com/office/drawing/2014/main" id="{CCCE1045-F195-4C43-99C9-0E5FCEDD5A42}"/>
              </a:ext>
            </a:extLst>
          </p:cNvPr>
          <p:cNvSpPr txBox="1"/>
          <p:nvPr/>
        </p:nvSpPr>
        <p:spPr>
          <a:xfrm>
            <a:off x="769620" y="3777608"/>
            <a:ext cx="8467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64,800</a:t>
            </a:r>
          </a:p>
        </p:txBody>
      </p:sp>
      <p:sp>
        <p:nvSpPr>
          <p:cNvPr id="14" name="TextBox 13">
            <a:extLst>
              <a:ext uri="{FF2B5EF4-FFF2-40B4-BE49-F238E27FC236}">
                <a16:creationId xmlns:a16="http://schemas.microsoft.com/office/drawing/2014/main" id="{88D6158B-53C5-4F24-B48E-30B2834FA9E9}"/>
              </a:ext>
            </a:extLst>
          </p:cNvPr>
          <p:cNvSpPr txBox="1"/>
          <p:nvPr/>
        </p:nvSpPr>
        <p:spPr>
          <a:xfrm>
            <a:off x="2261306" y="3862522"/>
            <a:ext cx="8451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54,000</a:t>
            </a:r>
          </a:p>
        </p:txBody>
      </p:sp>
      <p:sp>
        <p:nvSpPr>
          <p:cNvPr id="15" name="TextBox 14">
            <a:extLst>
              <a:ext uri="{FF2B5EF4-FFF2-40B4-BE49-F238E27FC236}">
                <a16:creationId xmlns:a16="http://schemas.microsoft.com/office/drawing/2014/main" id="{4604FD6F-7702-4578-A8A6-5A44735EC253}"/>
              </a:ext>
            </a:extLst>
          </p:cNvPr>
          <p:cNvSpPr txBox="1"/>
          <p:nvPr/>
        </p:nvSpPr>
        <p:spPr>
          <a:xfrm>
            <a:off x="850265" y="3118965"/>
            <a:ext cx="8451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50,400</a:t>
            </a:r>
          </a:p>
        </p:txBody>
      </p:sp>
      <p:sp>
        <p:nvSpPr>
          <p:cNvPr id="16" name="TextBox 15">
            <a:extLst>
              <a:ext uri="{FF2B5EF4-FFF2-40B4-BE49-F238E27FC236}">
                <a16:creationId xmlns:a16="http://schemas.microsoft.com/office/drawing/2014/main" id="{2EF98BDE-C80A-45BE-99DE-77B34F9C8179}"/>
              </a:ext>
            </a:extLst>
          </p:cNvPr>
          <p:cNvSpPr txBox="1"/>
          <p:nvPr/>
        </p:nvSpPr>
        <p:spPr>
          <a:xfrm>
            <a:off x="792072" y="2421736"/>
            <a:ext cx="82426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61,000</a:t>
            </a:r>
          </a:p>
        </p:txBody>
      </p:sp>
      <p:sp>
        <p:nvSpPr>
          <p:cNvPr id="17" name="TextBox 16">
            <a:extLst>
              <a:ext uri="{FF2B5EF4-FFF2-40B4-BE49-F238E27FC236}">
                <a16:creationId xmlns:a16="http://schemas.microsoft.com/office/drawing/2014/main" id="{34200AF9-C25D-4FC6-A537-2D4F6F71F6F8}"/>
              </a:ext>
            </a:extLst>
          </p:cNvPr>
          <p:cNvSpPr txBox="1"/>
          <p:nvPr/>
        </p:nvSpPr>
        <p:spPr>
          <a:xfrm>
            <a:off x="2178936" y="3128306"/>
            <a:ext cx="8451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45,000</a:t>
            </a:r>
          </a:p>
        </p:txBody>
      </p:sp>
      <p:sp>
        <p:nvSpPr>
          <p:cNvPr id="18" name="TextBox 17">
            <a:extLst>
              <a:ext uri="{FF2B5EF4-FFF2-40B4-BE49-F238E27FC236}">
                <a16:creationId xmlns:a16="http://schemas.microsoft.com/office/drawing/2014/main" id="{CAA1591D-3182-4A12-9D5F-D9F7D680A9D5}"/>
              </a:ext>
            </a:extLst>
          </p:cNvPr>
          <p:cNvSpPr txBox="1"/>
          <p:nvPr/>
        </p:nvSpPr>
        <p:spPr>
          <a:xfrm>
            <a:off x="2198569" y="2403431"/>
            <a:ext cx="8515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42,000</a:t>
            </a:r>
          </a:p>
        </p:txBody>
      </p:sp>
      <p:sp>
        <p:nvSpPr>
          <p:cNvPr id="19" name="TextBox 18">
            <a:extLst>
              <a:ext uri="{FF2B5EF4-FFF2-40B4-BE49-F238E27FC236}">
                <a16:creationId xmlns:a16="http://schemas.microsoft.com/office/drawing/2014/main" id="{5C2C0C4F-C6DA-44EC-B84A-1A77DC42DD50}"/>
              </a:ext>
            </a:extLst>
          </p:cNvPr>
          <p:cNvSpPr txBox="1"/>
          <p:nvPr/>
        </p:nvSpPr>
        <p:spPr>
          <a:xfrm>
            <a:off x="753990" y="1903845"/>
            <a:ext cx="8483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33,000</a:t>
            </a:r>
          </a:p>
        </p:txBody>
      </p:sp>
      <p:sp>
        <p:nvSpPr>
          <p:cNvPr id="20" name="TextBox 19">
            <a:extLst>
              <a:ext uri="{FF2B5EF4-FFF2-40B4-BE49-F238E27FC236}">
                <a16:creationId xmlns:a16="http://schemas.microsoft.com/office/drawing/2014/main" id="{E810B79A-47AE-44E1-8E1A-A7E1F466820A}"/>
              </a:ext>
            </a:extLst>
          </p:cNvPr>
          <p:cNvSpPr txBox="1"/>
          <p:nvPr/>
        </p:nvSpPr>
        <p:spPr>
          <a:xfrm>
            <a:off x="769620" y="1484855"/>
            <a:ext cx="8499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43,000</a:t>
            </a:r>
          </a:p>
        </p:txBody>
      </p:sp>
      <p:sp>
        <p:nvSpPr>
          <p:cNvPr id="21" name="TextBox 20">
            <a:extLst>
              <a:ext uri="{FF2B5EF4-FFF2-40B4-BE49-F238E27FC236}">
                <a16:creationId xmlns:a16="http://schemas.microsoft.com/office/drawing/2014/main" id="{4279F957-A0EB-47F0-BB12-78D76833BC23}"/>
              </a:ext>
            </a:extLst>
          </p:cNvPr>
          <p:cNvSpPr txBox="1"/>
          <p:nvPr/>
        </p:nvSpPr>
        <p:spPr>
          <a:xfrm>
            <a:off x="2082612" y="1818776"/>
            <a:ext cx="8451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45,000</a:t>
            </a:r>
          </a:p>
        </p:txBody>
      </p:sp>
      <p:sp>
        <p:nvSpPr>
          <p:cNvPr id="22" name="TextBox 21">
            <a:extLst>
              <a:ext uri="{FF2B5EF4-FFF2-40B4-BE49-F238E27FC236}">
                <a16:creationId xmlns:a16="http://schemas.microsoft.com/office/drawing/2014/main" id="{CD36B467-3A5F-4694-88D3-7311BDE98031}"/>
              </a:ext>
            </a:extLst>
          </p:cNvPr>
          <p:cNvSpPr txBox="1"/>
          <p:nvPr/>
        </p:nvSpPr>
        <p:spPr>
          <a:xfrm>
            <a:off x="1935031" y="1164011"/>
            <a:ext cx="85792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48,000</a:t>
            </a:r>
          </a:p>
        </p:txBody>
      </p:sp>
      <p:sp>
        <p:nvSpPr>
          <p:cNvPr id="23" name="TextBox 22">
            <a:extLst>
              <a:ext uri="{FF2B5EF4-FFF2-40B4-BE49-F238E27FC236}">
                <a16:creationId xmlns:a16="http://schemas.microsoft.com/office/drawing/2014/main" id="{CA27A8C1-C7A7-4FF9-9A5D-85EFC55427A1}"/>
              </a:ext>
            </a:extLst>
          </p:cNvPr>
          <p:cNvSpPr txBox="1"/>
          <p:nvPr/>
        </p:nvSpPr>
        <p:spPr>
          <a:xfrm rot="16200000">
            <a:off x="946818" y="916897"/>
            <a:ext cx="8499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36,000</a:t>
            </a:r>
          </a:p>
        </p:txBody>
      </p:sp>
      <p:sp>
        <p:nvSpPr>
          <p:cNvPr id="24" name="TextBox 23">
            <a:extLst>
              <a:ext uri="{FF2B5EF4-FFF2-40B4-BE49-F238E27FC236}">
                <a16:creationId xmlns:a16="http://schemas.microsoft.com/office/drawing/2014/main" id="{F4D5A0CF-0C58-4BB0-B2A7-A9C295246137}"/>
              </a:ext>
            </a:extLst>
          </p:cNvPr>
          <p:cNvSpPr txBox="1"/>
          <p:nvPr/>
        </p:nvSpPr>
        <p:spPr>
          <a:xfrm>
            <a:off x="1750639" y="415270"/>
            <a:ext cx="85792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48,000</a:t>
            </a:r>
          </a:p>
        </p:txBody>
      </p:sp>
      <p:sp>
        <p:nvSpPr>
          <p:cNvPr id="25" name="TextBox 24">
            <a:extLst>
              <a:ext uri="{FF2B5EF4-FFF2-40B4-BE49-F238E27FC236}">
                <a16:creationId xmlns:a16="http://schemas.microsoft.com/office/drawing/2014/main" id="{7A177DA9-F903-4EE4-A830-A6ACB1FEEA67}"/>
              </a:ext>
            </a:extLst>
          </p:cNvPr>
          <p:cNvSpPr txBox="1"/>
          <p:nvPr/>
        </p:nvSpPr>
        <p:spPr>
          <a:xfrm rot="16646577">
            <a:off x="2872517" y="5906964"/>
            <a:ext cx="8451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45,000</a:t>
            </a:r>
          </a:p>
        </p:txBody>
      </p:sp>
      <p:sp>
        <p:nvSpPr>
          <p:cNvPr id="4" name="TextBox 3">
            <a:extLst>
              <a:ext uri="{FF2B5EF4-FFF2-40B4-BE49-F238E27FC236}">
                <a16:creationId xmlns:a16="http://schemas.microsoft.com/office/drawing/2014/main" id="{341D71E9-83F4-4332-A924-0B24322F7EAC}"/>
              </a:ext>
            </a:extLst>
          </p:cNvPr>
          <p:cNvSpPr txBox="1"/>
          <p:nvPr/>
        </p:nvSpPr>
        <p:spPr>
          <a:xfrm>
            <a:off x="4630383" y="5694586"/>
            <a:ext cx="67208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eorgia"/>
                <a:ea typeface="+mn-ea"/>
                <a:cs typeface="+mn-cs"/>
              </a:rPr>
              <a:t>OSU-Cascades Innovation District in Master Plan in City of Bend does not include blue, yellow or red spaces – different traffic counts</a:t>
            </a:r>
          </a:p>
        </p:txBody>
      </p:sp>
    </p:spTree>
    <p:extLst>
      <p:ext uri="{BB962C8B-B14F-4D97-AF65-F5344CB8AC3E}">
        <p14:creationId xmlns:p14="http://schemas.microsoft.com/office/powerpoint/2010/main" val="1754064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1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12">
            <a:extLst>
              <a:ext uri="{FF2B5EF4-FFF2-40B4-BE49-F238E27FC236}">
                <a16:creationId xmlns:a16="http://schemas.microsoft.com/office/drawing/2014/main" id="{328FE233-10BD-4B58-AA54-F43855C57AD8}"/>
              </a:ext>
            </a:extLst>
          </p:cNvPr>
          <p:cNvPicPr>
            <a:picLocks noChangeAspect="1"/>
          </p:cNvPicPr>
          <p:nvPr/>
        </p:nvPicPr>
        <p:blipFill rotWithShape="1">
          <a:blip r:embed="rId2">
            <a:alphaModFix amt="35000"/>
          </a:blip>
          <a:srcRect t="25000"/>
          <a:stretch/>
        </p:blipFill>
        <p:spPr>
          <a:xfrm>
            <a:off x="20" y="1"/>
            <a:ext cx="12191980" cy="6857999"/>
          </a:xfrm>
          <a:prstGeom prst="rect">
            <a:avLst/>
          </a:prstGeom>
        </p:spPr>
      </p:pic>
      <p:sp>
        <p:nvSpPr>
          <p:cNvPr id="2" name="Title 1">
            <a:extLst>
              <a:ext uri="{FF2B5EF4-FFF2-40B4-BE49-F238E27FC236}">
                <a16:creationId xmlns:a16="http://schemas.microsoft.com/office/drawing/2014/main" id="{A83FE40C-DAB0-4683-B110-AD201063547C}"/>
              </a:ext>
            </a:extLst>
          </p:cNvPr>
          <p:cNvSpPr>
            <a:spLocks noGrp="1"/>
          </p:cNvSpPr>
          <p:nvPr>
            <p:ph type="title"/>
          </p:nvPr>
        </p:nvSpPr>
        <p:spPr>
          <a:xfrm>
            <a:off x="230910" y="1065862"/>
            <a:ext cx="3920455" cy="4726276"/>
          </a:xfrm>
        </p:spPr>
        <p:txBody>
          <a:bodyPr>
            <a:normAutofit/>
          </a:bodyPr>
          <a:lstStyle/>
          <a:p>
            <a:pPr algn="r"/>
            <a:r>
              <a:rPr lang="en-US" sz="6000" b="1" dirty="0">
                <a:solidFill>
                  <a:srgbClr val="FFFFFF"/>
                </a:solidFill>
              </a:rPr>
              <a:t>Momentum</a:t>
            </a:r>
          </a:p>
        </p:txBody>
      </p:sp>
      <p:cxnSp>
        <p:nvCxnSpPr>
          <p:cNvPr id="19" name="Straight Connector 18">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11" name="Content Placeholder 2">
            <a:extLst>
              <a:ext uri="{FF2B5EF4-FFF2-40B4-BE49-F238E27FC236}">
                <a16:creationId xmlns:a16="http://schemas.microsoft.com/office/drawing/2014/main" id="{D98E11AC-C424-4B3F-AC6E-04B56F4262EA}"/>
              </a:ext>
            </a:extLst>
          </p:cNvPr>
          <p:cNvGraphicFramePr>
            <a:graphicFrameLocks noGrp="1"/>
          </p:cNvGraphicFramePr>
          <p:nvPr>
            <p:ph idx="1"/>
            <p:extLst>
              <p:ext uri="{D42A27DB-BD31-4B8C-83A1-F6EECF244321}">
                <p14:modId xmlns:p14="http://schemas.microsoft.com/office/powerpoint/2010/main" val="183479406"/>
              </p:ext>
            </p:extLst>
          </p:nvPr>
        </p:nvGraphicFramePr>
        <p:xfrm>
          <a:off x="4775201" y="452581"/>
          <a:ext cx="6927272" cy="5874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751156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DC470A-6708-4F9A-8B6A-B0881357F731}"/>
              </a:ext>
            </a:extLst>
          </p:cNvPr>
          <p:cNvSpPr>
            <a:spLocks noGrp="1"/>
          </p:cNvSpPr>
          <p:nvPr>
            <p:ph type="sldNum" sz="quarter" idx="12"/>
          </p:nvPr>
        </p:nvSpPr>
        <p:spPr/>
        <p:txBody>
          <a:bodyPr/>
          <a:lstStyle/>
          <a:p>
            <a:fld id="{6D22F896-40B5-4ADD-8801-0D06FADFA095}" type="slidenum">
              <a:rPr lang="en-US" smtClean="0"/>
              <a:t>18</a:t>
            </a:fld>
            <a:endParaRPr lang="en-US" dirty="0"/>
          </a:p>
        </p:txBody>
      </p:sp>
      <p:pic>
        <p:nvPicPr>
          <p:cNvPr id="6" name="Picture 5">
            <a:extLst>
              <a:ext uri="{FF2B5EF4-FFF2-40B4-BE49-F238E27FC236}">
                <a16:creationId xmlns:a16="http://schemas.microsoft.com/office/drawing/2014/main" id="{451B2509-F489-440D-8EB6-3E78C88F6E8B}"/>
              </a:ext>
            </a:extLst>
          </p:cNvPr>
          <p:cNvPicPr>
            <a:picLocks noChangeAspect="1"/>
          </p:cNvPicPr>
          <p:nvPr/>
        </p:nvPicPr>
        <p:blipFill>
          <a:blip r:embed="rId2"/>
          <a:stretch>
            <a:fillRect/>
          </a:stretch>
        </p:blipFill>
        <p:spPr>
          <a:xfrm>
            <a:off x="0" y="0"/>
            <a:ext cx="8478982" cy="6341775"/>
          </a:xfrm>
          <a:prstGeom prst="rect">
            <a:avLst/>
          </a:prstGeom>
        </p:spPr>
      </p:pic>
      <p:sp>
        <p:nvSpPr>
          <p:cNvPr id="7" name="TextBox 6">
            <a:extLst>
              <a:ext uri="{FF2B5EF4-FFF2-40B4-BE49-F238E27FC236}">
                <a16:creationId xmlns:a16="http://schemas.microsoft.com/office/drawing/2014/main" id="{9A1E541E-E4B8-43B2-9D79-3142CA54B8ED}"/>
              </a:ext>
            </a:extLst>
          </p:cNvPr>
          <p:cNvSpPr txBox="1"/>
          <p:nvPr/>
        </p:nvSpPr>
        <p:spPr>
          <a:xfrm>
            <a:off x="9144000" y="1403928"/>
            <a:ext cx="2418804" cy="1754326"/>
          </a:xfrm>
          <a:prstGeom prst="rect">
            <a:avLst/>
          </a:prstGeom>
          <a:noFill/>
        </p:spPr>
        <p:txBody>
          <a:bodyPr wrap="none" rtlCol="0">
            <a:spAutoFit/>
          </a:bodyPr>
          <a:lstStyle/>
          <a:p>
            <a:r>
              <a:rPr lang="en-US" sz="3600" dirty="0"/>
              <a:t>THANK YOU</a:t>
            </a:r>
          </a:p>
          <a:p>
            <a:endParaRPr lang="en-US" sz="3600" dirty="0"/>
          </a:p>
          <a:p>
            <a:r>
              <a:rPr lang="en-US" sz="3600" dirty="0"/>
              <a:t>Questions?</a:t>
            </a:r>
          </a:p>
        </p:txBody>
      </p:sp>
      <p:pic>
        <p:nvPicPr>
          <p:cNvPr id="8" name="Picture 7">
            <a:extLst>
              <a:ext uri="{FF2B5EF4-FFF2-40B4-BE49-F238E27FC236}">
                <a16:creationId xmlns:a16="http://schemas.microsoft.com/office/drawing/2014/main" id="{5411BABF-91FA-42A7-B0A3-3416ED627AA8}"/>
              </a:ext>
            </a:extLst>
          </p:cNvPr>
          <p:cNvPicPr>
            <a:picLocks noChangeAspect="1"/>
          </p:cNvPicPr>
          <p:nvPr/>
        </p:nvPicPr>
        <p:blipFill>
          <a:blip r:embed="rId3"/>
          <a:stretch>
            <a:fillRect/>
          </a:stretch>
        </p:blipFill>
        <p:spPr>
          <a:xfrm>
            <a:off x="8652470" y="5127614"/>
            <a:ext cx="3401863" cy="1054699"/>
          </a:xfrm>
          <a:prstGeom prst="rect">
            <a:avLst/>
          </a:prstGeom>
        </p:spPr>
      </p:pic>
    </p:spTree>
    <p:extLst>
      <p:ext uri="{BB962C8B-B14F-4D97-AF65-F5344CB8AC3E}">
        <p14:creationId xmlns:p14="http://schemas.microsoft.com/office/powerpoint/2010/main" val="2545845403"/>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DAB80E-1FA3-4AA3-8AAE-6EF92AAF7C5C}"/>
              </a:ext>
            </a:extLst>
          </p:cNvPr>
          <p:cNvSpPr>
            <a:spLocks noGrp="1"/>
          </p:cNvSpPr>
          <p:nvPr>
            <p:ph type="title"/>
          </p:nvPr>
        </p:nvSpPr>
        <p:spPr>
          <a:xfrm>
            <a:off x="7859485" y="634946"/>
            <a:ext cx="3690257" cy="1450757"/>
          </a:xfrm>
        </p:spPr>
        <p:txBody>
          <a:bodyPr>
            <a:normAutofit/>
          </a:bodyPr>
          <a:lstStyle/>
          <a:p>
            <a:r>
              <a:rPr lang="en-US" dirty="0"/>
              <a:t>Agenda</a:t>
            </a:r>
          </a:p>
        </p:txBody>
      </p:sp>
      <p:cxnSp>
        <p:nvCxnSpPr>
          <p:cNvPr id="19" name="Straight Connector 18">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6BBBFFED-CA49-4495-86AF-0E2B4BA6710C}"/>
              </a:ext>
            </a:extLst>
          </p:cNvPr>
          <p:cNvSpPr>
            <a:spLocks noGrp="1"/>
          </p:cNvSpPr>
          <p:nvPr>
            <p:ph type="sldNum" sz="quarter" idx="12"/>
          </p:nvPr>
        </p:nvSpPr>
        <p:spPr>
          <a:xfrm>
            <a:off x="9900458" y="6459785"/>
            <a:ext cx="1312025" cy="365125"/>
          </a:xfrm>
        </p:spPr>
        <p:txBody>
          <a:bodyPr>
            <a:normAutofit/>
          </a:bodyPr>
          <a:lstStyle/>
          <a:p>
            <a:pPr>
              <a:spcAft>
                <a:spcPts val="600"/>
              </a:spcAft>
            </a:pPr>
            <a:fld id="{6D22F896-40B5-4ADD-8801-0D06FADFA095}" type="slidenum">
              <a:rPr lang="en-US" smtClean="0"/>
              <a:pPr>
                <a:spcAft>
                  <a:spcPts val="600"/>
                </a:spcAft>
              </a:pPr>
              <a:t>2</a:t>
            </a:fld>
            <a:endParaRPr lang="en-US"/>
          </a:p>
        </p:txBody>
      </p:sp>
      <p:graphicFrame>
        <p:nvGraphicFramePr>
          <p:cNvPr id="6" name="Content Placeholder 5">
            <a:extLst>
              <a:ext uri="{FF2B5EF4-FFF2-40B4-BE49-F238E27FC236}">
                <a16:creationId xmlns:a16="http://schemas.microsoft.com/office/drawing/2014/main" id="{13AC851A-0388-4475-9A00-A2DD230D3920}"/>
              </a:ext>
            </a:extLst>
          </p:cNvPr>
          <p:cNvGraphicFramePr>
            <a:graphicFrameLocks noGrp="1"/>
          </p:cNvGraphicFramePr>
          <p:nvPr>
            <p:ph idx="1"/>
            <p:extLst>
              <p:ext uri="{D42A27DB-BD31-4B8C-83A1-F6EECF244321}">
                <p14:modId xmlns:p14="http://schemas.microsoft.com/office/powerpoint/2010/main" val="574897336"/>
              </p:ext>
            </p:extLst>
          </p:nvPr>
        </p:nvGraphicFramePr>
        <p:xfrm>
          <a:off x="7859485" y="2198914"/>
          <a:ext cx="3690257" cy="3670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5D4E34F3-33C3-4713-AA19-178553F40A27}"/>
              </a:ext>
            </a:extLst>
          </p:cNvPr>
          <p:cNvPicPr>
            <a:picLocks noChangeAspect="1"/>
          </p:cNvPicPr>
          <p:nvPr/>
        </p:nvPicPr>
        <p:blipFill>
          <a:blip r:embed="rId7"/>
          <a:stretch>
            <a:fillRect/>
          </a:stretch>
        </p:blipFill>
        <p:spPr>
          <a:xfrm>
            <a:off x="281237" y="1394694"/>
            <a:ext cx="7060518" cy="4707012"/>
          </a:xfrm>
          <a:prstGeom prst="rect">
            <a:avLst/>
          </a:prstGeom>
        </p:spPr>
      </p:pic>
    </p:spTree>
    <p:extLst>
      <p:ext uri="{BB962C8B-B14F-4D97-AF65-F5344CB8AC3E}">
        <p14:creationId xmlns:p14="http://schemas.microsoft.com/office/powerpoint/2010/main" val="1170446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E3B93A-6105-4E0D-ABE7-1711117A8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179943-5F17-430A-9F24-CC5ADFCF27E4}"/>
              </a:ext>
            </a:extLst>
          </p:cNvPr>
          <p:cNvSpPr>
            <a:spLocks noGrp="1"/>
          </p:cNvSpPr>
          <p:nvPr>
            <p:ph type="title"/>
          </p:nvPr>
        </p:nvSpPr>
        <p:spPr>
          <a:xfrm>
            <a:off x="352877" y="323179"/>
            <a:ext cx="11264901" cy="1042610"/>
          </a:xfrm>
        </p:spPr>
        <p:txBody>
          <a:bodyPr anchor="t">
            <a:normAutofit fontScale="90000"/>
          </a:bodyPr>
          <a:lstStyle/>
          <a:p>
            <a:r>
              <a:rPr lang="en-US" sz="5400" dirty="0"/>
              <a:t>Building a 4-Year University in Central Oregon</a:t>
            </a:r>
          </a:p>
        </p:txBody>
      </p:sp>
      <p:pic>
        <p:nvPicPr>
          <p:cNvPr id="5" name="Picture 4">
            <a:extLst>
              <a:ext uri="{FF2B5EF4-FFF2-40B4-BE49-F238E27FC236}">
                <a16:creationId xmlns:a16="http://schemas.microsoft.com/office/drawing/2014/main" id="{3FAC2C68-B2D3-4552-9D8B-BD8AF9D5359F}"/>
              </a:ext>
            </a:extLst>
          </p:cNvPr>
          <p:cNvPicPr>
            <a:picLocks noChangeAspect="1"/>
          </p:cNvPicPr>
          <p:nvPr/>
        </p:nvPicPr>
        <p:blipFill>
          <a:blip r:embed="rId2"/>
          <a:stretch>
            <a:fillRect/>
          </a:stretch>
        </p:blipFill>
        <p:spPr>
          <a:xfrm>
            <a:off x="8577059" y="5219931"/>
            <a:ext cx="3404513" cy="1055400"/>
          </a:xfrm>
          <a:prstGeom prst="rect">
            <a:avLst/>
          </a:prstGeom>
        </p:spPr>
      </p:pic>
      <p:sp>
        <p:nvSpPr>
          <p:cNvPr id="12" name="Rectangle 11">
            <a:extLst>
              <a:ext uri="{FF2B5EF4-FFF2-40B4-BE49-F238E27FC236}">
                <a16:creationId xmlns:a16="http://schemas.microsoft.com/office/drawing/2014/main" id="{1924D57B-FEC9-4779-B514-732685B87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5EFD2BD-6E0E-4450-A3FF-5D1EA322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AACA6DF1-BB7D-4709-BC01-0D70CDB77BEB}"/>
              </a:ext>
            </a:extLst>
          </p:cNvPr>
          <p:cNvSpPr>
            <a:spLocks noGrp="1"/>
          </p:cNvSpPr>
          <p:nvPr>
            <p:ph type="sldNum" sz="quarter" idx="12"/>
          </p:nvPr>
        </p:nvSpPr>
        <p:spPr>
          <a:xfrm>
            <a:off x="9900458" y="6459785"/>
            <a:ext cx="1312025" cy="365125"/>
          </a:xfrm>
        </p:spPr>
        <p:txBody>
          <a:bodyPr>
            <a:normAutofit/>
          </a:bodyPr>
          <a:lstStyle/>
          <a:p>
            <a:pPr>
              <a:spcAft>
                <a:spcPts val="600"/>
              </a:spcAft>
            </a:pPr>
            <a:fld id="{6D22F896-40B5-4ADD-8801-0D06FADFA095}" type="slidenum">
              <a:rPr lang="en-US" smtClean="0"/>
              <a:pPr>
                <a:spcAft>
                  <a:spcPts val="600"/>
                </a:spcAft>
              </a:pPr>
              <a:t>3</a:t>
            </a:fld>
            <a:endParaRPr lang="en-US"/>
          </a:p>
        </p:txBody>
      </p:sp>
      <p:sp>
        <p:nvSpPr>
          <p:cNvPr id="11" name="TextBox 10">
            <a:extLst>
              <a:ext uri="{FF2B5EF4-FFF2-40B4-BE49-F238E27FC236}">
                <a16:creationId xmlns:a16="http://schemas.microsoft.com/office/drawing/2014/main" id="{BBD35A02-3D0C-4428-A28E-097C49807482}"/>
              </a:ext>
            </a:extLst>
          </p:cNvPr>
          <p:cNvSpPr txBox="1"/>
          <p:nvPr/>
        </p:nvSpPr>
        <p:spPr>
          <a:xfrm>
            <a:off x="590748" y="1771999"/>
            <a:ext cx="10708623" cy="255454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3200" dirty="0">
                <a:solidFill>
                  <a:prstClr val="black"/>
                </a:solidFill>
                <a:latin typeface="Calibri"/>
              </a:rPr>
              <a:t>D</a:t>
            </a:r>
            <a:r>
              <a:rPr kumimoji="0" lang="en-US" sz="3200" b="0" i="0" u="none" strike="noStrike" kern="1200" cap="none" spc="0" normalizeH="0" baseline="0" noProof="0" dirty="0" err="1">
                <a:ln>
                  <a:noFill/>
                </a:ln>
                <a:solidFill>
                  <a:prstClr val="black"/>
                </a:solidFill>
                <a:effectLst/>
                <a:uLnTx/>
                <a:uFillTx/>
                <a:latin typeface="Calibri"/>
                <a:ea typeface="+mn-ea"/>
                <a:cs typeface="+mn-cs"/>
              </a:rPr>
              <a:t>evelop</a:t>
            </a:r>
            <a:r>
              <a:rPr kumimoji="0" lang="en-US" sz="3200" b="0" i="0" u="none" strike="noStrike" kern="1200" cap="none" spc="0" normalizeH="0" baseline="0" noProof="0" dirty="0">
                <a:ln>
                  <a:noFill/>
                </a:ln>
                <a:solidFill>
                  <a:prstClr val="black"/>
                </a:solidFill>
                <a:effectLst/>
                <a:uLnTx/>
                <a:uFillTx/>
                <a:latin typeface="Calibri"/>
                <a:ea typeface="+mn-ea"/>
                <a:cs typeface="+mn-cs"/>
              </a:rPr>
              <a:t> OSU-Cascades as a highly </a:t>
            </a:r>
            <a:r>
              <a:rPr kumimoji="0" lang="en-US" sz="3200" b="0" i="1" u="sng" strike="noStrike" kern="1200" cap="none" spc="0" normalizeH="0" baseline="0" noProof="0" dirty="0">
                <a:ln>
                  <a:noFill/>
                </a:ln>
                <a:solidFill>
                  <a:prstClr val="black"/>
                </a:solidFill>
                <a:effectLst/>
                <a:uLnTx/>
                <a:uFillTx/>
                <a:latin typeface="Calibri"/>
                <a:ea typeface="+mn-ea"/>
                <a:cs typeface="+mn-cs"/>
              </a:rPr>
              <a:t>innovative</a:t>
            </a:r>
            <a:r>
              <a:rPr kumimoji="0" lang="en-US" sz="3200" b="0" i="0" u="none" strike="noStrike" kern="1200" cap="none" spc="0" normalizeH="0" baseline="0" noProof="0" dirty="0">
                <a:ln>
                  <a:noFill/>
                </a:ln>
                <a:solidFill>
                  <a:prstClr val="black"/>
                </a:solidFill>
                <a:effectLst/>
                <a:uLnTx/>
                <a:uFillTx/>
                <a:latin typeface="Calibri"/>
                <a:ea typeface="+mn-ea"/>
                <a:cs typeface="+mn-cs"/>
              </a:rPr>
              <a:t> branch campus that brings the mission of OSU as a Research-1, land-grant university to Central Oregon students and stakeholders while also creating an option for students who are seeking a small university experience. </a:t>
            </a:r>
          </a:p>
        </p:txBody>
      </p:sp>
    </p:spTree>
    <p:extLst>
      <p:ext uri="{BB962C8B-B14F-4D97-AF65-F5344CB8AC3E}">
        <p14:creationId xmlns:p14="http://schemas.microsoft.com/office/powerpoint/2010/main" val="23194663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79943-5F17-430A-9F24-CC5ADFCF27E4}"/>
              </a:ext>
            </a:extLst>
          </p:cNvPr>
          <p:cNvSpPr>
            <a:spLocks noGrp="1"/>
          </p:cNvSpPr>
          <p:nvPr>
            <p:ph type="title"/>
          </p:nvPr>
        </p:nvSpPr>
        <p:spPr>
          <a:xfrm>
            <a:off x="352877" y="323179"/>
            <a:ext cx="11264901" cy="1042610"/>
          </a:xfrm>
        </p:spPr>
        <p:txBody>
          <a:bodyPr anchor="t">
            <a:normAutofit/>
          </a:bodyPr>
          <a:lstStyle/>
          <a:p>
            <a:r>
              <a:rPr lang="en-US" sz="5400" dirty="0"/>
              <a:t>ONE OSU</a:t>
            </a:r>
          </a:p>
        </p:txBody>
      </p:sp>
      <p:sp>
        <p:nvSpPr>
          <p:cNvPr id="4" name="Slide Number Placeholder 3">
            <a:extLst>
              <a:ext uri="{FF2B5EF4-FFF2-40B4-BE49-F238E27FC236}">
                <a16:creationId xmlns:a16="http://schemas.microsoft.com/office/drawing/2014/main" id="{AACA6DF1-BB7D-4709-BC01-0D70CDB77BEB}"/>
              </a:ext>
            </a:extLst>
          </p:cNvPr>
          <p:cNvSpPr>
            <a:spLocks noGrp="1"/>
          </p:cNvSpPr>
          <p:nvPr>
            <p:ph type="sldNum" sz="quarter" idx="12"/>
          </p:nvPr>
        </p:nvSpPr>
        <p:spPr>
          <a:xfrm>
            <a:off x="9900458" y="6459785"/>
            <a:ext cx="1312025" cy="365125"/>
          </a:xfrm>
        </p:spPr>
        <p:txBody>
          <a:bodyPr>
            <a:normAutofit/>
          </a:bodyPr>
          <a:lstStyle/>
          <a:p>
            <a:pPr>
              <a:spcAft>
                <a:spcPts val="600"/>
              </a:spcAft>
            </a:pPr>
            <a:fld id="{6D22F896-40B5-4ADD-8801-0D06FADFA095}" type="slidenum">
              <a:rPr lang="en-US" smtClean="0"/>
              <a:pPr>
                <a:spcAft>
                  <a:spcPts val="600"/>
                </a:spcAft>
              </a:pPr>
              <a:t>4</a:t>
            </a:fld>
            <a:endParaRPr lang="en-US"/>
          </a:p>
        </p:txBody>
      </p:sp>
      <p:sp>
        <p:nvSpPr>
          <p:cNvPr id="11" name="TextBox 10">
            <a:extLst>
              <a:ext uri="{FF2B5EF4-FFF2-40B4-BE49-F238E27FC236}">
                <a16:creationId xmlns:a16="http://schemas.microsoft.com/office/drawing/2014/main" id="{BBD35A02-3D0C-4428-A28E-097C49807482}"/>
              </a:ext>
            </a:extLst>
          </p:cNvPr>
          <p:cNvSpPr txBox="1"/>
          <p:nvPr/>
        </p:nvSpPr>
        <p:spPr>
          <a:xfrm>
            <a:off x="590748" y="1771999"/>
            <a:ext cx="10708623" cy="440120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Calibri"/>
              </a:rPr>
              <a:t>OSU is one University with three campuses: Corvallis, Bend, Ecampus (It also has multiple sites such as Hatfield, the Portland Center and extension sites throughout the state)</a:t>
            </a:r>
          </a:p>
          <a:p>
            <a:pPr marR="0" lvl="0" algn="just" defTabSz="914400" rtl="0" eaLnBrk="1" fontAlgn="auto" latinLnBrk="0" hangingPunct="1">
              <a:lnSpc>
                <a:spcPct val="100000"/>
              </a:lnSpc>
              <a:spcBef>
                <a:spcPts val="0"/>
              </a:spcBef>
              <a:spcAft>
                <a:spcPts val="0"/>
              </a:spcAft>
              <a:buClrTx/>
              <a:buSzTx/>
              <a:tabLst/>
              <a:defRPr/>
            </a:pPr>
            <a:endParaRPr lang="en-US" sz="2800" dirty="0">
              <a:solidFill>
                <a:prstClr val="black"/>
              </a:solidFill>
              <a:latin typeface="Calibri"/>
            </a:endParaRPr>
          </a:p>
          <a:p>
            <a:pPr marR="0" lvl="0" algn="just"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Calibri"/>
              </a:rPr>
              <a:t>OSU-Cascades is a university-wide priority.</a:t>
            </a:r>
          </a:p>
          <a:p>
            <a:pPr marR="0" lvl="0" algn="just"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Calibri"/>
              </a:rPr>
              <a:t>The ultimate success of OSU-Cascades requires leaders throughout the organization </a:t>
            </a:r>
          </a:p>
          <a:p>
            <a:pPr marL="914400" lvl="1" indent="-457200" algn="just" defTabSz="914400">
              <a:buFont typeface="Arial" panose="020B0604020202020204" pitchFamily="34" charset="0"/>
              <a:buChar char="•"/>
              <a:defRPr/>
            </a:pPr>
            <a:r>
              <a:rPr lang="en-US" sz="2800" dirty="0">
                <a:solidFill>
                  <a:prstClr val="black"/>
                </a:solidFill>
                <a:latin typeface="Calibri"/>
              </a:rPr>
              <a:t>Proactive engagement</a:t>
            </a:r>
          </a:p>
          <a:p>
            <a:pPr marL="914400" lvl="1" indent="-457200" algn="just" defTabSz="914400">
              <a:buFont typeface="Arial" panose="020B0604020202020204" pitchFamily="34" charset="0"/>
              <a:buChar char="•"/>
              <a:defRPr/>
            </a:pPr>
            <a:r>
              <a:rPr lang="en-US" sz="2800" dirty="0">
                <a:solidFill>
                  <a:prstClr val="black"/>
                </a:solidFill>
                <a:latin typeface="Calibri"/>
              </a:rPr>
              <a:t>Collaboration</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65314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E3B93A-6105-4E0D-ABE7-1711117A8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FAC2C68-B2D3-4552-9D8B-BD8AF9D5359F}"/>
              </a:ext>
            </a:extLst>
          </p:cNvPr>
          <p:cNvPicPr>
            <a:picLocks noChangeAspect="1"/>
          </p:cNvPicPr>
          <p:nvPr/>
        </p:nvPicPr>
        <p:blipFill>
          <a:blip r:embed="rId2"/>
          <a:stretch>
            <a:fillRect/>
          </a:stretch>
        </p:blipFill>
        <p:spPr>
          <a:xfrm>
            <a:off x="8581253" y="5123867"/>
            <a:ext cx="3404513" cy="1055400"/>
          </a:xfrm>
          <a:prstGeom prst="rect">
            <a:avLst/>
          </a:prstGeom>
        </p:spPr>
      </p:pic>
      <p:sp>
        <p:nvSpPr>
          <p:cNvPr id="12" name="Rectangle 11">
            <a:extLst>
              <a:ext uri="{FF2B5EF4-FFF2-40B4-BE49-F238E27FC236}">
                <a16:creationId xmlns:a16="http://schemas.microsoft.com/office/drawing/2014/main" id="{1924D57B-FEC9-4779-B514-732685B87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5EFD2BD-6E0E-4450-A3FF-5D1EA322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AACA6DF1-BB7D-4709-BC01-0D70CDB77BEB}"/>
              </a:ext>
            </a:extLst>
          </p:cNvPr>
          <p:cNvSpPr>
            <a:spLocks noGrp="1"/>
          </p:cNvSpPr>
          <p:nvPr>
            <p:ph type="sldNum" sz="quarter" idx="12"/>
          </p:nvPr>
        </p:nvSpPr>
        <p:spPr>
          <a:xfrm>
            <a:off x="9900458" y="6459785"/>
            <a:ext cx="1312025" cy="365125"/>
          </a:xfrm>
        </p:spPr>
        <p:txBody>
          <a:bodyPr>
            <a:normAutofit/>
          </a:bodyPr>
          <a:lstStyle/>
          <a:p>
            <a:pPr>
              <a:spcAft>
                <a:spcPts val="600"/>
              </a:spcAft>
            </a:pPr>
            <a:fld id="{6D22F896-40B5-4ADD-8801-0D06FADFA095}" type="slidenum">
              <a:rPr lang="en-US" smtClean="0"/>
              <a:pPr>
                <a:spcAft>
                  <a:spcPts val="600"/>
                </a:spcAft>
              </a:pPr>
              <a:t>5</a:t>
            </a:fld>
            <a:endParaRPr lang="en-US"/>
          </a:p>
        </p:txBody>
      </p:sp>
      <p:graphicFrame>
        <p:nvGraphicFramePr>
          <p:cNvPr id="16" name="TextBox 10">
            <a:extLst>
              <a:ext uri="{FF2B5EF4-FFF2-40B4-BE49-F238E27FC236}">
                <a16:creationId xmlns:a16="http://schemas.microsoft.com/office/drawing/2014/main" id="{9309F4D3-009E-416B-8D6B-F5370D046624}"/>
              </a:ext>
            </a:extLst>
          </p:cNvPr>
          <p:cNvGraphicFramePr/>
          <p:nvPr>
            <p:extLst>
              <p:ext uri="{D42A27DB-BD31-4B8C-83A1-F6EECF244321}">
                <p14:modId xmlns:p14="http://schemas.microsoft.com/office/powerpoint/2010/main" val="2376873098"/>
              </p:ext>
            </p:extLst>
          </p:nvPr>
        </p:nvGraphicFramePr>
        <p:xfrm>
          <a:off x="124591" y="457199"/>
          <a:ext cx="11664638" cy="4209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42331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78CAA6-94A9-423F-AE1C-11D081382174}"/>
              </a:ext>
            </a:extLst>
          </p:cNvPr>
          <p:cNvPicPr>
            <a:picLocks noChangeAspect="1"/>
          </p:cNvPicPr>
          <p:nvPr/>
        </p:nvPicPr>
        <p:blipFill rotWithShape="1">
          <a:blip r:embed="rId3"/>
          <a:srcRect b="8787"/>
          <a:stretch/>
        </p:blipFill>
        <p:spPr>
          <a:xfrm>
            <a:off x="-54142" y="-16369"/>
            <a:ext cx="12288251" cy="5370009"/>
          </a:xfrm>
          <a:prstGeom prst="rect">
            <a:avLst/>
          </a:prstGeom>
        </p:spPr>
      </p:pic>
      <p:sp>
        <p:nvSpPr>
          <p:cNvPr id="10" name="Rectangle 9">
            <a:extLst>
              <a:ext uri="{FF2B5EF4-FFF2-40B4-BE49-F238E27FC236}">
                <a16:creationId xmlns:a16="http://schemas.microsoft.com/office/drawing/2014/main" id="{D3D2E760-9112-4B91-A45E-BAE302874EEE}"/>
              </a:ext>
            </a:extLst>
          </p:cNvPr>
          <p:cNvSpPr/>
          <p:nvPr/>
        </p:nvSpPr>
        <p:spPr>
          <a:xfrm>
            <a:off x="-12032" y="5293478"/>
            <a:ext cx="12204032" cy="156452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000291"/>
            <a:ext cx="12192000" cy="365125"/>
          </a:xfrm>
        </p:spPr>
        <p:txBody>
          <a:bodyPr>
            <a:normAutofit fontScale="90000"/>
          </a:bodyPr>
          <a:lstStyle/>
          <a:p>
            <a:pPr algn="ctr"/>
            <a:r>
              <a:rPr lang="en-US" b="1" dirty="0">
                <a:solidFill>
                  <a:schemeClr val="bg1"/>
                </a:solidFill>
              </a:rPr>
              <a:t>Initiatives</a:t>
            </a:r>
            <a:br>
              <a:rPr lang="en-US" b="1" dirty="0">
                <a:solidFill>
                  <a:schemeClr val="bg1"/>
                </a:solidFill>
              </a:rPr>
            </a:br>
            <a:endParaRPr lang="en-US" b="1" dirty="0">
              <a:solidFill>
                <a:schemeClr val="bg1"/>
              </a:solidFill>
            </a:endParaRPr>
          </a:p>
        </p:txBody>
      </p:sp>
    </p:spTree>
    <p:extLst>
      <p:ext uri="{BB962C8B-B14F-4D97-AF65-F5344CB8AC3E}">
        <p14:creationId xmlns:p14="http://schemas.microsoft.com/office/powerpoint/2010/main" val="26921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A74B0A-9591-BF26-EA88-0E3170214A41}"/>
              </a:ext>
            </a:extLst>
          </p:cNvPr>
          <p:cNvSpPr txBox="1">
            <a:spLocks/>
          </p:cNvSpPr>
          <p:nvPr/>
        </p:nvSpPr>
        <p:spPr>
          <a:xfrm>
            <a:off x="916345" y="2395942"/>
            <a:ext cx="8240866" cy="240544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baseline="0">
                <a:solidFill>
                  <a:schemeClr val="tx1"/>
                </a:solidFill>
                <a:latin typeface="Georgia" charset="0"/>
                <a:ea typeface="+mj-ea"/>
                <a:cs typeface="+mj-cs"/>
              </a:defRPr>
            </a:lvl1pPr>
          </a:lstStyle>
          <a:p>
            <a:pPr>
              <a:lnSpc>
                <a:spcPct val="120000"/>
              </a:lnSpc>
            </a:pPr>
            <a:r>
              <a:rPr lang="en-US" sz="2000" dirty="0">
                <a:latin typeface="KievitPro-Regular" panose="020B0504020101020102" pitchFamily="34" charset="0"/>
              </a:rPr>
              <a:t>Finding a career the student is passionate about.</a:t>
            </a:r>
          </a:p>
          <a:p>
            <a:pPr>
              <a:lnSpc>
                <a:spcPct val="120000"/>
              </a:lnSpc>
            </a:pPr>
            <a:r>
              <a:rPr lang="en-US" sz="2000" dirty="0">
                <a:latin typeface="KievitPro-Regular" panose="020B0504020101020102" pitchFamily="34" charset="0"/>
              </a:rPr>
              <a:t>Going down the wrong path and “wasting” time and money.</a:t>
            </a:r>
          </a:p>
          <a:p>
            <a:pPr>
              <a:lnSpc>
                <a:spcPct val="120000"/>
              </a:lnSpc>
            </a:pPr>
            <a:r>
              <a:rPr lang="en-US" sz="2000" dirty="0">
                <a:latin typeface="KievitPro-Regular" panose="020B0504020101020102" pitchFamily="34" charset="0"/>
              </a:rPr>
              <a:t>The cost of college, its ROI and student debt.</a:t>
            </a:r>
          </a:p>
          <a:p>
            <a:pPr>
              <a:lnSpc>
                <a:spcPct val="120000"/>
              </a:lnSpc>
            </a:pPr>
            <a:r>
              <a:rPr lang="en-US" sz="2000" dirty="0">
                <a:latin typeface="KievitPro-Regular" panose="020B0504020101020102" pitchFamily="34" charset="0"/>
              </a:rPr>
              <a:t>Entering a good career once they graduate. Not being underemployed.</a:t>
            </a:r>
          </a:p>
          <a:p>
            <a:pPr>
              <a:lnSpc>
                <a:spcPct val="120000"/>
              </a:lnSpc>
            </a:pPr>
            <a:endParaRPr lang="en-US" sz="2000" dirty="0">
              <a:latin typeface="KievitPro-Regular" panose="020B0504020101020102" pitchFamily="34" charset="0"/>
            </a:endParaRPr>
          </a:p>
        </p:txBody>
      </p:sp>
      <p:sp>
        <p:nvSpPr>
          <p:cNvPr id="5" name="Title 1">
            <a:extLst>
              <a:ext uri="{FF2B5EF4-FFF2-40B4-BE49-F238E27FC236}">
                <a16:creationId xmlns:a16="http://schemas.microsoft.com/office/drawing/2014/main" id="{D81D3710-160E-72CD-7CBE-4346C788FA49}"/>
              </a:ext>
            </a:extLst>
          </p:cNvPr>
          <p:cNvSpPr txBox="1">
            <a:spLocks/>
          </p:cNvSpPr>
          <p:nvPr/>
        </p:nvSpPr>
        <p:spPr>
          <a:xfrm>
            <a:off x="916345" y="1853681"/>
            <a:ext cx="6978379" cy="69111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baseline="0">
                <a:solidFill>
                  <a:schemeClr val="tx1"/>
                </a:solidFill>
                <a:latin typeface="Georgia" charset="0"/>
                <a:ea typeface="+mj-ea"/>
                <a:cs typeface="+mj-cs"/>
              </a:defRPr>
            </a:lvl1pPr>
          </a:lstStyle>
          <a:p>
            <a:r>
              <a:rPr lang="en-US" sz="2800" b="1" dirty="0">
                <a:solidFill>
                  <a:srgbClr val="DC4405"/>
                </a:solidFill>
                <a:latin typeface="Stratum2 Bold" panose="020B0506030000020004" pitchFamily="34" charset="77"/>
              </a:rPr>
              <a:t>Students and parents are concerned about:</a:t>
            </a:r>
          </a:p>
        </p:txBody>
      </p:sp>
      <p:sp>
        <p:nvSpPr>
          <p:cNvPr id="7" name="Title 1">
            <a:extLst>
              <a:ext uri="{FF2B5EF4-FFF2-40B4-BE49-F238E27FC236}">
                <a16:creationId xmlns:a16="http://schemas.microsoft.com/office/drawing/2014/main" id="{487521C9-DF6D-C382-2FF1-930B16B914B3}"/>
              </a:ext>
            </a:extLst>
          </p:cNvPr>
          <p:cNvSpPr txBox="1">
            <a:spLocks/>
          </p:cNvSpPr>
          <p:nvPr/>
        </p:nvSpPr>
        <p:spPr>
          <a:xfrm>
            <a:off x="916345" y="4535576"/>
            <a:ext cx="9009197" cy="69111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baseline="0">
                <a:solidFill>
                  <a:schemeClr val="tx1"/>
                </a:solidFill>
                <a:latin typeface="Georgia" charset="0"/>
                <a:ea typeface="+mj-ea"/>
                <a:cs typeface="+mj-cs"/>
              </a:defRPr>
            </a:lvl1pPr>
          </a:lstStyle>
          <a:p>
            <a:r>
              <a:rPr lang="en-US" sz="2800" b="1" dirty="0">
                <a:solidFill>
                  <a:srgbClr val="DC4405"/>
                </a:solidFill>
                <a:latin typeface="Stratum2 Bold" panose="020B0506030000020004" pitchFamily="34" charset="77"/>
              </a:rPr>
              <a:t>Once in college:</a:t>
            </a:r>
          </a:p>
        </p:txBody>
      </p:sp>
      <p:sp>
        <p:nvSpPr>
          <p:cNvPr id="8" name="Title 1">
            <a:extLst>
              <a:ext uri="{FF2B5EF4-FFF2-40B4-BE49-F238E27FC236}">
                <a16:creationId xmlns:a16="http://schemas.microsoft.com/office/drawing/2014/main" id="{3FC20995-D066-A3B3-8BF8-2455256115DE}"/>
              </a:ext>
            </a:extLst>
          </p:cNvPr>
          <p:cNvSpPr txBox="1">
            <a:spLocks/>
          </p:cNvSpPr>
          <p:nvPr/>
        </p:nvSpPr>
        <p:spPr>
          <a:xfrm>
            <a:off x="916345" y="5035644"/>
            <a:ext cx="6750480" cy="20478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baseline="0">
                <a:solidFill>
                  <a:schemeClr val="tx1"/>
                </a:solidFill>
                <a:latin typeface="Georgia" charset="0"/>
                <a:ea typeface="+mj-ea"/>
                <a:cs typeface="+mj-cs"/>
              </a:defRPr>
            </a:lvl1pPr>
          </a:lstStyle>
          <a:p>
            <a:pPr>
              <a:lnSpc>
                <a:spcPct val="120000"/>
              </a:lnSpc>
            </a:pPr>
            <a:r>
              <a:rPr lang="en-US" sz="2000" dirty="0">
                <a:latin typeface="KievitPro-Regular" panose="020B0504020101020102" pitchFamily="34" charset="0"/>
              </a:rPr>
              <a:t>Students are not encouraged (by external forces) to EXPLORE.</a:t>
            </a:r>
          </a:p>
          <a:p>
            <a:pPr>
              <a:lnSpc>
                <a:spcPct val="120000"/>
              </a:lnSpc>
            </a:pPr>
            <a:r>
              <a:rPr lang="en-US" sz="2000" dirty="0">
                <a:latin typeface="KievitPro-Regular" panose="020B0504020101020102" pitchFamily="34" charset="0"/>
              </a:rPr>
              <a:t>Many college students do not access the career services office.</a:t>
            </a:r>
          </a:p>
          <a:p>
            <a:pPr>
              <a:lnSpc>
                <a:spcPct val="120000"/>
              </a:lnSpc>
            </a:pPr>
            <a:r>
              <a:rPr lang="en-US" sz="2000" dirty="0">
                <a:latin typeface="KievitPro-Regular" panose="020B0504020101020102" pitchFamily="34" charset="0"/>
              </a:rPr>
              <a:t>There can be gaps among different student populations.</a:t>
            </a:r>
          </a:p>
          <a:p>
            <a:pPr>
              <a:lnSpc>
                <a:spcPct val="120000"/>
              </a:lnSpc>
            </a:pPr>
            <a:r>
              <a:rPr lang="en-US" sz="2000" dirty="0">
                <a:latin typeface="KievitPro-Regular" panose="020B0504020101020102" pitchFamily="34" charset="0"/>
              </a:rPr>
              <a:t>There are gaps among different majors.</a:t>
            </a:r>
          </a:p>
          <a:p>
            <a:pPr>
              <a:lnSpc>
                <a:spcPct val="120000"/>
              </a:lnSpc>
            </a:pPr>
            <a:endParaRPr lang="en-US" sz="2000" dirty="0">
              <a:latin typeface="KievitPro-Regular" panose="020B0504020101020102" pitchFamily="34" charset="0"/>
            </a:endParaRPr>
          </a:p>
          <a:p>
            <a:pPr>
              <a:lnSpc>
                <a:spcPct val="120000"/>
              </a:lnSpc>
            </a:pPr>
            <a:endParaRPr lang="en-US" sz="2000" dirty="0">
              <a:latin typeface="KievitPro-Regular" panose="020B0504020101020102" pitchFamily="34" charset="0"/>
            </a:endParaRPr>
          </a:p>
          <a:p>
            <a:pPr>
              <a:lnSpc>
                <a:spcPct val="120000"/>
              </a:lnSpc>
            </a:pPr>
            <a:endParaRPr lang="en-US" sz="2000" dirty="0">
              <a:latin typeface="KievitPro-Regular" panose="020B0504020101020102" pitchFamily="34" charset="0"/>
            </a:endParaRPr>
          </a:p>
        </p:txBody>
      </p:sp>
      <p:sp>
        <p:nvSpPr>
          <p:cNvPr id="2" name="TextBox 1">
            <a:extLst>
              <a:ext uri="{FF2B5EF4-FFF2-40B4-BE49-F238E27FC236}">
                <a16:creationId xmlns:a16="http://schemas.microsoft.com/office/drawing/2014/main" id="{8A96D750-8A90-ED31-E7E0-CD57FF6864EB}"/>
              </a:ext>
            </a:extLst>
          </p:cNvPr>
          <p:cNvSpPr txBox="1"/>
          <p:nvPr/>
        </p:nvSpPr>
        <p:spPr>
          <a:xfrm>
            <a:off x="1073791" y="258128"/>
            <a:ext cx="9945149" cy="1200329"/>
          </a:xfrm>
          <a:prstGeom prst="rect">
            <a:avLst/>
          </a:prstGeom>
          <a:noFill/>
        </p:spPr>
        <p:txBody>
          <a:bodyPr wrap="square" rtlCol="0">
            <a:spAutoFit/>
          </a:bodyPr>
          <a:lstStyle/>
          <a:p>
            <a:r>
              <a:rPr lang="en-US" sz="2400" dirty="0"/>
              <a:t>“College graduates can no longer rely on their degree to accurately signal their fitness for a job. Instead, they will need to clearly spell out the competencies they have acquired.” – Chronicle of Higher Ed</a:t>
            </a:r>
          </a:p>
        </p:txBody>
      </p:sp>
    </p:spTree>
    <p:extLst>
      <p:ext uri="{BB962C8B-B14F-4D97-AF65-F5344CB8AC3E}">
        <p14:creationId xmlns:p14="http://schemas.microsoft.com/office/powerpoint/2010/main" val="2967198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EA4A5A4-51D3-C666-8795-F78A2D39824F}"/>
              </a:ext>
            </a:extLst>
          </p:cNvPr>
          <p:cNvPicPr>
            <a:picLocks noChangeAspect="1"/>
          </p:cNvPicPr>
          <p:nvPr/>
        </p:nvPicPr>
        <p:blipFill>
          <a:blip r:embed="rId2"/>
          <a:stretch>
            <a:fillRect/>
          </a:stretch>
        </p:blipFill>
        <p:spPr>
          <a:xfrm>
            <a:off x="0" y="0"/>
            <a:ext cx="12192000" cy="6858000"/>
          </a:xfrm>
          <a:prstGeom prst="rect">
            <a:avLst/>
          </a:prstGeom>
        </p:spPr>
      </p:pic>
      <p:sp>
        <p:nvSpPr>
          <p:cNvPr id="15" name="Content Placeholder 2">
            <a:extLst>
              <a:ext uri="{FF2B5EF4-FFF2-40B4-BE49-F238E27FC236}">
                <a16:creationId xmlns:a16="http://schemas.microsoft.com/office/drawing/2014/main" id="{4D915B50-0810-10C6-6808-28EF89F931CB}"/>
              </a:ext>
            </a:extLst>
          </p:cNvPr>
          <p:cNvSpPr txBox="1">
            <a:spLocks/>
          </p:cNvSpPr>
          <p:nvPr/>
        </p:nvSpPr>
        <p:spPr>
          <a:xfrm>
            <a:off x="513573" y="2947886"/>
            <a:ext cx="4504994" cy="385532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800" kern="1200" baseline="0">
                <a:solidFill>
                  <a:schemeClr val="tx1"/>
                </a:solidFill>
                <a:latin typeface="Verdana"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Verdana"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Verdana"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Verdana"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700" dirty="0">
                <a:solidFill>
                  <a:schemeClr val="bg1"/>
                </a:solidFill>
                <a:latin typeface="KievitPro-Regular" panose="020B0504020101020102" pitchFamily="34" charset="0"/>
              </a:rPr>
              <a:t>Where will your path take you? Let’s explore together. </a:t>
            </a:r>
            <a:r>
              <a:rPr lang="en-US" sz="1700" b="1" i="1" u="sng" dirty="0">
                <a:solidFill>
                  <a:schemeClr val="bg1"/>
                </a:solidFill>
                <a:latin typeface="KievitPro-Regular" panose="020B0504020101020102" pitchFamily="34" charset="0"/>
              </a:rPr>
              <a:t>Cascades Edge is career development built into your coursework every term </a:t>
            </a:r>
            <a:r>
              <a:rPr lang="en-US" sz="1700" dirty="0">
                <a:solidFill>
                  <a:schemeClr val="bg1"/>
                </a:solidFill>
                <a:latin typeface="KievitPro-Regular" panose="020B0504020101020102" pitchFamily="34" charset="0"/>
              </a:rPr>
              <a:t>– at no additional cost. It’s our commitment to helping you find a future that inspires you and providing the tools to get there. </a:t>
            </a:r>
          </a:p>
        </p:txBody>
      </p:sp>
    </p:spTree>
    <p:extLst>
      <p:ext uri="{BB962C8B-B14F-4D97-AF65-F5344CB8AC3E}">
        <p14:creationId xmlns:p14="http://schemas.microsoft.com/office/powerpoint/2010/main" val="2875297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A791265D-9D32-50A2-4F1F-D261D5D4FCC7}"/>
              </a:ext>
            </a:extLst>
          </p:cNvPr>
          <p:cNvPicPr>
            <a:picLocks noChangeAspect="1"/>
          </p:cNvPicPr>
          <p:nvPr/>
        </p:nvPicPr>
        <p:blipFill rotWithShape="1">
          <a:blip r:embed="rId2"/>
          <a:srcRect b="15625"/>
          <a:stretch/>
        </p:blipFill>
        <p:spPr>
          <a:xfrm>
            <a:off x="0" y="0"/>
            <a:ext cx="12192000" cy="6858000"/>
          </a:xfrm>
          <a:prstGeom prst="rect">
            <a:avLst/>
          </a:prstGeom>
        </p:spPr>
      </p:pic>
      <p:grpSp>
        <p:nvGrpSpPr>
          <p:cNvPr id="90" name="Group 89">
            <a:extLst>
              <a:ext uri="{FF2B5EF4-FFF2-40B4-BE49-F238E27FC236}">
                <a16:creationId xmlns:a16="http://schemas.microsoft.com/office/drawing/2014/main" id="{2BAD3357-22A4-4BD7-A04B-A6A6F17AAA29}"/>
              </a:ext>
            </a:extLst>
          </p:cNvPr>
          <p:cNvGrpSpPr/>
          <p:nvPr/>
        </p:nvGrpSpPr>
        <p:grpSpPr>
          <a:xfrm>
            <a:off x="7694084" y="1046240"/>
            <a:ext cx="3767025" cy="1391592"/>
            <a:chOff x="7543614" y="313874"/>
            <a:chExt cx="3834300" cy="1416444"/>
          </a:xfrm>
        </p:grpSpPr>
        <p:grpSp>
          <p:nvGrpSpPr>
            <p:cNvPr id="82" name="Group 81">
              <a:extLst>
                <a:ext uri="{FF2B5EF4-FFF2-40B4-BE49-F238E27FC236}">
                  <a16:creationId xmlns:a16="http://schemas.microsoft.com/office/drawing/2014/main" id="{DBAA9271-BD01-573A-DFD4-2237F0C6EB86}"/>
                </a:ext>
              </a:extLst>
            </p:cNvPr>
            <p:cNvGrpSpPr/>
            <p:nvPr/>
          </p:nvGrpSpPr>
          <p:grpSpPr>
            <a:xfrm>
              <a:off x="7543614" y="313874"/>
              <a:ext cx="1751496" cy="1416444"/>
              <a:chOff x="7543614" y="313874"/>
              <a:chExt cx="1957248" cy="1582836"/>
            </a:xfrm>
          </p:grpSpPr>
          <p:sp>
            <p:nvSpPr>
              <p:cNvPr id="6" name="Oval 5">
                <a:extLst>
                  <a:ext uri="{FF2B5EF4-FFF2-40B4-BE49-F238E27FC236}">
                    <a16:creationId xmlns:a16="http://schemas.microsoft.com/office/drawing/2014/main" id="{E92D60C1-0631-4CCB-2A11-F9EFB6A77F12}"/>
                  </a:ext>
                </a:extLst>
              </p:cNvPr>
              <p:cNvSpPr/>
              <p:nvPr/>
            </p:nvSpPr>
            <p:spPr>
              <a:xfrm>
                <a:off x="8045262" y="313874"/>
                <a:ext cx="957392" cy="957392"/>
              </a:xfrm>
              <a:prstGeom prst="ellipse">
                <a:avLst/>
              </a:prstGeom>
              <a:solidFill>
                <a:schemeClr val="bg1"/>
              </a:solidFill>
              <a:ln w="28575">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0758C22-3182-84C1-8E5C-ADE0A9D6F5A6}"/>
                  </a:ext>
                </a:extLst>
              </p:cNvPr>
              <p:cNvPicPr>
                <a:picLocks noChangeAspect="1"/>
              </p:cNvPicPr>
              <p:nvPr/>
            </p:nvPicPr>
            <p:blipFill>
              <a:blip r:embed="rId3"/>
              <a:stretch>
                <a:fillRect/>
              </a:stretch>
            </p:blipFill>
            <p:spPr>
              <a:xfrm>
                <a:off x="8249817" y="384045"/>
                <a:ext cx="544842" cy="801238"/>
              </a:xfrm>
              <a:prstGeom prst="rect">
                <a:avLst/>
              </a:prstGeom>
            </p:spPr>
          </p:pic>
          <p:sp>
            <p:nvSpPr>
              <p:cNvPr id="11" name="TextBox 10">
                <a:extLst>
                  <a:ext uri="{FF2B5EF4-FFF2-40B4-BE49-F238E27FC236}">
                    <a16:creationId xmlns:a16="http://schemas.microsoft.com/office/drawing/2014/main" id="{09056359-B970-38F9-1F25-B27FECA6D167}"/>
                  </a:ext>
                </a:extLst>
              </p:cNvPr>
              <p:cNvSpPr txBox="1"/>
              <p:nvPr/>
            </p:nvSpPr>
            <p:spPr>
              <a:xfrm>
                <a:off x="7543614" y="1286195"/>
                <a:ext cx="1957248" cy="610515"/>
              </a:xfrm>
              <a:prstGeom prst="rect">
                <a:avLst/>
              </a:prstGeom>
              <a:noFill/>
            </p:spPr>
            <p:txBody>
              <a:bodyPr wrap="square" rtlCol="0">
                <a:spAutoFit/>
              </a:bodyPr>
              <a:lstStyle/>
              <a:p>
                <a:pPr algn="ctr">
                  <a:lnSpc>
                    <a:spcPct val="90000"/>
                  </a:lnSpc>
                </a:pPr>
                <a:r>
                  <a:rPr lang="en-US" sz="1600" b="1" dirty="0">
                    <a:solidFill>
                      <a:schemeClr val="bg1"/>
                    </a:solidFill>
                    <a:latin typeface="Stratum2 Bold" panose="020B0506030000020004" pitchFamily="34" charset="77"/>
                  </a:rPr>
                  <a:t>Career &amp; Self Development</a:t>
                </a:r>
              </a:p>
            </p:txBody>
          </p:sp>
        </p:grpSp>
        <p:grpSp>
          <p:nvGrpSpPr>
            <p:cNvPr id="83" name="Group 82">
              <a:extLst>
                <a:ext uri="{FF2B5EF4-FFF2-40B4-BE49-F238E27FC236}">
                  <a16:creationId xmlns:a16="http://schemas.microsoft.com/office/drawing/2014/main" id="{B26462C0-4C42-A0C2-A050-C4BB06FAEA7F}"/>
                </a:ext>
              </a:extLst>
            </p:cNvPr>
            <p:cNvGrpSpPr/>
            <p:nvPr/>
          </p:nvGrpSpPr>
          <p:grpSpPr>
            <a:xfrm>
              <a:off x="9626418" y="313875"/>
              <a:ext cx="1751496" cy="1214707"/>
              <a:chOff x="9626418" y="313874"/>
              <a:chExt cx="1957248" cy="1357402"/>
            </a:xfrm>
          </p:grpSpPr>
          <p:sp>
            <p:nvSpPr>
              <p:cNvPr id="44" name="Oval 43">
                <a:extLst>
                  <a:ext uri="{FF2B5EF4-FFF2-40B4-BE49-F238E27FC236}">
                    <a16:creationId xmlns:a16="http://schemas.microsoft.com/office/drawing/2014/main" id="{6CFC3989-FF75-CAE7-225E-ED2B240F96BC}"/>
                  </a:ext>
                </a:extLst>
              </p:cNvPr>
              <p:cNvSpPr/>
              <p:nvPr/>
            </p:nvSpPr>
            <p:spPr>
              <a:xfrm>
                <a:off x="10128066" y="313874"/>
                <a:ext cx="957392" cy="957392"/>
              </a:xfrm>
              <a:prstGeom prst="ellipse">
                <a:avLst/>
              </a:prstGeom>
              <a:solidFill>
                <a:schemeClr val="bg1"/>
              </a:solidFill>
              <a:ln w="28575">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CD324A2B-FE9C-AF57-34E0-6108C4406FE6}"/>
                  </a:ext>
                </a:extLst>
              </p:cNvPr>
              <p:cNvPicPr>
                <a:picLocks noChangeAspect="1"/>
              </p:cNvPicPr>
              <p:nvPr/>
            </p:nvPicPr>
            <p:blipFill>
              <a:blip r:embed="rId3"/>
              <a:stretch>
                <a:fillRect/>
              </a:stretch>
            </p:blipFill>
            <p:spPr>
              <a:xfrm>
                <a:off x="10332621" y="384045"/>
                <a:ext cx="544842" cy="801238"/>
              </a:xfrm>
              <a:prstGeom prst="rect">
                <a:avLst/>
              </a:prstGeom>
            </p:spPr>
          </p:pic>
          <p:sp>
            <p:nvSpPr>
              <p:cNvPr id="46" name="TextBox 45">
                <a:extLst>
                  <a:ext uri="{FF2B5EF4-FFF2-40B4-BE49-F238E27FC236}">
                    <a16:creationId xmlns:a16="http://schemas.microsoft.com/office/drawing/2014/main" id="{B47E5955-ACC4-4E0C-7E85-C7DC41DE20DE}"/>
                  </a:ext>
                </a:extLst>
              </p:cNvPr>
              <p:cNvSpPr txBox="1"/>
              <p:nvPr/>
            </p:nvSpPr>
            <p:spPr>
              <a:xfrm>
                <a:off x="9626418" y="1286195"/>
                <a:ext cx="1957248" cy="385081"/>
              </a:xfrm>
              <a:prstGeom prst="rect">
                <a:avLst/>
              </a:prstGeom>
              <a:noFill/>
            </p:spPr>
            <p:txBody>
              <a:bodyPr wrap="square" rtlCol="0">
                <a:spAutoFit/>
              </a:bodyPr>
              <a:lstStyle/>
              <a:p>
                <a:pPr algn="ctr"/>
                <a:r>
                  <a:rPr lang="en-US" sz="1600" b="1" dirty="0">
                    <a:solidFill>
                      <a:schemeClr val="bg1"/>
                    </a:solidFill>
                    <a:latin typeface="Stratum2 Bold" panose="020B0506030000020004" pitchFamily="34" charset="77"/>
                  </a:rPr>
                  <a:t>Communication</a:t>
                </a:r>
              </a:p>
            </p:txBody>
          </p:sp>
        </p:grpSp>
      </p:grpSp>
      <p:grpSp>
        <p:nvGrpSpPr>
          <p:cNvPr id="91" name="Group 90">
            <a:extLst>
              <a:ext uri="{FF2B5EF4-FFF2-40B4-BE49-F238E27FC236}">
                <a16:creationId xmlns:a16="http://schemas.microsoft.com/office/drawing/2014/main" id="{0657B5D1-B0E4-0FA6-C325-F2620C7082DB}"/>
              </a:ext>
            </a:extLst>
          </p:cNvPr>
          <p:cNvGrpSpPr/>
          <p:nvPr/>
        </p:nvGrpSpPr>
        <p:grpSpPr>
          <a:xfrm>
            <a:off x="7694084" y="2587819"/>
            <a:ext cx="3767026" cy="1193395"/>
            <a:chOff x="7543614" y="2120908"/>
            <a:chExt cx="3834300" cy="1214707"/>
          </a:xfrm>
        </p:grpSpPr>
        <p:grpSp>
          <p:nvGrpSpPr>
            <p:cNvPr id="84" name="Group 83">
              <a:extLst>
                <a:ext uri="{FF2B5EF4-FFF2-40B4-BE49-F238E27FC236}">
                  <a16:creationId xmlns:a16="http://schemas.microsoft.com/office/drawing/2014/main" id="{DDC34A16-9207-1865-9DF9-8296C346331F}"/>
                </a:ext>
              </a:extLst>
            </p:cNvPr>
            <p:cNvGrpSpPr/>
            <p:nvPr/>
          </p:nvGrpSpPr>
          <p:grpSpPr>
            <a:xfrm>
              <a:off x="7543614" y="2120908"/>
              <a:ext cx="1751496" cy="1214707"/>
              <a:chOff x="7543614" y="2120908"/>
              <a:chExt cx="1957248" cy="1357402"/>
            </a:xfrm>
          </p:grpSpPr>
          <p:sp>
            <p:nvSpPr>
              <p:cNvPr id="48" name="Oval 47">
                <a:extLst>
                  <a:ext uri="{FF2B5EF4-FFF2-40B4-BE49-F238E27FC236}">
                    <a16:creationId xmlns:a16="http://schemas.microsoft.com/office/drawing/2014/main" id="{E1B944E3-08F8-0D6C-282B-22807E475990}"/>
                  </a:ext>
                </a:extLst>
              </p:cNvPr>
              <p:cNvSpPr/>
              <p:nvPr/>
            </p:nvSpPr>
            <p:spPr>
              <a:xfrm>
                <a:off x="8045262" y="2120908"/>
                <a:ext cx="957392" cy="957392"/>
              </a:xfrm>
              <a:prstGeom prst="ellipse">
                <a:avLst/>
              </a:prstGeom>
              <a:solidFill>
                <a:schemeClr val="bg1"/>
              </a:solidFill>
              <a:ln w="28575">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C39B91D0-8DC3-29DC-8633-7D5D0DE59A8C}"/>
                  </a:ext>
                </a:extLst>
              </p:cNvPr>
              <p:cNvPicPr>
                <a:picLocks noChangeAspect="1"/>
              </p:cNvPicPr>
              <p:nvPr/>
            </p:nvPicPr>
            <p:blipFill>
              <a:blip r:embed="rId3"/>
              <a:stretch>
                <a:fillRect/>
              </a:stretch>
            </p:blipFill>
            <p:spPr>
              <a:xfrm>
                <a:off x="8249817" y="2191079"/>
                <a:ext cx="544842" cy="801238"/>
              </a:xfrm>
              <a:prstGeom prst="rect">
                <a:avLst/>
              </a:prstGeom>
            </p:spPr>
          </p:pic>
          <p:sp>
            <p:nvSpPr>
              <p:cNvPr id="50" name="TextBox 49">
                <a:extLst>
                  <a:ext uri="{FF2B5EF4-FFF2-40B4-BE49-F238E27FC236}">
                    <a16:creationId xmlns:a16="http://schemas.microsoft.com/office/drawing/2014/main" id="{E7030201-343C-5FD2-664B-5A767FD5A6AE}"/>
                  </a:ext>
                </a:extLst>
              </p:cNvPr>
              <p:cNvSpPr txBox="1"/>
              <p:nvPr/>
            </p:nvSpPr>
            <p:spPr>
              <a:xfrm>
                <a:off x="7543614" y="3093229"/>
                <a:ext cx="1957248" cy="385081"/>
              </a:xfrm>
              <a:prstGeom prst="rect">
                <a:avLst/>
              </a:prstGeom>
              <a:noFill/>
            </p:spPr>
            <p:txBody>
              <a:bodyPr wrap="square" rtlCol="0">
                <a:spAutoFit/>
              </a:bodyPr>
              <a:lstStyle/>
              <a:p>
                <a:pPr algn="ctr"/>
                <a:r>
                  <a:rPr lang="en-US" sz="1600" b="1" dirty="0">
                    <a:solidFill>
                      <a:schemeClr val="bg1"/>
                    </a:solidFill>
                    <a:latin typeface="Stratum2 Bold" panose="020B0506030000020004" pitchFamily="34" charset="77"/>
                  </a:rPr>
                  <a:t>Critical Thinking</a:t>
                </a:r>
              </a:p>
            </p:txBody>
          </p:sp>
        </p:grpSp>
        <p:grpSp>
          <p:nvGrpSpPr>
            <p:cNvPr id="85" name="Group 84">
              <a:extLst>
                <a:ext uri="{FF2B5EF4-FFF2-40B4-BE49-F238E27FC236}">
                  <a16:creationId xmlns:a16="http://schemas.microsoft.com/office/drawing/2014/main" id="{D8E591B9-268E-7EC5-01B0-4B8D537137E9}"/>
                </a:ext>
              </a:extLst>
            </p:cNvPr>
            <p:cNvGrpSpPr/>
            <p:nvPr/>
          </p:nvGrpSpPr>
          <p:grpSpPr>
            <a:xfrm>
              <a:off x="9626418" y="2120908"/>
              <a:ext cx="1751496" cy="1214707"/>
              <a:chOff x="9626418" y="2120908"/>
              <a:chExt cx="1957248" cy="1357402"/>
            </a:xfrm>
          </p:grpSpPr>
          <p:sp>
            <p:nvSpPr>
              <p:cNvPr id="52" name="Oval 51">
                <a:extLst>
                  <a:ext uri="{FF2B5EF4-FFF2-40B4-BE49-F238E27FC236}">
                    <a16:creationId xmlns:a16="http://schemas.microsoft.com/office/drawing/2014/main" id="{B720A3A8-AA5A-4B02-B77F-322F3F673C4F}"/>
                  </a:ext>
                </a:extLst>
              </p:cNvPr>
              <p:cNvSpPr/>
              <p:nvPr/>
            </p:nvSpPr>
            <p:spPr>
              <a:xfrm>
                <a:off x="10128066" y="2120908"/>
                <a:ext cx="957392" cy="957392"/>
              </a:xfrm>
              <a:prstGeom prst="ellipse">
                <a:avLst/>
              </a:prstGeom>
              <a:solidFill>
                <a:schemeClr val="bg1"/>
              </a:solidFill>
              <a:ln w="28575">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56FECD61-6FA4-A921-ACC0-AC2E62D5D474}"/>
                  </a:ext>
                </a:extLst>
              </p:cNvPr>
              <p:cNvPicPr>
                <a:picLocks noChangeAspect="1"/>
              </p:cNvPicPr>
              <p:nvPr/>
            </p:nvPicPr>
            <p:blipFill>
              <a:blip r:embed="rId3"/>
              <a:stretch>
                <a:fillRect/>
              </a:stretch>
            </p:blipFill>
            <p:spPr>
              <a:xfrm>
                <a:off x="10332621" y="2191079"/>
                <a:ext cx="544842" cy="801238"/>
              </a:xfrm>
              <a:prstGeom prst="rect">
                <a:avLst/>
              </a:prstGeom>
            </p:spPr>
          </p:pic>
          <p:sp>
            <p:nvSpPr>
              <p:cNvPr id="54" name="TextBox 53">
                <a:extLst>
                  <a:ext uri="{FF2B5EF4-FFF2-40B4-BE49-F238E27FC236}">
                    <a16:creationId xmlns:a16="http://schemas.microsoft.com/office/drawing/2014/main" id="{99588B9A-ED0C-92F5-AC5C-4627571A58AF}"/>
                  </a:ext>
                </a:extLst>
              </p:cNvPr>
              <p:cNvSpPr txBox="1"/>
              <p:nvPr/>
            </p:nvSpPr>
            <p:spPr>
              <a:xfrm>
                <a:off x="9626418" y="3093229"/>
                <a:ext cx="1957248" cy="385081"/>
              </a:xfrm>
              <a:prstGeom prst="rect">
                <a:avLst/>
              </a:prstGeom>
              <a:noFill/>
            </p:spPr>
            <p:txBody>
              <a:bodyPr wrap="square" rtlCol="0">
                <a:spAutoFit/>
              </a:bodyPr>
              <a:lstStyle/>
              <a:p>
                <a:pPr algn="ctr"/>
                <a:r>
                  <a:rPr lang="en-US" sz="1600" b="1" dirty="0">
                    <a:solidFill>
                      <a:schemeClr val="bg1"/>
                    </a:solidFill>
                    <a:latin typeface="Stratum2 Bold" panose="020B0506030000020004" pitchFamily="34" charset="77"/>
                  </a:rPr>
                  <a:t>Equity &amp; Inclusion</a:t>
                </a:r>
              </a:p>
            </p:txBody>
          </p:sp>
        </p:grpSp>
      </p:grpSp>
      <p:grpSp>
        <p:nvGrpSpPr>
          <p:cNvPr id="92" name="Group 91">
            <a:extLst>
              <a:ext uri="{FF2B5EF4-FFF2-40B4-BE49-F238E27FC236}">
                <a16:creationId xmlns:a16="http://schemas.microsoft.com/office/drawing/2014/main" id="{8500B8D0-945F-D05C-1F7F-4DE9C7E2C47B}"/>
              </a:ext>
            </a:extLst>
          </p:cNvPr>
          <p:cNvGrpSpPr/>
          <p:nvPr/>
        </p:nvGrpSpPr>
        <p:grpSpPr>
          <a:xfrm>
            <a:off x="7694084" y="3931201"/>
            <a:ext cx="3767026" cy="1193395"/>
            <a:chOff x="7543614" y="3704932"/>
            <a:chExt cx="3834300" cy="1214707"/>
          </a:xfrm>
        </p:grpSpPr>
        <p:grpSp>
          <p:nvGrpSpPr>
            <p:cNvPr id="86" name="Group 85">
              <a:extLst>
                <a:ext uri="{FF2B5EF4-FFF2-40B4-BE49-F238E27FC236}">
                  <a16:creationId xmlns:a16="http://schemas.microsoft.com/office/drawing/2014/main" id="{47CA46FD-14C0-1767-1C77-AA49B3A564DF}"/>
                </a:ext>
              </a:extLst>
            </p:cNvPr>
            <p:cNvGrpSpPr/>
            <p:nvPr/>
          </p:nvGrpSpPr>
          <p:grpSpPr>
            <a:xfrm>
              <a:off x="7543614" y="3704932"/>
              <a:ext cx="1751496" cy="1214707"/>
              <a:chOff x="7543614" y="3704932"/>
              <a:chExt cx="1957248" cy="1357402"/>
            </a:xfrm>
          </p:grpSpPr>
          <p:sp>
            <p:nvSpPr>
              <p:cNvPr id="56" name="Oval 55">
                <a:extLst>
                  <a:ext uri="{FF2B5EF4-FFF2-40B4-BE49-F238E27FC236}">
                    <a16:creationId xmlns:a16="http://schemas.microsoft.com/office/drawing/2014/main" id="{91E26FDB-B512-604C-BB76-DE28073E931C}"/>
                  </a:ext>
                </a:extLst>
              </p:cNvPr>
              <p:cNvSpPr/>
              <p:nvPr/>
            </p:nvSpPr>
            <p:spPr>
              <a:xfrm>
                <a:off x="8045262" y="3704932"/>
                <a:ext cx="957392" cy="957392"/>
              </a:xfrm>
              <a:prstGeom prst="ellipse">
                <a:avLst/>
              </a:prstGeom>
              <a:solidFill>
                <a:schemeClr val="bg1"/>
              </a:solidFill>
              <a:ln w="28575">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69F40392-D9C7-0212-7CD9-4CB2FB3AF92D}"/>
                  </a:ext>
                </a:extLst>
              </p:cNvPr>
              <p:cNvPicPr>
                <a:picLocks noChangeAspect="1"/>
              </p:cNvPicPr>
              <p:nvPr/>
            </p:nvPicPr>
            <p:blipFill>
              <a:blip r:embed="rId3"/>
              <a:stretch>
                <a:fillRect/>
              </a:stretch>
            </p:blipFill>
            <p:spPr>
              <a:xfrm>
                <a:off x="8249817" y="3775103"/>
                <a:ext cx="544842" cy="801238"/>
              </a:xfrm>
              <a:prstGeom prst="rect">
                <a:avLst/>
              </a:prstGeom>
            </p:spPr>
          </p:pic>
          <p:sp>
            <p:nvSpPr>
              <p:cNvPr id="58" name="TextBox 57">
                <a:extLst>
                  <a:ext uri="{FF2B5EF4-FFF2-40B4-BE49-F238E27FC236}">
                    <a16:creationId xmlns:a16="http://schemas.microsoft.com/office/drawing/2014/main" id="{6244E4FF-09C0-24DF-3EA6-48A2399FC133}"/>
                  </a:ext>
                </a:extLst>
              </p:cNvPr>
              <p:cNvSpPr txBox="1"/>
              <p:nvPr/>
            </p:nvSpPr>
            <p:spPr>
              <a:xfrm>
                <a:off x="7543614" y="4677253"/>
                <a:ext cx="1957248" cy="385081"/>
              </a:xfrm>
              <a:prstGeom prst="rect">
                <a:avLst/>
              </a:prstGeom>
              <a:noFill/>
            </p:spPr>
            <p:txBody>
              <a:bodyPr wrap="square" rtlCol="0">
                <a:spAutoFit/>
              </a:bodyPr>
              <a:lstStyle/>
              <a:p>
                <a:pPr algn="ctr"/>
                <a:r>
                  <a:rPr lang="en-US" sz="1600" b="1" dirty="0">
                    <a:solidFill>
                      <a:schemeClr val="bg1"/>
                    </a:solidFill>
                    <a:latin typeface="Stratum2 Bold" panose="020B0506030000020004" pitchFamily="34" charset="77"/>
                  </a:rPr>
                  <a:t>Leadership</a:t>
                </a:r>
              </a:p>
            </p:txBody>
          </p:sp>
        </p:grpSp>
        <p:grpSp>
          <p:nvGrpSpPr>
            <p:cNvPr id="87" name="Group 86">
              <a:extLst>
                <a:ext uri="{FF2B5EF4-FFF2-40B4-BE49-F238E27FC236}">
                  <a16:creationId xmlns:a16="http://schemas.microsoft.com/office/drawing/2014/main" id="{925C2054-70E4-0F11-5B11-E6F7F6A25EB9}"/>
                </a:ext>
              </a:extLst>
            </p:cNvPr>
            <p:cNvGrpSpPr/>
            <p:nvPr/>
          </p:nvGrpSpPr>
          <p:grpSpPr>
            <a:xfrm>
              <a:off x="9626418" y="3704932"/>
              <a:ext cx="1751496" cy="1214707"/>
              <a:chOff x="9626418" y="3704932"/>
              <a:chExt cx="1957248" cy="1357402"/>
            </a:xfrm>
          </p:grpSpPr>
          <p:sp>
            <p:nvSpPr>
              <p:cNvPr id="60" name="Oval 59">
                <a:extLst>
                  <a:ext uri="{FF2B5EF4-FFF2-40B4-BE49-F238E27FC236}">
                    <a16:creationId xmlns:a16="http://schemas.microsoft.com/office/drawing/2014/main" id="{410944D8-8523-B041-613D-F30B48B1D895}"/>
                  </a:ext>
                </a:extLst>
              </p:cNvPr>
              <p:cNvSpPr/>
              <p:nvPr/>
            </p:nvSpPr>
            <p:spPr>
              <a:xfrm>
                <a:off x="10128066" y="3704932"/>
                <a:ext cx="957392" cy="957392"/>
              </a:xfrm>
              <a:prstGeom prst="ellipse">
                <a:avLst/>
              </a:prstGeom>
              <a:solidFill>
                <a:schemeClr val="bg1"/>
              </a:solidFill>
              <a:ln w="28575">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14DD675A-FFD2-EB2E-E031-10B2475165CB}"/>
                  </a:ext>
                </a:extLst>
              </p:cNvPr>
              <p:cNvPicPr>
                <a:picLocks noChangeAspect="1"/>
              </p:cNvPicPr>
              <p:nvPr/>
            </p:nvPicPr>
            <p:blipFill>
              <a:blip r:embed="rId3"/>
              <a:stretch>
                <a:fillRect/>
              </a:stretch>
            </p:blipFill>
            <p:spPr>
              <a:xfrm>
                <a:off x="10332621" y="3775103"/>
                <a:ext cx="544842" cy="801238"/>
              </a:xfrm>
              <a:prstGeom prst="rect">
                <a:avLst/>
              </a:prstGeom>
            </p:spPr>
          </p:pic>
          <p:sp>
            <p:nvSpPr>
              <p:cNvPr id="62" name="TextBox 61">
                <a:extLst>
                  <a:ext uri="{FF2B5EF4-FFF2-40B4-BE49-F238E27FC236}">
                    <a16:creationId xmlns:a16="http://schemas.microsoft.com/office/drawing/2014/main" id="{A6A8F4CA-6E10-AF3D-7C6F-6A31E78D1C68}"/>
                  </a:ext>
                </a:extLst>
              </p:cNvPr>
              <p:cNvSpPr txBox="1"/>
              <p:nvPr/>
            </p:nvSpPr>
            <p:spPr>
              <a:xfrm>
                <a:off x="9626418" y="4677253"/>
                <a:ext cx="1957248" cy="385081"/>
              </a:xfrm>
              <a:prstGeom prst="rect">
                <a:avLst/>
              </a:prstGeom>
              <a:noFill/>
            </p:spPr>
            <p:txBody>
              <a:bodyPr wrap="square" rtlCol="0">
                <a:spAutoFit/>
              </a:bodyPr>
              <a:lstStyle/>
              <a:p>
                <a:pPr algn="ctr"/>
                <a:r>
                  <a:rPr lang="en-US" sz="1600" b="1" dirty="0">
                    <a:solidFill>
                      <a:schemeClr val="bg1"/>
                    </a:solidFill>
                    <a:latin typeface="Stratum2 Bold" panose="020B0506030000020004" pitchFamily="34" charset="77"/>
                  </a:rPr>
                  <a:t>Professionalism</a:t>
                </a:r>
              </a:p>
            </p:txBody>
          </p:sp>
        </p:grpSp>
      </p:grpSp>
      <p:grpSp>
        <p:nvGrpSpPr>
          <p:cNvPr id="93" name="Group 92">
            <a:extLst>
              <a:ext uri="{FF2B5EF4-FFF2-40B4-BE49-F238E27FC236}">
                <a16:creationId xmlns:a16="http://schemas.microsoft.com/office/drawing/2014/main" id="{199C3669-0579-8BDC-EF9D-715FA0C400BB}"/>
              </a:ext>
            </a:extLst>
          </p:cNvPr>
          <p:cNvGrpSpPr/>
          <p:nvPr/>
        </p:nvGrpSpPr>
        <p:grpSpPr>
          <a:xfrm>
            <a:off x="7694084" y="5274584"/>
            <a:ext cx="3767026" cy="1193395"/>
            <a:chOff x="7543614" y="5288956"/>
            <a:chExt cx="3834300" cy="1214707"/>
          </a:xfrm>
        </p:grpSpPr>
        <p:grpSp>
          <p:nvGrpSpPr>
            <p:cNvPr id="88" name="Group 87">
              <a:extLst>
                <a:ext uri="{FF2B5EF4-FFF2-40B4-BE49-F238E27FC236}">
                  <a16:creationId xmlns:a16="http://schemas.microsoft.com/office/drawing/2014/main" id="{A5C6AE63-DDB1-C141-D08B-5FCFDEE7F8F9}"/>
                </a:ext>
              </a:extLst>
            </p:cNvPr>
            <p:cNvGrpSpPr/>
            <p:nvPr/>
          </p:nvGrpSpPr>
          <p:grpSpPr>
            <a:xfrm>
              <a:off x="7543614" y="5288956"/>
              <a:ext cx="1751496" cy="1214707"/>
              <a:chOff x="7543614" y="5288957"/>
              <a:chExt cx="1957248" cy="1357402"/>
            </a:xfrm>
          </p:grpSpPr>
          <p:sp>
            <p:nvSpPr>
              <p:cNvPr id="64" name="Oval 63">
                <a:extLst>
                  <a:ext uri="{FF2B5EF4-FFF2-40B4-BE49-F238E27FC236}">
                    <a16:creationId xmlns:a16="http://schemas.microsoft.com/office/drawing/2014/main" id="{015372DF-06FA-2F1E-F756-853A46BC3A44}"/>
                  </a:ext>
                </a:extLst>
              </p:cNvPr>
              <p:cNvSpPr/>
              <p:nvPr/>
            </p:nvSpPr>
            <p:spPr>
              <a:xfrm>
                <a:off x="8045262" y="5288957"/>
                <a:ext cx="957392" cy="957392"/>
              </a:xfrm>
              <a:prstGeom prst="ellipse">
                <a:avLst/>
              </a:prstGeom>
              <a:solidFill>
                <a:schemeClr val="bg1"/>
              </a:solidFill>
              <a:ln w="28575">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89DF74F6-B673-89D2-5D8E-015C99EFC12C}"/>
                  </a:ext>
                </a:extLst>
              </p:cNvPr>
              <p:cNvPicPr>
                <a:picLocks noChangeAspect="1"/>
              </p:cNvPicPr>
              <p:nvPr/>
            </p:nvPicPr>
            <p:blipFill>
              <a:blip r:embed="rId3"/>
              <a:stretch>
                <a:fillRect/>
              </a:stretch>
            </p:blipFill>
            <p:spPr>
              <a:xfrm>
                <a:off x="8249817" y="5359128"/>
                <a:ext cx="544842" cy="801238"/>
              </a:xfrm>
              <a:prstGeom prst="rect">
                <a:avLst/>
              </a:prstGeom>
            </p:spPr>
          </p:pic>
          <p:sp>
            <p:nvSpPr>
              <p:cNvPr id="66" name="TextBox 65">
                <a:extLst>
                  <a:ext uri="{FF2B5EF4-FFF2-40B4-BE49-F238E27FC236}">
                    <a16:creationId xmlns:a16="http://schemas.microsoft.com/office/drawing/2014/main" id="{C64262B4-130F-F214-AE2A-F4D53E4D9320}"/>
                  </a:ext>
                </a:extLst>
              </p:cNvPr>
              <p:cNvSpPr txBox="1"/>
              <p:nvPr/>
            </p:nvSpPr>
            <p:spPr>
              <a:xfrm>
                <a:off x="7543614" y="6261278"/>
                <a:ext cx="1957248" cy="385081"/>
              </a:xfrm>
              <a:prstGeom prst="rect">
                <a:avLst/>
              </a:prstGeom>
              <a:noFill/>
            </p:spPr>
            <p:txBody>
              <a:bodyPr wrap="square" rtlCol="0">
                <a:spAutoFit/>
              </a:bodyPr>
              <a:lstStyle/>
              <a:p>
                <a:pPr algn="ctr"/>
                <a:r>
                  <a:rPr lang="en-US" sz="1600" b="1" dirty="0">
                    <a:solidFill>
                      <a:schemeClr val="bg1"/>
                    </a:solidFill>
                    <a:latin typeface="Stratum2 Bold" panose="020B0506030000020004" pitchFamily="34" charset="77"/>
                  </a:rPr>
                  <a:t>Teamwork</a:t>
                </a:r>
              </a:p>
            </p:txBody>
          </p:sp>
        </p:grpSp>
        <p:grpSp>
          <p:nvGrpSpPr>
            <p:cNvPr id="89" name="Group 88">
              <a:extLst>
                <a:ext uri="{FF2B5EF4-FFF2-40B4-BE49-F238E27FC236}">
                  <a16:creationId xmlns:a16="http://schemas.microsoft.com/office/drawing/2014/main" id="{262DA252-2DF3-E878-8431-85A1A1ECD8E2}"/>
                </a:ext>
              </a:extLst>
            </p:cNvPr>
            <p:cNvGrpSpPr/>
            <p:nvPr/>
          </p:nvGrpSpPr>
          <p:grpSpPr>
            <a:xfrm>
              <a:off x="9626418" y="5288956"/>
              <a:ext cx="1751496" cy="1214707"/>
              <a:chOff x="9626418" y="5288957"/>
              <a:chExt cx="1957248" cy="1357402"/>
            </a:xfrm>
          </p:grpSpPr>
          <p:sp>
            <p:nvSpPr>
              <p:cNvPr id="68" name="Oval 67">
                <a:extLst>
                  <a:ext uri="{FF2B5EF4-FFF2-40B4-BE49-F238E27FC236}">
                    <a16:creationId xmlns:a16="http://schemas.microsoft.com/office/drawing/2014/main" id="{4A19FE1E-0227-8E86-71FA-B29A09053123}"/>
                  </a:ext>
                </a:extLst>
              </p:cNvPr>
              <p:cNvSpPr/>
              <p:nvPr/>
            </p:nvSpPr>
            <p:spPr>
              <a:xfrm>
                <a:off x="10128066" y="5288957"/>
                <a:ext cx="957392" cy="957392"/>
              </a:xfrm>
              <a:prstGeom prst="ellipse">
                <a:avLst/>
              </a:prstGeom>
              <a:solidFill>
                <a:schemeClr val="bg1"/>
              </a:solidFill>
              <a:ln w="28575">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16937D61-4534-7715-33C9-A2D1B586AF27}"/>
                  </a:ext>
                </a:extLst>
              </p:cNvPr>
              <p:cNvPicPr>
                <a:picLocks noChangeAspect="1"/>
              </p:cNvPicPr>
              <p:nvPr/>
            </p:nvPicPr>
            <p:blipFill>
              <a:blip r:embed="rId3"/>
              <a:stretch>
                <a:fillRect/>
              </a:stretch>
            </p:blipFill>
            <p:spPr>
              <a:xfrm>
                <a:off x="10332621" y="5359128"/>
                <a:ext cx="544842" cy="801238"/>
              </a:xfrm>
              <a:prstGeom prst="rect">
                <a:avLst/>
              </a:prstGeom>
            </p:spPr>
          </p:pic>
          <p:sp>
            <p:nvSpPr>
              <p:cNvPr id="70" name="TextBox 69">
                <a:extLst>
                  <a:ext uri="{FF2B5EF4-FFF2-40B4-BE49-F238E27FC236}">
                    <a16:creationId xmlns:a16="http://schemas.microsoft.com/office/drawing/2014/main" id="{AD06E5F1-75AD-34B1-1ECE-090F1156C477}"/>
                  </a:ext>
                </a:extLst>
              </p:cNvPr>
              <p:cNvSpPr txBox="1"/>
              <p:nvPr/>
            </p:nvSpPr>
            <p:spPr>
              <a:xfrm>
                <a:off x="9626418" y="6261278"/>
                <a:ext cx="1957248" cy="385081"/>
              </a:xfrm>
              <a:prstGeom prst="rect">
                <a:avLst/>
              </a:prstGeom>
              <a:noFill/>
            </p:spPr>
            <p:txBody>
              <a:bodyPr wrap="square" rtlCol="0">
                <a:spAutoFit/>
              </a:bodyPr>
              <a:lstStyle/>
              <a:p>
                <a:pPr algn="ctr"/>
                <a:r>
                  <a:rPr lang="en-US" sz="1600" b="1" dirty="0">
                    <a:solidFill>
                      <a:schemeClr val="bg1"/>
                    </a:solidFill>
                    <a:latin typeface="Stratum2 Bold" panose="020B0506030000020004" pitchFamily="34" charset="77"/>
                  </a:rPr>
                  <a:t>Technology</a:t>
                </a:r>
              </a:p>
            </p:txBody>
          </p:sp>
        </p:grpSp>
      </p:grpSp>
      <p:sp>
        <p:nvSpPr>
          <p:cNvPr id="94" name="Rectangle 93">
            <a:extLst>
              <a:ext uri="{FF2B5EF4-FFF2-40B4-BE49-F238E27FC236}">
                <a16:creationId xmlns:a16="http://schemas.microsoft.com/office/drawing/2014/main" id="{11E5D213-6ACC-3CE0-F7D7-2235BEC1473F}"/>
              </a:ext>
            </a:extLst>
          </p:cNvPr>
          <p:cNvSpPr/>
          <p:nvPr/>
        </p:nvSpPr>
        <p:spPr>
          <a:xfrm>
            <a:off x="7315942" y="382254"/>
            <a:ext cx="4876058" cy="434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ontent Placeholder 2">
            <a:extLst>
              <a:ext uri="{FF2B5EF4-FFF2-40B4-BE49-F238E27FC236}">
                <a16:creationId xmlns:a16="http://schemas.microsoft.com/office/drawing/2014/main" id="{DD30B7FC-CE42-4154-9D5A-3C0F88E8BE56}"/>
              </a:ext>
            </a:extLst>
          </p:cNvPr>
          <p:cNvSpPr txBox="1">
            <a:spLocks/>
          </p:cNvSpPr>
          <p:nvPr/>
        </p:nvSpPr>
        <p:spPr>
          <a:xfrm>
            <a:off x="7315942" y="409426"/>
            <a:ext cx="4655396" cy="49358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a:buChar char="•"/>
              <a:defRPr sz="2800" kern="1200" baseline="0">
                <a:solidFill>
                  <a:schemeClr val="tx1"/>
                </a:solidFill>
                <a:latin typeface="Verdana"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Verdana"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Verdana"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Verdana"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ctr">
              <a:lnSpc>
                <a:spcPct val="110000"/>
              </a:lnSpc>
              <a:buNone/>
            </a:pPr>
            <a:r>
              <a:rPr lang="en-US" sz="2000" dirty="0">
                <a:solidFill>
                  <a:schemeClr val="bg1"/>
                </a:solidFill>
                <a:latin typeface="Stratum2 Medium" panose="020B0506030000020004" pitchFamily="34" charset="77"/>
              </a:rPr>
              <a:t>Badging for Skills Employers are Looking for</a:t>
            </a:r>
          </a:p>
        </p:txBody>
      </p:sp>
      <p:pic>
        <p:nvPicPr>
          <p:cNvPr id="99" name="Graphic 98">
            <a:extLst>
              <a:ext uri="{FF2B5EF4-FFF2-40B4-BE49-F238E27FC236}">
                <a16:creationId xmlns:a16="http://schemas.microsoft.com/office/drawing/2014/main" id="{7A188F3A-E593-28CF-D1CF-0C41A8E333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3221" y="5871078"/>
            <a:ext cx="2268048" cy="613830"/>
          </a:xfrm>
          <a:prstGeom prst="rect">
            <a:avLst/>
          </a:prstGeom>
        </p:spPr>
      </p:pic>
      <p:grpSp>
        <p:nvGrpSpPr>
          <p:cNvPr id="4" name="Group 3">
            <a:extLst>
              <a:ext uri="{FF2B5EF4-FFF2-40B4-BE49-F238E27FC236}">
                <a16:creationId xmlns:a16="http://schemas.microsoft.com/office/drawing/2014/main" id="{678B0302-65CE-3129-AF9E-9DAD3F2A6555}"/>
              </a:ext>
            </a:extLst>
          </p:cNvPr>
          <p:cNvGrpSpPr/>
          <p:nvPr/>
        </p:nvGrpSpPr>
        <p:grpSpPr>
          <a:xfrm>
            <a:off x="6177747" y="5220796"/>
            <a:ext cx="1570893" cy="1471932"/>
            <a:chOff x="6229656" y="5274585"/>
            <a:chExt cx="1570893" cy="1471932"/>
          </a:xfrm>
        </p:grpSpPr>
        <p:pic>
          <p:nvPicPr>
            <p:cNvPr id="2" name="Picture 1">
              <a:extLst>
                <a:ext uri="{FF2B5EF4-FFF2-40B4-BE49-F238E27FC236}">
                  <a16:creationId xmlns:a16="http://schemas.microsoft.com/office/drawing/2014/main" id="{41B6A588-0ED0-377D-1C07-5639E7BC4557}"/>
                </a:ext>
              </a:extLst>
            </p:cNvPr>
            <p:cNvPicPr>
              <a:picLocks noChangeAspect="1"/>
            </p:cNvPicPr>
            <p:nvPr/>
          </p:nvPicPr>
          <p:blipFill rotWithShape="1">
            <a:blip r:embed="rId6"/>
            <a:srcRect l="58306" b="24758"/>
            <a:stretch/>
          </p:blipFill>
          <p:spPr>
            <a:xfrm>
              <a:off x="6229656" y="5274585"/>
              <a:ext cx="1570893" cy="963300"/>
            </a:xfrm>
            <a:prstGeom prst="rect">
              <a:avLst/>
            </a:prstGeom>
          </p:spPr>
        </p:pic>
        <p:sp>
          <p:nvSpPr>
            <p:cNvPr id="3" name="TextBox 2">
              <a:extLst>
                <a:ext uri="{FF2B5EF4-FFF2-40B4-BE49-F238E27FC236}">
                  <a16:creationId xmlns:a16="http://schemas.microsoft.com/office/drawing/2014/main" id="{5DD17B10-1172-F54B-2517-29FD5EF281B1}"/>
                </a:ext>
              </a:extLst>
            </p:cNvPr>
            <p:cNvSpPr txBox="1"/>
            <p:nvPr/>
          </p:nvSpPr>
          <p:spPr>
            <a:xfrm>
              <a:off x="6464810" y="6161742"/>
              <a:ext cx="938077" cy="584775"/>
            </a:xfrm>
            <a:prstGeom prst="rect">
              <a:avLst/>
            </a:prstGeom>
            <a:noFill/>
          </p:spPr>
          <p:txBody>
            <a:bodyPr wrap="none" rtlCol="0">
              <a:spAutoFit/>
            </a:bodyPr>
            <a:lstStyle/>
            <a:p>
              <a:pPr algn="ctr"/>
              <a:r>
                <a:rPr lang="en-US" sz="1600" b="1" dirty="0">
                  <a:solidFill>
                    <a:schemeClr val="bg1"/>
                  </a:solidFill>
                </a:rPr>
                <a:t>Financial</a:t>
              </a:r>
            </a:p>
            <a:p>
              <a:pPr algn="ctr"/>
              <a:r>
                <a:rPr lang="en-US" sz="1600" b="1" dirty="0">
                  <a:solidFill>
                    <a:schemeClr val="bg1"/>
                  </a:solidFill>
                </a:rPr>
                <a:t>Literacy</a:t>
              </a:r>
            </a:p>
          </p:txBody>
        </p:sp>
      </p:grpSp>
    </p:spTree>
    <p:extLst>
      <p:ext uri="{BB962C8B-B14F-4D97-AF65-F5344CB8AC3E}">
        <p14:creationId xmlns:p14="http://schemas.microsoft.com/office/powerpoint/2010/main" val="3694348893"/>
      </p:ext>
    </p:extLst>
  </p:cSld>
  <p:clrMapOvr>
    <a:masterClrMapping/>
  </p:clrMapOvr>
</p:sld>
</file>

<file path=ppt/theme/theme1.xml><?xml version="1.0" encoding="utf-8"?>
<a:theme xmlns:a="http://schemas.openxmlformats.org/drawingml/2006/main" name="Retrospect">
  <a:themeElements>
    <a:clrScheme name="Custom 4">
      <a:dk1>
        <a:sysClr val="windowText" lastClr="000000"/>
      </a:dk1>
      <a:lt1>
        <a:sysClr val="window" lastClr="FFFFFF"/>
      </a:lt1>
      <a:dk2>
        <a:srgbClr val="44546A"/>
      </a:dk2>
      <a:lt2>
        <a:srgbClr val="E7E6E6"/>
      </a:lt2>
      <a:accent1>
        <a:srgbClr val="7F7F7F"/>
      </a:accent1>
      <a:accent2>
        <a:srgbClr val="D73F09"/>
      </a:accent2>
      <a:accent3>
        <a:srgbClr val="A5A5A5"/>
      </a:accent3>
      <a:accent4>
        <a:srgbClr val="FFC000"/>
      </a:accent4>
      <a:accent5>
        <a:srgbClr val="4472C4"/>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SU RGB 2018">
      <a:dk1>
        <a:sysClr val="windowText" lastClr="000000"/>
      </a:dk1>
      <a:lt1>
        <a:sysClr val="window" lastClr="FFFFFF"/>
      </a:lt1>
      <a:dk2>
        <a:srgbClr val="8E9089"/>
      </a:dk2>
      <a:lt2>
        <a:srgbClr val="B7A99A"/>
      </a:lt2>
      <a:accent1>
        <a:srgbClr val="D73F09"/>
      </a:accent1>
      <a:accent2>
        <a:srgbClr val="00859B"/>
      </a:accent2>
      <a:accent3>
        <a:srgbClr val="B8DDE1"/>
      </a:accent3>
      <a:accent4>
        <a:srgbClr val="FFB500"/>
      </a:accent4>
      <a:accent5>
        <a:srgbClr val="FDD26E"/>
      </a:accent5>
      <a:accent6>
        <a:srgbClr val="4A773C"/>
      </a:accent6>
      <a:hlink>
        <a:srgbClr val="C4D6A4"/>
      </a:hlink>
      <a:folHlink>
        <a:srgbClr val="7A685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Brand_fonts" id="{9D4428DC-7EE3-5740-9C94-D716E3C5B777}" vid="{F95373A8-C8C5-7843-99A6-193AA0A0922A}"/>
    </a:ext>
  </a:extLst>
</a:theme>
</file>

<file path=ppt/theme/theme3.xml><?xml version="1.0" encoding="utf-8"?>
<a:theme xmlns:a="http://schemas.openxmlformats.org/drawingml/2006/main" name="3_Office Theme">
  <a:themeElements>
    <a:clrScheme name="OSU RGB 2018">
      <a:dk1>
        <a:sysClr val="windowText" lastClr="000000"/>
      </a:dk1>
      <a:lt1>
        <a:sysClr val="window" lastClr="FFFFFF"/>
      </a:lt1>
      <a:dk2>
        <a:srgbClr val="8E9089"/>
      </a:dk2>
      <a:lt2>
        <a:srgbClr val="B7A99A"/>
      </a:lt2>
      <a:accent1>
        <a:srgbClr val="D73F09"/>
      </a:accent1>
      <a:accent2>
        <a:srgbClr val="00859B"/>
      </a:accent2>
      <a:accent3>
        <a:srgbClr val="B8DDE1"/>
      </a:accent3>
      <a:accent4>
        <a:srgbClr val="FFB500"/>
      </a:accent4>
      <a:accent5>
        <a:srgbClr val="FDD26E"/>
      </a:accent5>
      <a:accent6>
        <a:srgbClr val="4A773C"/>
      </a:accent6>
      <a:hlink>
        <a:srgbClr val="C4D6A4"/>
      </a:hlink>
      <a:folHlink>
        <a:srgbClr val="7A6855"/>
      </a:folHlink>
    </a:clrScheme>
    <a:fontScheme name="Custom 2">
      <a:majorFont>
        <a:latin typeface="Georgia"/>
        <a:ea typeface=""/>
        <a:cs typeface=""/>
      </a:majorFont>
      <a:minorFont>
        <a:latin typeface="Georg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4.xml><?xml version="1.0" encoding="utf-8"?>
<a:theme xmlns:a="http://schemas.openxmlformats.org/drawingml/2006/main" name="2_Office Theme">
  <a:themeElements>
    <a:clrScheme name="OSU RGB 2018">
      <a:dk1>
        <a:sysClr val="windowText" lastClr="000000"/>
      </a:dk1>
      <a:lt1>
        <a:sysClr val="window" lastClr="FFFFFF"/>
      </a:lt1>
      <a:dk2>
        <a:srgbClr val="8E9089"/>
      </a:dk2>
      <a:lt2>
        <a:srgbClr val="B7A99A"/>
      </a:lt2>
      <a:accent1>
        <a:srgbClr val="D73F09"/>
      </a:accent1>
      <a:accent2>
        <a:srgbClr val="00859B"/>
      </a:accent2>
      <a:accent3>
        <a:srgbClr val="B8DDE1"/>
      </a:accent3>
      <a:accent4>
        <a:srgbClr val="FFB500"/>
      </a:accent4>
      <a:accent5>
        <a:srgbClr val="FDD26E"/>
      </a:accent5>
      <a:accent6>
        <a:srgbClr val="4A773C"/>
      </a:accent6>
      <a:hlink>
        <a:srgbClr val="C4D6A4"/>
      </a:hlink>
      <a:folHlink>
        <a:srgbClr val="7A68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854</TotalTime>
  <Words>1268</Words>
  <Application>Microsoft Office PowerPoint</Application>
  <PresentationFormat>Widescreen</PresentationFormat>
  <Paragraphs>196</Paragraphs>
  <Slides>18</Slides>
  <Notes>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18</vt:i4>
      </vt:variant>
    </vt:vector>
  </HeadingPairs>
  <TitlesOfParts>
    <vt:vector size="32" baseType="lpstr">
      <vt:lpstr>Arial</vt:lpstr>
      <vt:lpstr>Calibri</vt:lpstr>
      <vt:lpstr>Calibri Light</vt:lpstr>
      <vt:lpstr>Georgia</vt:lpstr>
      <vt:lpstr>HelveticaNeueLT Std</vt:lpstr>
      <vt:lpstr>KievitPro-Regular</vt:lpstr>
      <vt:lpstr>Rufina-Stencil-Bold</vt:lpstr>
      <vt:lpstr>Stratum2 Bold</vt:lpstr>
      <vt:lpstr>Stratum2 Medium</vt:lpstr>
      <vt:lpstr>Verdana</vt:lpstr>
      <vt:lpstr>Retrospect</vt:lpstr>
      <vt:lpstr>Office Theme</vt:lpstr>
      <vt:lpstr>3_Office Theme</vt:lpstr>
      <vt:lpstr>2_Office Theme</vt:lpstr>
      <vt:lpstr>An Innovative Branch Campus: OSU-Cascades</vt:lpstr>
      <vt:lpstr>Agenda</vt:lpstr>
      <vt:lpstr>Building a 4-Year University in Central Oregon</vt:lpstr>
      <vt:lpstr>ONE OSU</vt:lpstr>
      <vt:lpstr>PowerPoint Presentation</vt:lpstr>
      <vt:lpstr>Initiatives </vt:lpstr>
      <vt:lpstr>PowerPoint Presentation</vt:lpstr>
      <vt:lpstr>PowerPoint Presentation</vt:lpstr>
      <vt:lpstr>PowerPoint Presentation</vt:lpstr>
      <vt:lpstr>Physically Building a Campus </vt:lpstr>
      <vt:lpstr>PowerPoint Presentation</vt:lpstr>
      <vt:lpstr>PowerPoint Presentation</vt:lpstr>
      <vt:lpstr>PowerPoint Presentation</vt:lpstr>
      <vt:lpstr>PowerPoint Presentation</vt:lpstr>
      <vt:lpstr>PowerPoint Presentation</vt:lpstr>
      <vt:lpstr>PowerPoint Presentation</vt:lpstr>
      <vt:lpstr>Momentum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Circular Economy</dc:title>
  <dc:creator>Andrew Ketsdever</dc:creator>
  <cp:lastModifiedBy>Ketsdever, Andrew</cp:lastModifiedBy>
  <cp:revision>34</cp:revision>
  <dcterms:created xsi:type="dcterms:W3CDTF">2020-07-22T16:05:25Z</dcterms:created>
  <dcterms:modified xsi:type="dcterms:W3CDTF">2023-01-12T20:34:40Z</dcterms:modified>
</cp:coreProperties>
</file>