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365" r:id="rId5"/>
    <p:sldId id="360" r:id="rId6"/>
    <p:sldId id="358" r:id="rId7"/>
    <p:sldId id="357" r:id="rId8"/>
    <p:sldId id="364" r:id="rId9"/>
    <p:sldId id="356" r:id="rId10"/>
    <p:sldId id="363" r:id="rId11"/>
    <p:sldId id="361" r:id="rId12"/>
    <p:sldId id="257" r:id="rId13"/>
    <p:sldId id="259" r:id="rId14"/>
    <p:sldId id="36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F6C92-F111-4342-A8C1-C4462970642B}" v="1066" dt="2023-05-08T21:16:47.279"/>
    <p1510:client id="{5CF1E271-A4BB-4543-8663-D529DE16B0D4}" v="27" dt="2023-03-20T16:03:52.616"/>
    <p1510:client id="{725E9F4E-4CB9-4CE3-80A2-ED2C7A56DFD0}" v="2" dt="2023-05-04T22:48:04.462"/>
    <p1510:client id="{37C04824-776A-7B7E-ED7C-92D476E834D2}" v="340" dt="2023-05-03T17:34:11.765"/>
    <p1510:client id="{38613C89-665C-681E-C2FA-BB098C733626}" v="191" dt="2023-04-19T15:03:42.420"/>
    <p1510:client id="{547C4BB2-A9E1-3AB4-7AA0-931BE1A0B4A7}" v="378" dt="2023-05-03T22:43:36.929"/>
    <p1510:client id="{4CECFCB8-78A4-F6A9-A743-71549ADFCAB5}" v="10" dt="2023-03-27T17:20:54.615"/>
    <p1510:client id="{9AA0DC2B-8754-4DF3-92D2-C18A624122E3}" v="10" dt="2023-05-03T23:08:31.040"/>
    <p1510:client id="{4F98F433-0880-4070-9DB5-5A36935DCF38}" v="86" dt="2023-05-08T19:58:29.471"/>
    <p1510:client id="{58601D1F-6CE6-4B27-896A-7D2F63218090}" v="295" dt="2023-05-04T20:07:06.797"/>
    <p1510:client id="{5E44329C-A9C2-83A7-763B-4E6820054FF2}" v="220" dt="2023-05-03T22:07:35.498"/>
    <p1510:client id="{658E8A39-5AF5-4477-9152-0C558B7CC4C5}" v="152" dt="2023-05-04T19:26:56.922"/>
    <p1510:client id="{681BD47F-8F44-4E05-988C-DD3BCFF0FCDB}" v="189" dt="2023-05-03T23:25:37.016"/>
    <p1510:client id="{9327FE2C-52BF-2E20-B76E-6570F70D0D7A}" v="36" dt="2023-04-19T16:05:28.610"/>
    <p1510:client id="{A2877633-D008-4FEE-8829-ACF7BD46FA2B}" v="8" dt="2023-05-05T15:20:30.123"/>
    <p1510:client id="{A3F2C69F-B948-4583-8CF5-3926FDDFA762}" v="382" dt="2023-05-04T20:16:29.468"/>
    <p1510:client id="{A497B5C3-52B5-E7C0-B3A3-F59A1C9CF0EE}" v="400" dt="2023-04-26T17:35:37.971"/>
    <p1510:client id="{AA210588-E722-4B8B-B7B9-C44226DA5C35}" v="3" dt="2023-05-04T23:03:19.249"/>
    <p1510:client id="{B50A167D-4F2D-1EAE-E7AB-DEF90AB6EE2E}" v="91" dt="2023-03-20T16:01:54.423"/>
    <p1510:client id="{BB179086-F345-C8E7-1FF2-B36A8698DA5A}" v="14" dt="2023-04-04T03:34:04.849"/>
    <p1510:client id="{C8C73043-71D7-41B4-A16E-E94ED0DB3326}" v="556" dt="2023-05-08T21:29:20.127"/>
    <p1510:client id="{E20F50CB-6CA4-EC8F-C95B-8409BE6F8380}" v="657" dt="2023-05-03T00:24:37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AC0D1-7E31-7D42-9726-7106F05AD487}" type="doc">
      <dgm:prSet loTypeId="urn:microsoft.com/office/officeart/2005/8/layout/b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395EA1-8C6B-AA4C-AAAB-8F3DE73FE066}">
      <dgm:prSet phldrT="[Text]" custT="1"/>
      <dgm:spPr>
        <a:solidFill>
          <a:srgbClr val="D73F09"/>
        </a:solidFill>
      </dgm:spPr>
      <dgm:t>
        <a:bodyPr/>
        <a:lstStyle/>
        <a:p>
          <a:pPr>
            <a:buAutoNum type="arabicPeriod"/>
          </a:pPr>
          <a:r>
            <a:rPr lang="en-US" sz="1400">
              <a:latin typeface="+mn-lt"/>
            </a:rPr>
            <a:t>Faculty to Faculty: BCC solicits – process of sharing data with colleges/faculty to inform decisions (May/June ‘23)</a:t>
          </a:r>
        </a:p>
      </dgm:t>
    </dgm:pt>
    <dgm:pt modelId="{82552F36-972D-2D4F-9532-CBF640F9B781}" type="parTrans" cxnId="{32BA8BA0-3B4C-C74F-9BCB-FED01C3426FA}">
      <dgm:prSet/>
      <dgm:spPr/>
      <dgm:t>
        <a:bodyPr/>
        <a:lstStyle/>
        <a:p>
          <a:endParaRPr lang="en-US"/>
        </a:p>
      </dgm:t>
    </dgm:pt>
    <dgm:pt modelId="{EB8E5885-5438-4244-9A2B-9ECBB7B8DB9D}" type="sibTrans" cxnId="{32BA8BA0-3B4C-C74F-9BCB-FED01C3426FA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8DB54384-E534-C94A-9861-E04FE2DE941F}">
      <dgm:prSet phldrT="[Text]" custT="1"/>
      <dgm:spPr>
        <a:solidFill>
          <a:srgbClr val="006A8E"/>
        </a:solidFill>
        <a:ln>
          <a:noFill/>
        </a:ln>
      </dgm:spPr>
      <dgm:t>
        <a:bodyPr/>
        <a:lstStyle/>
        <a:p>
          <a:pPr rtl="0">
            <a:buAutoNum type="arabicPeriod"/>
          </a:pPr>
          <a:r>
            <a:rPr lang="en-US" sz="1600">
              <a:latin typeface="+mn-lt"/>
            </a:rPr>
            <a:t>Colleges complete a "statement of intent” of the courses they plan to (re-)design and submit (in CIM</a:t>
          </a:r>
          <a:r>
            <a:rPr lang="en-US" sz="1200">
              <a:latin typeface="+mn-lt"/>
            </a:rPr>
            <a:t> </a:t>
          </a:r>
        </a:p>
      </dgm:t>
    </dgm:pt>
    <dgm:pt modelId="{7FCBC8FD-3340-9F48-8D37-75BE925CB6D1}" type="parTrans" cxnId="{EDC2CE51-2378-E345-A0D1-6C443F01747F}">
      <dgm:prSet/>
      <dgm:spPr/>
      <dgm:t>
        <a:bodyPr/>
        <a:lstStyle/>
        <a:p>
          <a:endParaRPr lang="en-US"/>
        </a:p>
      </dgm:t>
    </dgm:pt>
    <dgm:pt modelId="{D69838C1-E492-C349-8CC8-57B3D96B0370}" type="sibTrans" cxnId="{EDC2CE51-2378-E345-A0D1-6C443F01747F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7D632EA4-FDB0-7148-B0F5-F119789CDC73}">
      <dgm:prSet phldrT="[Text]" custT="1"/>
      <dgm:spPr>
        <a:solidFill>
          <a:srgbClr val="A7ACA2"/>
        </a:solidFill>
      </dgm:spPr>
      <dgm:t>
        <a:bodyPr/>
        <a:lstStyle/>
        <a:p>
          <a:pPr rtl="0">
            <a:buAutoNum type="arabicPeriod"/>
          </a:pPr>
          <a:r>
            <a:rPr lang="en-US" sz="1600">
              <a:latin typeface="+mn-lt"/>
            </a:rPr>
            <a:t>Faculty re(design) courses through CADI </a:t>
          </a:r>
        </a:p>
      </dgm:t>
    </dgm:pt>
    <dgm:pt modelId="{D6D9A788-978B-5946-BB82-F01CC43142C6}" type="parTrans" cxnId="{9EC84E94-069C-1B4C-BE07-026B44753AB9}">
      <dgm:prSet/>
      <dgm:spPr/>
      <dgm:t>
        <a:bodyPr/>
        <a:lstStyle/>
        <a:p>
          <a:endParaRPr lang="en-US"/>
        </a:p>
      </dgm:t>
    </dgm:pt>
    <dgm:pt modelId="{727BEB7E-D241-BF4E-A0D3-F343AA1D4A2D}" type="sibTrans" cxnId="{9EC84E94-069C-1B4C-BE07-026B44753AB9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437B4D4A-4CAE-584B-90E2-DED3F59DB632}">
      <dgm:prSet phldrT="[Text]" custT="1"/>
      <dgm:spPr>
        <a:solidFill>
          <a:srgbClr val="FFB500"/>
        </a:solidFill>
      </dgm:spPr>
      <dgm:t>
        <a:bodyPr/>
        <a:lstStyle/>
        <a:p>
          <a:pPr rtl="0">
            <a:buAutoNum type="arabicPeriod"/>
          </a:pPr>
          <a:r>
            <a:rPr lang="en-US" sz="2400" dirty="0">
              <a:latin typeface="+mn-lt"/>
            </a:rPr>
            <a:t>Course review process</a:t>
          </a:r>
        </a:p>
      </dgm:t>
    </dgm:pt>
    <dgm:pt modelId="{3447259E-961D-9A4D-A14D-94B4A7F31ADA}" type="parTrans" cxnId="{E3C7AFDC-C761-E440-8949-42E6F887DF61}">
      <dgm:prSet/>
      <dgm:spPr/>
      <dgm:t>
        <a:bodyPr/>
        <a:lstStyle/>
        <a:p>
          <a:endParaRPr lang="en-US"/>
        </a:p>
      </dgm:t>
    </dgm:pt>
    <dgm:pt modelId="{49005308-4C0D-094A-9B82-15E007B8F791}" type="sibTrans" cxnId="{E3C7AFDC-C761-E440-8949-42E6F887DF61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65C07C22-D5D1-8043-A933-B991AC015D94}">
      <dgm:prSet phldrT="[Text]" custT="1"/>
      <dgm:spPr>
        <a:solidFill>
          <a:srgbClr val="D73F09"/>
        </a:solidFill>
      </dgm:spPr>
      <dgm:t>
        <a:bodyPr/>
        <a:lstStyle/>
        <a:p>
          <a:pPr>
            <a:buNone/>
          </a:pPr>
          <a:r>
            <a:rPr lang="en-US" sz="1200" dirty="0">
              <a:latin typeface="+mn-lt"/>
            </a:rPr>
            <a:t>BCC will review the following in AY 23-24 - Designator limits (+2 per </a:t>
          </a:r>
          <a:r>
            <a:rPr lang="en-US" sz="1400" dirty="0">
              <a:latin typeface="+mn-lt"/>
            </a:rPr>
            <a:t>designator/category);  Z courses (CCN), Series courses (BIO 10X)</a:t>
          </a:r>
        </a:p>
      </dgm:t>
    </dgm:pt>
    <dgm:pt modelId="{5E4102F2-2977-E048-899E-C078433C09B0}" type="parTrans" cxnId="{7DF12505-DC09-C94A-827F-61DF32556647}">
      <dgm:prSet/>
      <dgm:spPr/>
      <dgm:t>
        <a:bodyPr/>
        <a:lstStyle/>
        <a:p>
          <a:endParaRPr lang="en-US"/>
        </a:p>
      </dgm:t>
    </dgm:pt>
    <dgm:pt modelId="{158EF3EA-108B-E840-990C-F6FA552F6EAF}" type="sibTrans" cxnId="{7DF12505-DC09-C94A-827F-61DF32556647}">
      <dgm:prSet/>
      <dgm:spPr/>
      <dgm:t>
        <a:bodyPr/>
        <a:lstStyle/>
        <a:p>
          <a:endParaRPr lang="en-US"/>
        </a:p>
      </dgm:t>
    </dgm:pt>
    <dgm:pt modelId="{F37B7208-8B99-0D4D-9261-36740F6A8E3B}">
      <dgm:prSet custT="1"/>
      <dgm:spPr>
        <a:solidFill>
          <a:srgbClr val="D73F09"/>
        </a:solidFill>
      </dgm:spPr>
      <dgm:t>
        <a:bodyPr/>
        <a:lstStyle/>
        <a:p>
          <a:r>
            <a:rPr lang="en-US" sz="2000">
              <a:latin typeface="+mn-lt"/>
            </a:rPr>
            <a:t>Course approvals are added to list for Summer 2025 launch</a:t>
          </a:r>
        </a:p>
      </dgm:t>
    </dgm:pt>
    <dgm:pt modelId="{1B877A10-81E3-4142-AABA-27B5A81D590A}" type="parTrans" cxnId="{79C091FF-1682-334C-8F23-0DC98B20FAE2}">
      <dgm:prSet/>
      <dgm:spPr/>
      <dgm:t>
        <a:bodyPr/>
        <a:lstStyle/>
        <a:p>
          <a:endParaRPr lang="en-US"/>
        </a:p>
      </dgm:t>
    </dgm:pt>
    <dgm:pt modelId="{C3C71A4F-C8C0-4245-9215-BAC895828A03}" type="sibTrans" cxnId="{79C091FF-1682-334C-8F23-0DC98B20FAE2}">
      <dgm:prSet/>
      <dgm:spPr/>
      <dgm:t>
        <a:bodyPr/>
        <a:lstStyle/>
        <a:p>
          <a:endParaRPr lang="en-US"/>
        </a:p>
      </dgm:t>
    </dgm:pt>
    <dgm:pt modelId="{865877F0-ED16-45FC-88EF-B091D43EA493}">
      <dgm:prSet phldr="0" custT="1"/>
      <dgm:spPr>
        <a:solidFill>
          <a:srgbClr val="A7ACA2"/>
        </a:solidFill>
      </dgm:spPr>
      <dgm:t>
        <a:bodyPr/>
        <a:lstStyle/>
        <a:p>
          <a:pPr rtl="0"/>
          <a:r>
            <a:rPr lang="en-US" sz="1200">
              <a:latin typeface="+mn-lt"/>
            </a:rPr>
            <a:t>DPO and WIC have specific additional trainings </a:t>
          </a:r>
        </a:p>
      </dgm:t>
    </dgm:pt>
    <dgm:pt modelId="{8FF7F958-2573-49EE-8AE3-BE3CF12FB414}" type="parTrans" cxnId="{616E2FBF-4538-6246-A67D-D904C2EB415A}">
      <dgm:prSet/>
      <dgm:spPr/>
      <dgm:t>
        <a:bodyPr/>
        <a:lstStyle/>
        <a:p>
          <a:endParaRPr lang="en-US"/>
        </a:p>
      </dgm:t>
    </dgm:pt>
    <dgm:pt modelId="{0DBD0566-077B-4CF3-A244-14CB3B04DE0E}" type="sibTrans" cxnId="{616E2FBF-4538-6246-A67D-D904C2EB415A}">
      <dgm:prSet/>
      <dgm:spPr/>
      <dgm:t>
        <a:bodyPr/>
        <a:lstStyle/>
        <a:p>
          <a:endParaRPr lang="en-US"/>
        </a:p>
      </dgm:t>
    </dgm:pt>
    <dgm:pt modelId="{E7973108-2DF2-4320-A7E5-255FFC722C9C}">
      <dgm:prSet phldr="0" custT="1"/>
      <dgm:spPr>
        <a:solidFill>
          <a:srgbClr val="A7ACA2"/>
        </a:solidFill>
      </dgm:spPr>
      <dgm:t>
        <a:bodyPr/>
        <a:lstStyle/>
        <a:p>
          <a:pPr rtl="0"/>
          <a:r>
            <a:rPr lang="en-US" sz="1200" dirty="0">
              <a:latin typeface="+mn-lt"/>
            </a:rPr>
            <a:t>Transitions and </a:t>
          </a:r>
          <a:r>
            <a:rPr lang="en-US" sz="1200" dirty="0" err="1">
              <a:latin typeface="+mn-lt"/>
            </a:rPr>
            <a:t>SeSo</a:t>
          </a:r>
          <a:r>
            <a:rPr lang="en-US" sz="1200" dirty="0">
              <a:latin typeface="+mn-lt"/>
            </a:rPr>
            <a:t> will be folded into CADI</a:t>
          </a:r>
          <a:endParaRPr lang="en-US" sz="1600" dirty="0">
            <a:latin typeface="+mn-lt"/>
          </a:endParaRPr>
        </a:p>
      </dgm:t>
    </dgm:pt>
    <dgm:pt modelId="{05B608B3-FAEA-4DE7-8A69-64C8A7ECA75E}" type="parTrans" cxnId="{24CBDF58-1E5C-2644-844E-7775FA615546}">
      <dgm:prSet/>
      <dgm:spPr/>
      <dgm:t>
        <a:bodyPr/>
        <a:lstStyle/>
        <a:p>
          <a:endParaRPr lang="en-US"/>
        </a:p>
      </dgm:t>
    </dgm:pt>
    <dgm:pt modelId="{A26AEAFE-D920-4D14-A5A2-7A6A9BA4E40E}" type="sibTrans" cxnId="{24CBDF58-1E5C-2644-844E-7775FA615546}">
      <dgm:prSet/>
      <dgm:spPr/>
      <dgm:t>
        <a:bodyPr/>
        <a:lstStyle/>
        <a:p>
          <a:endParaRPr lang="en-US"/>
        </a:p>
      </dgm:t>
    </dgm:pt>
    <dgm:pt modelId="{73C1C9EA-FC33-4DA0-8B44-49616C320653}">
      <dgm:prSet phldr="0" custT="1"/>
      <dgm:spPr>
        <a:solidFill>
          <a:srgbClr val="00859B"/>
        </a:solidFill>
      </dgm:spPr>
      <dgm:t>
        <a:bodyPr/>
        <a:lstStyle/>
        <a:p>
          <a:r>
            <a:rPr lang="en-US" sz="2400" dirty="0">
              <a:latin typeface="+mn-lt"/>
            </a:rPr>
            <a:t>Faculty submits proposal in CIM</a:t>
          </a:r>
        </a:p>
      </dgm:t>
    </dgm:pt>
    <dgm:pt modelId="{E32BBA25-E733-4BFF-A5BD-E2FB4E88F0D7}" type="parTrans" cxnId="{101979C5-E72C-ED4C-AF54-D5A88053248F}">
      <dgm:prSet/>
      <dgm:spPr/>
      <dgm:t>
        <a:bodyPr/>
        <a:lstStyle/>
        <a:p>
          <a:endParaRPr lang="en-US"/>
        </a:p>
      </dgm:t>
    </dgm:pt>
    <dgm:pt modelId="{E6C8CF7C-DBB8-4092-ACED-CF9529C9083C}" type="sibTrans" cxnId="{101979C5-E72C-ED4C-AF54-D5A88053248F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AEC3EE87-8E85-A740-A4E2-2AD3737B65DD}">
      <dgm:prSet phldrT="[Text]" custT="1"/>
      <dgm:spPr>
        <a:solidFill>
          <a:schemeClr val="accent1"/>
        </a:solidFill>
      </dgm:spPr>
      <dgm:t>
        <a:bodyPr/>
        <a:lstStyle/>
        <a:p>
          <a:pPr>
            <a:buAutoNum type="arabicPeriod"/>
          </a:pPr>
          <a:r>
            <a:rPr lang="en-US" sz="1800" dirty="0">
              <a:latin typeface="+mn-lt"/>
            </a:rPr>
            <a:t>College leadership teams are prepared for install plan and encouraged to work with faculty </a:t>
          </a:r>
        </a:p>
      </dgm:t>
    </dgm:pt>
    <dgm:pt modelId="{27C2F2DE-F96D-5842-9408-5DDBC43BB0E4}" type="parTrans" cxnId="{97248A1A-D5E1-FA45-962F-815535039BA0}">
      <dgm:prSet/>
      <dgm:spPr/>
      <dgm:t>
        <a:bodyPr/>
        <a:lstStyle/>
        <a:p>
          <a:endParaRPr lang="en-US"/>
        </a:p>
      </dgm:t>
    </dgm:pt>
    <dgm:pt modelId="{04473D11-BCEA-AD41-9498-B2A718F9E41F}" type="sibTrans" cxnId="{97248A1A-D5E1-FA45-962F-815535039BA0}">
      <dgm:prSet/>
      <dgm:spPr/>
      <dgm:t>
        <a:bodyPr/>
        <a:lstStyle/>
        <a:p>
          <a:endParaRPr lang="en-US"/>
        </a:p>
      </dgm:t>
    </dgm:pt>
    <dgm:pt modelId="{968700BC-CE05-4B0A-8CEA-BB545766D3B6}">
      <dgm:prSet phldr="0"/>
      <dgm:spPr/>
      <dgm:t>
        <a:bodyPr/>
        <a:lstStyle/>
        <a:p>
          <a:pPr rtl="0">
            <a:buAutoNum type="arabicPeriod"/>
          </a:pPr>
          <a:endParaRPr lang="en-US" sz="1600">
            <a:latin typeface="+mn-lt"/>
          </a:endParaRPr>
        </a:p>
        <a:p>
          <a:pPr rtl="0">
            <a:buAutoNum type="arabicPeriod"/>
          </a:pPr>
          <a:r>
            <a:rPr lang="en-US" sz="1200">
              <a:latin typeface="+mn-lt"/>
            </a:rPr>
            <a:t>(rolling due dates per quarter for following quarter Course Adaptation and Design Institute – CADI)</a:t>
          </a:r>
          <a:endParaRPr lang="en-US"/>
        </a:p>
      </dgm:t>
    </dgm:pt>
    <dgm:pt modelId="{447A6CC9-2EB7-45CE-8B20-D585370568F7}" type="parTrans" cxnId="{5BEF7D1D-7980-40A9-A061-2DE3E844E1F4}">
      <dgm:prSet/>
      <dgm:spPr/>
    </dgm:pt>
    <dgm:pt modelId="{6BB29A74-FE81-4466-9F27-8EB1DCF1DBCB}" type="sibTrans" cxnId="{5BEF7D1D-7980-40A9-A061-2DE3E844E1F4}">
      <dgm:prSet/>
      <dgm:spPr/>
      <dgm:t>
        <a:bodyPr/>
        <a:lstStyle/>
        <a:p>
          <a:endParaRPr lang="en-US"/>
        </a:p>
      </dgm:t>
    </dgm:pt>
    <dgm:pt modelId="{77D583F6-DC84-A94E-ADB4-4A7C2DF3AC8E}" type="pres">
      <dgm:prSet presAssocID="{478AC0D1-7E31-7D42-9726-7106F05AD487}" presName="Name0" presStyleCnt="0">
        <dgm:presLayoutVars>
          <dgm:dir/>
          <dgm:resizeHandles val="exact"/>
        </dgm:presLayoutVars>
      </dgm:prSet>
      <dgm:spPr/>
    </dgm:pt>
    <dgm:pt modelId="{B7CD47BB-7232-2947-B3B2-6EEBF3572891}" type="pres">
      <dgm:prSet presAssocID="{AEC3EE87-8E85-A740-A4E2-2AD3737B65DD}" presName="node" presStyleLbl="node1" presStyleIdx="0" presStyleCnt="8">
        <dgm:presLayoutVars>
          <dgm:bulletEnabled val="1"/>
        </dgm:presLayoutVars>
      </dgm:prSet>
      <dgm:spPr/>
    </dgm:pt>
    <dgm:pt modelId="{27D24EAC-9E18-F146-8571-D17F1BF0FA09}" type="pres">
      <dgm:prSet presAssocID="{04473D11-BCEA-AD41-9498-B2A718F9E41F}" presName="sibTrans" presStyleLbl="sibTrans1D1" presStyleIdx="0" presStyleCnt="7"/>
      <dgm:spPr/>
    </dgm:pt>
    <dgm:pt modelId="{1B83857F-1A7F-1548-8F10-0B21FCC6E1E6}" type="pres">
      <dgm:prSet presAssocID="{04473D11-BCEA-AD41-9498-B2A718F9E41F}" presName="connectorText" presStyleLbl="sibTrans1D1" presStyleIdx="0" presStyleCnt="7"/>
      <dgm:spPr/>
    </dgm:pt>
    <dgm:pt modelId="{3980A534-62E4-A142-A5E6-B775802E107F}" type="pres">
      <dgm:prSet presAssocID="{0A395EA1-8C6B-AA4C-AAAB-8F3DE73FE066}" presName="node" presStyleLbl="node1" presStyleIdx="1" presStyleCnt="8" custScaleY="167245">
        <dgm:presLayoutVars>
          <dgm:bulletEnabled val="1"/>
        </dgm:presLayoutVars>
      </dgm:prSet>
      <dgm:spPr/>
    </dgm:pt>
    <dgm:pt modelId="{4DE7E12F-AB72-9F4C-82CA-0BF9A50721AB}" type="pres">
      <dgm:prSet presAssocID="{EB8E5885-5438-4244-9A2B-9ECBB7B8DB9D}" presName="sibTrans" presStyleLbl="sibTrans1D1" presStyleIdx="1" presStyleCnt="7"/>
      <dgm:spPr/>
    </dgm:pt>
    <dgm:pt modelId="{152D8E3D-310A-5E48-BBEB-A2F60F57F834}" type="pres">
      <dgm:prSet presAssocID="{EB8E5885-5438-4244-9A2B-9ECBB7B8DB9D}" presName="connectorText" presStyleLbl="sibTrans1D1" presStyleIdx="1" presStyleCnt="7"/>
      <dgm:spPr/>
    </dgm:pt>
    <dgm:pt modelId="{C4AA61B4-F0EE-EE47-B32E-9D523CA29A05}" type="pres">
      <dgm:prSet presAssocID="{8DB54384-E534-C94A-9861-E04FE2DE941F}" presName="node" presStyleLbl="node1" presStyleIdx="2" presStyleCnt="8" custScaleY="130389">
        <dgm:presLayoutVars>
          <dgm:bulletEnabled val="1"/>
        </dgm:presLayoutVars>
      </dgm:prSet>
      <dgm:spPr/>
    </dgm:pt>
    <dgm:pt modelId="{23B1980C-DB25-9041-87EA-95FB82C58CF2}" type="pres">
      <dgm:prSet presAssocID="{D69838C1-E492-C349-8CC8-57B3D96B0370}" presName="sibTrans" presStyleLbl="sibTrans1D1" presStyleIdx="2" presStyleCnt="7"/>
      <dgm:spPr/>
    </dgm:pt>
    <dgm:pt modelId="{72F86348-D734-5F4B-A48E-FB4E79E0B650}" type="pres">
      <dgm:prSet presAssocID="{D69838C1-E492-C349-8CC8-57B3D96B0370}" presName="connectorText" presStyleLbl="sibTrans1D1" presStyleIdx="2" presStyleCnt="7"/>
      <dgm:spPr/>
    </dgm:pt>
    <dgm:pt modelId="{932F6332-3882-4D45-AB37-FBF072976166}" type="pres">
      <dgm:prSet presAssocID="{968700BC-CE05-4B0A-8CEA-BB545766D3B6}" presName="node" presStyleLbl="node1" presStyleIdx="3" presStyleCnt="8">
        <dgm:presLayoutVars>
          <dgm:bulletEnabled val="1"/>
        </dgm:presLayoutVars>
      </dgm:prSet>
      <dgm:spPr/>
    </dgm:pt>
    <dgm:pt modelId="{4FB42D40-E202-402E-8FA5-80DFB591D301}" type="pres">
      <dgm:prSet presAssocID="{6BB29A74-FE81-4466-9F27-8EB1DCF1DBCB}" presName="sibTrans" presStyleLbl="sibTrans1D1" presStyleIdx="3" presStyleCnt="7"/>
      <dgm:spPr/>
    </dgm:pt>
    <dgm:pt modelId="{ACB08930-5027-4711-973A-716BC16C0B6E}" type="pres">
      <dgm:prSet presAssocID="{6BB29A74-FE81-4466-9F27-8EB1DCF1DBCB}" presName="connectorText" presStyleLbl="sibTrans1D1" presStyleIdx="3" presStyleCnt="7"/>
      <dgm:spPr/>
    </dgm:pt>
    <dgm:pt modelId="{8119B650-FF37-554D-AF50-32971DF99ED4}" type="pres">
      <dgm:prSet presAssocID="{7D632EA4-FDB0-7148-B0F5-F119789CDC73}" presName="node" presStyleLbl="node1" presStyleIdx="4" presStyleCnt="8" custScaleY="130517">
        <dgm:presLayoutVars>
          <dgm:bulletEnabled val="1"/>
        </dgm:presLayoutVars>
      </dgm:prSet>
      <dgm:spPr/>
    </dgm:pt>
    <dgm:pt modelId="{5654E54F-9877-A04E-B4C0-9CE3745DF3D0}" type="pres">
      <dgm:prSet presAssocID="{727BEB7E-D241-BF4E-A0D3-F343AA1D4A2D}" presName="sibTrans" presStyleLbl="sibTrans1D1" presStyleIdx="4" presStyleCnt="7"/>
      <dgm:spPr/>
    </dgm:pt>
    <dgm:pt modelId="{369146AA-4E92-954F-B807-6CAAF07A9736}" type="pres">
      <dgm:prSet presAssocID="{727BEB7E-D241-BF4E-A0D3-F343AA1D4A2D}" presName="connectorText" presStyleLbl="sibTrans1D1" presStyleIdx="4" presStyleCnt="7"/>
      <dgm:spPr/>
    </dgm:pt>
    <dgm:pt modelId="{6313587E-4275-42C0-BFEA-B48B594488FE}" type="pres">
      <dgm:prSet presAssocID="{73C1C9EA-FC33-4DA0-8B44-49616C320653}" presName="node" presStyleLbl="node1" presStyleIdx="5" presStyleCnt="8">
        <dgm:presLayoutVars>
          <dgm:bulletEnabled val="1"/>
        </dgm:presLayoutVars>
      </dgm:prSet>
      <dgm:spPr/>
    </dgm:pt>
    <dgm:pt modelId="{CE85747B-0E8C-491B-A148-6AB743326872}" type="pres">
      <dgm:prSet presAssocID="{E6C8CF7C-DBB8-4092-ACED-CF9529C9083C}" presName="sibTrans" presStyleLbl="sibTrans1D1" presStyleIdx="5" presStyleCnt="7"/>
      <dgm:spPr/>
    </dgm:pt>
    <dgm:pt modelId="{859AD25D-E480-422F-ACD1-C9488BC27380}" type="pres">
      <dgm:prSet presAssocID="{E6C8CF7C-DBB8-4092-ACED-CF9529C9083C}" presName="connectorText" presStyleLbl="sibTrans1D1" presStyleIdx="5" presStyleCnt="7"/>
      <dgm:spPr/>
    </dgm:pt>
    <dgm:pt modelId="{74081878-E552-4F4F-BA69-AB05CC64673A}" type="pres">
      <dgm:prSet presAssocID="{437B4D4A-4CAE-584B-90E2-DED3F59DB632}" presName="node" presStyleLbl="node1" presStyleIdx="6" presStyleCnt="8">
        <dgm:presLayoutVars>
          <dgm:bulletEnabled val="1"/>
        </dgm:presLayoutVars>
      </dgm:prSet>
      <dgm:spPr/>
    </dgm:pt>
    <dgm:pt modelId="{79A66B96-B65F-334F-A50F-C0C4F1CE27D1}" type="pres">
      <dgm:prSet presAssocID="{49005308-4C0D-094A-9B82-15E007B8F791}" presName="sibTrans" presStyleLbl="sibTrans1D1" presStyleIdx="6" presStyleCnt="7"/>
      <dgm:spPr/>
    </dgm:pt>
    <dgm:pt modelId="{02D0ACBA-8FB6-AA4E-9D7A-57EB449A4CE1}" type="pres">
      <dgm:prSet presAssocID="{49005308-4C0D-094A-9B82-15E007B8F791}" presName="connectorText" presStyleLbl="sibTrans1D1" presStyleIdx="6" presStyleCnt="7"/>
      <dgm:spPr/>
    </dgm:pt>
    <dgm:pt modelId="{2B10096F-5C48-7041-8AB8-94DED75871B5}" type="pres">
      <dgm:prSet presAssocID="{F37B7208-8B99-0D4D-9261-36740F6A8E3B}" presName="node" presStyleLbl="node1" presStyleIdx="7" presStyleCnt="8">
        <dgm:presLayoutVars>
          <dgm:bulletEnabled val="1"/>
        </dgm:presLayoutVars>
      </dgm:prSet>
      <dgm:spPr/>
    </dgm:pt>
  </dgm:ptLst>
  <dgm:cxnLst>
    <dgm:cxn modelId="{BE4A5202-6657-9C47-B9A9-2C6133C0ADA8}" type="presOf" srcId="{04473D11-BCEA-AD41-9498-B2A718F9E41F}" destId="{27D24EAC-9E18-F146-8571-D17F1BF0FA09}" srcOrd="0" destOrd="0" presId="urn:microsoft.com/office/officeart/2005/8/layout/bProcess3"/>
    <dgm:cxn modelId="{7DF12505-DC09-C94A-827F-61DF32556647}" srcId="{0A395EA1-8C6B-AA4C-AAAB-8F3DE73FE066}" destId="{65C07C22-D5D1-8043-A933-B991AC015D94}" srcOrd="0" destOrd="0" parTransId="{5E4102F2-2977-E048-899E-C078433C09B0}" sibTransId="{158EF3EA-108B-E840-990C-F6FA552F6EAF}"/>
    <dgm:cxn modelId="{1337820B-9C0A-8E41-86F6-6C2AC4F5AB1F}" type="presOf" srcId="{EB8E5885-5438-4244-9A2B-9ECBB7B8DB9D}" destId="{152D8E3D-310A-5E48-BBEB-A2F60F57F834}" srcOrd="1" destOrd="0" presId="urn:microsoft.com/office/officeart/2005/8/layout/bProcess3"/>
    <dgm:cxn modelId="{97248A1A-D5E1-FA45-962F-815535039BA0}" srcId="{478AC0D1-7E31-7D42-9726-7106F05AD487}" destId="{AEC3EE87-8E85-A740-A4E2-2AD3737B65DD}" srcOrd="0" destOrd="0" parTransId="{27C2F2DE-F96D-5842-9408-5DDBC43BB0E4}" sibTransId="{04473D11-BCEA-AD41-9498-B2A718F9E41F}"/>
    <dgm:cxn modelId="{39FE801C-1447-4EEB-A621-BB88A77F7E46}" type="presOf" srcId="{968700BC-CE05-4B0A-8CEA-BB545766D3B6}" destId="{932F6332-3882-4D45-AB37-FBF072976166}" srcOrd="0" destOrd="0" presId="urn:microsoft.com/office/officeart/2005/8/layout/bProcess3"/>
    <dgm:cxn modelId="{5BEF7D1D-7980-40A9-A061-2DE3E844E1F4}" srcId="{478AC0D1-7E31-7D42-9726-7106F05AD487}" destId="{968700BC-CE05-4B0A-8CEA-BB545766D3B6}" srcOrd="3" destOrd="0" parTransId="{447A6CC9-2EB7-45CE-8B20-D585370568F7}" sibTransId="{6BB29A74-FE81-4466-9F27-8EB1DCF1DBCB}"/>
    <dgm:cxn modelId="{197CAC21-B26F-5947-B2F0-226422B096A5}" type="presOf" srcId="{7D632EA4-FDB0-7148-B0F5-F119789CDC73}" destId="{8119B650-FF37-554D-AF50-32971DF99ED4}" srcOrd="0" destOrd="0" presId="urn:microsoft.com/office/officeart/2005/8/layout/bProcess3"/>
    <dgm:cxn modelId="{05F4D827-A31A-7D46-B848-2546CBDBDAE2}" type="presOf" srcId="{49005308-4C0D-094A-9B82-15E007B8F791}" destId="{79A66B96-B65F-334F-A50F-C0C4F1CE27D1}" srcOrd="0" destOrd="0" presId="urn:microsoft.com/office/officeart/2005/8/layout/bProcess3"/>
    <dgm:cxn modelId="{3057CB3E-C1FF-B24A-92B7-008CB0FB76C6}" type="presOf" srcId="{65C07C22-D5D1-8043-A933-B991AC015D94}" destId="{3980A534-62E4-A142-A5E6-B775802E107F}" srcOrd="0" destOrd="1" presId="urn:microsoft.com/office/officeart/2005/8/layout/bProcess3"/>
    <dgm:cxn modelId="{B28E0964-AA9A-8A42-94E2-A4DA2208912E}" type="presOf" srcId="{73C1C9EA-FC33-4DA0-8B44-49616C320653}" destId="{6313587E-4275-42C0-BFEA-B48B594488FE}" srcOrd="0" destOrd="0" presId="urn:microsoft.com/office/officeart/2005/8/layout/bProcess3"/>
    <dgm:cxn modelId="{4FB88F67-B08D-D64B-8AE6-A1174F0A4663}" type="presOf" srcId="{D69838C1-E492-C349-8CC8-57B3D96B0370}" destId="{72F86348-D734-5F4B-A48E-FB4E79E0B650}" srcOrd="1" destOrd="0" presId="urn:microsoft.com/office/officeart/2005/8/layout/bProcess3"/>
    <dgm:cxn modelId="{DCA62B49-48B1-8148-B695-A14577D26624}" type="presOf" srcId="{E7973108-2DF2-4320-A7E5-255FFC722C9C}" destId="{8119B650-FF37-554D-AF50-32971DF99ED4}" srcOrd="0" destOrd="2" presId="urn:microsoft.com/office/officeart/2005/8/layout/bProcess3"/>
    <dgm:cxn modelId="{B1FD924B-E054-3E48-A758-C59EC1514897}" type="presOf" srcId="{EB8E5885-5438-4244-9A2B-9ECBB7B8DB9D}" destId="{4DE7E12F-AB72-9F4C-82CA-0BF9A50721AB}" srcOrd="0" destOrd="0" presId="urn:microsoft.com/office/officeart/2005/8/layout/bProcess3"/>
    <dgm:cxn modelId="{BF41AD4B-B7C2-0543-81F7-E81234F3D881}" type="presOf" srcId="{0A395EA1-8C6B-AA4C-AAAB-8F3DE73FE066}" destId="{3980A534-62E4-A142-A5E6-B775802E107F}" srcOrd="0" destOrd="0" presId="urn:microsoft.com/office/officeart/2005/8/layout/bProcess3"/>
    <dgm:cxn modelId="{ED1E0B6D-0EBC-3240-BC1D-E09D8975DACB}" type="presOf" srcId="{727BEB7E-D241-BF4E-A0D3-F343AA1D4A2D}" destId="{5654E54F-9877-A04E-B4C0-9CE3745DF3D0}" srcOrd="0" destOrd="0" presId="urn:microsoft.com/office/officeart/2005/8/layout/bProcess3"/>
    <dgm:cxn modelId="{5DDF676E-A916-E34B-868E-E63422FA2616}" type="presOf" srcId="{E6C8CF7C-DBB8-4092-ACED-CF9529C9083C}" destId="{859AD25D-E480-422F-ACD1-C9488BC27380}" srcOrd="1" destOrd="0" presId="urn:microsoft.com/office/officeart/2005/8/layout/bProcess3"/>
    <dgm:cxn modelId="{3E66846F-9A83-264C-B6AD-E11F2352AD89}" type="presOf" srcId="{F37B7208-8B99-0D4D-9261-36740F6A8E3B}" destId="{2B10096F-5C48-7041-8AB8-94DED75871B5}" srcOrd="0" destOrd="0" presId="urn:microsoft.com/office/officeart/2005/8/layout/bProcess3"/>
    <dgm:cxn modelId="{EDC2CE51-2378-E345-A0D1-6C443F01747F}" srcId="{478AC0D1-7E31-7D42-9726-7106F05AD487}" destId="{8DB54384-E534-C94A-9861-E04FE2DE941F}" srcOrd="2" destOrd="0" parTransId="{7FCBC8FD-3340-9F48-8D37-75BE925CB6D1}" sibTransId="{D69838C1-E492-C349-8CC8-57B3D96B0370}"/>
    <dgm:cxn modelId="{24CBDF58-1E5C-2644-844E-7775FA615546}" srcId="{7D632EA4-FDB0-7148-B0F5-F119789CDC73}" destId="{E7973108-2DF2-4320-A7E5-255FFC722C9C}" srcOrd="1" destOrd="0" parTransId="{05B608B3-FAEA-4DE7-8A69-64C8A7ECA75E}" sibTransId="{A26AEAFE-D920-4D14-A5A2-7A6A9BA4E40E}"/>
    <dgm:cxn modelId="{764D5F7A-666C-B548-96D5-3D279CF5DCA5}" type="presOf" srcId="{727BEB7E-D241-BF4E-A0D3-F343AA1D4A2D}" destId="{369146AA-4E92-954F-B807-6CAAF07A9736}" srcOrd="1" destOrd="0" presId="urn:microsoft.com/office/officeart/2005/8/layout/bProcess3"/>
    <dgm:cxn modelId="{7C4D047B-E239-48BA-8718-94AFBBC75250}" type="presOf" srcId="{6BB29A74-FE81-4466-9F27-8EB1DCF1DBCB}" destId="{ACB08930-5027-4711-973A-716BC16C0B6E}" srcOrd="1" destOrd="0" presId="urn:microsoft.com/office/officeart/2005/8/layout/bProcess3"/>
    <dgm:cxn modelId="{9EC84E94-069C-1B4C-BE07-026B44753AB9}" srcId="{478AC0D1-7E31-7D42-9726-7106F05AD487}" destId="{7D632EA4-FDB0-7148-B0F5-F119789CDC73}" srcOrd="4" destOrd="0" parTransId="{D6D9A788-978B-5946-BB82-F01CC43142C6}" sibTransId="{727BEB7E-D241-BF4E-A0D3-F343AA1D4A2D}"/>
    <dgm:cxn modelId="{32BA8BA0-3B4C-C74F-9BCB-FED01C3426FA}" srcId="{478AC0D1-7E31-7D42-9726-7106F05AD487}" destId="{0A395EA1-8C6B-AA4C-AAAB-8F3DE73FE066}" srcOrd="1" destOrd="0" parTransId="{82552F36-972D-2D4F-9532-CBF640F9B781}" sibTransId="{EB8E5885-5438-4244-9A2B-9ECBB7B8DB9D}"/>
    <dgm:cxn modelId="{73474EAE-2387-4948-9DAB-962B1B84CEAF}" type="presOf" srcId="{49005308-4C0D-094A-9B82-15E007B8F791}" destId="{02D0ACBA-8FB6-AA4E-9D7A-57EB449A4CE1}" srcOrd="1" destOrd="0" presId="urn:microsoft.com/office/officeart/2005/8/layout/bProcess3"/>
    <dgm:cxn modelId="{1A0F81B6-52BD-CB4C-964A-C3F9EDB1137D}" type="presOf" srcId="{E6C8CF7C-DBB8-4092-ACED-CF9529C9083C}" destId="{CE85747B-0E8C-491B-A148-6AB743326872}" srcOrd="0" destOrd="0" presId="urn:microsoft.com/office/officeart/2005/8/layout/bProcess3"/>
    <dgm:cxn modelId="{EA8443B8-90AD-E94E-9A6B-E0F87C0AE141}" type="presOf" srcId="{865877F0-ED16-45FC-88EF-B091D43EA493}" destId="{8119B650-FF37-554D-AF50-32971DF99ED4}" srcOrd="0" destOrd="1" presId="urn:microsoft.com/office/officeart/2005/8/layout/bProcess3"/>
    <dgm:cxn modelId="{616E2FBF-4538-6246-A67D-D904C2EB415A}" srcId="{7D632EA4-FDB0-7148-B0F5-F119789CDC73}" destId="{865877F0-ED16-45FC-88EF-B091D43EA493}" srcOrd="0" destOrd="0" parTransId="{8FF7F958-2573-49EE-8AE3-BE3CF12FB414}" sibTransId="{0DBD0566-077B-4CF3-A244-14CB3B04DE0E}"/>
    <dgm:cxn modelId="{50F992C0-3E82-344A-838B-480F90B6C138}" type="presOf" srcId="{04473D11-BCEA-AD41-9498-B2A718F9E41F}" destId="{1B83857F-1A7F-1548-8F10-0B21FCC6E1E6}" srcOrd="1" destOrd="0" presId="urn:microsoft.com/office/officeart/2005/8/layout/bProcess3"/>
    <dgm:cxn modelId="{101979C5-E72C-ED4C-AF54-D5A88053248F}" srcId="{478AC0D1-7E31-7D42-9726-7106F05AD487}" destId="{73C1C9EA-FC33-4DA0-8B44-49616C320653}" srcOrd="5" destOrd="0" parTransId="{E32BBA25-E733-4BFF-A5BD-E2FB4E88F0D7}" sibTransId="{E6C8CF7C-DBB8-4092-ACED-CF9529C9083C}"/>
    <dgm:cxn modelId="{8812EDCE-E7C9-4D03-A49F-98BF04A04F2C}" type="presOf" srcId="{6BB29A74-FE81-4466-9F27-8EB1DCF1DBCB}" destId="{4FB42D40-E202-402E-8FA5-80DFB591D301}" srcOrd="0" destOrd="0" presId="urn:microsoft.com/office/officeart/2005/8/layout/bProcess3"/>
    <dgm:cxn modelId="{DF9443D7-C74F-6D48-BF0E-9839ACADFF57}" type="presOf" srcId="{8DB54384-E534-C94A-9861-E04FE2DE941F}" destId="{C4AA61B4-F0EE-EE47-B32E-9D523CA29A05}" srcOrd="0" destOrd="0" presId="urn:microsoft.com/office/officeart/2005/8/layout/bProcess3"/>
    <dgm:cxn modelId="{AC7C5AD9-1AA8-BD4B-B1CB-EBA6A62A1BAE}" type="presOf" srcId="{D69838C1-E492-C349-8CC8-57B3D96B0370}" destId="{23B1980C-DB25-9041-87EA-95FB82C58CF2}" srcOrd="0" destOrd="0" presId="urn:microsoft.com/office/officeart/2005/8/layout/bProcess3"/>
    <dgm:cxn modelId="{E3C7AFDC-C761-E440-8949-42E6F887DF61}" srcId="{478AC0D1-7E31-7D42-9726-7106F05AD487}" destId="{437B4D4A-4CAE-584B-90E2-DED3F59DB632}" srcOrd="6" destOrd="0" parTransId="{3447259E-961D-9A4D-A14D-94B4A7F31ADA}" sibTransId="{49005308-4C0D-094A-9B82-15E007B8F791}"/>
    <dgm:cxn modelId="{0046CCF3-1B34-DD47-97BF-E2673570B960}" type="presOf" srcId="{AEC3EE87-8E85-A740-A4E2-2AD3737B65DD}" destId="{B7CD47BB-7232-2947-B3B2-6EEBF3572891}" srcOrd="0" destOrd="0" presId="urn:microsoft.com/office/officeart/2005/8/layout/bProcess3"/>
    <dgm:cxn modelId="{FCB5FEF5-C9C5-D54E-8993-52AC1A422FDF}" type="presOf" srcId="{478AC0D1-7E31-7D42-9726-7106F05AD487}" destId="{77D583F6-DC84-A94E-ADB4-4A7C2DF3AC8E}" srcOrd="0" destOrd="0" presId="urn:microsoft.com/office/officeart/2005/8/layout/bProcess3"/>
    <dgm:cxn modelId="{1DAB51FE-B0AB-6E44-A542-412BBFBDC51B}" type="presOf" srcId="{437B4D4A-4CAE-584B-90E2-DED3F59DB632}" destId="{74081878-E552-4F4F-BA69-AB05CC64673A}" srcOrd="0" destOrd="0" presId="urn:microsoft.com/office/officeart/2005/8/layout/bProcess3"/>
    <dgm:cxn modelId="{79C091FF-1682-334C-8F23-0DC98B20FAE2}" srcId="{478AC0D1-7E31-7D42-9726-7106F05AD487}" destId="{F37B7208-8B99-0D4D-9261-36740F6A8E3B}" srcOrd="7" destOrd="0" parTransId="{1B877A10-81E3-4142-AABA-27B5A81D590A}" sibTransId="{C3C71A4F-C8C0-4245-9215-BAC895828A03}"/>
    <dgm:cxn modelId="{9E576D62-538B-1D48-A224-3CF6FBBE4B6E}" type="presParOf" srcId="{77D583F6-DC84-A94E-ADB4-4A7C2DF3AC8E}" destId="{B7CD47BB-7232-2947-B3B2-6EEBF3572891}" srcOrd="0" destOrd="0" presId="urn:microsoft.com/office/officeart/2005/8/layout/bProcess3"/>
    <dgm:cxn modelId="{B1881767-8F5C-BD49-B9FF-E08180D93E11}" type="presParOf" srcId="{77D583F6-DC84-A94E-ADB4-4A7C2DF3AC8E}" destId="{27D24EAC-9E18-F146-8571-D17F1BF0FA09}" srcOrd="1" destOrd="0" presId="urn:microsoft.com/office/officeart/2005/8/layout/bProcess3"/>
    <dgm:cxn modelId="{DE737C9E-809D-CD47-BC08-7FCAF06CEAAE}" type="presParOf" srcId="{27D24EAC-9E18-F146-8571-D17F1BF0FA09}" destId="{1B83857F-1A7F-1548-8F10-0B21FCC6E1E6}" srcOrd="0" destOrd="0" presId="urn:microsoft.com/office/officeart/2005/8/layout/bProcess3"/>
    <dgm:cxn modelId="{E8BE5037-4598-4441-846A-2004BB819E27}" type="presParOf" srcId="{77D583F6-DC84-A94E-ADB4-4A7C2DF3AC8E}" destId="{3980A534-62E4-A142-A5E6-B775802E107F}" srcOrd="2" destOrd="0" presId="urn:microsoft.com/office/officeart/2005/8/layout/bProcess3"/>
    <dgm:cxn modelId="{1BC605F2-0547-504A-99C8-2792B318AA9E}" type="presParOf" srcId="{77D583F6-DC84-A94E-ADB4-4A7C2DF3AC8E}" destId="{4DE7E12F-AB72-9F4C-82CA-0BF9A50721AB}" srcOrd="3" destOrd="0" presId="urn:microsoft.com/office/officeart/2005/8/layout/bProcess3"/>
    <dgm:cxn modelId="{9D29FA20-DFEA-094E-A857-16CE36AC8DDB}" type="presParOf" srcId="{4DE7E12F-AB72-9F4C-82CA-0BF9A50721AB}" destId="{152D8E3D-310A-5E48-BBEB-A2F60F57F834}" srcOrd="0" destOrd="0" presId="urn:microsoft.com/office/officeart/2005/8/layout/bProcess3"/>
    <dgm:cxn modelId="{471FD059-8C36-8C4A-90F2-C7BCBE310C33}" type="presParOf" srcId="{77D583F6-DC84-A94E-ADB4-4A7C2DF3AC8E}" destId="{C4AA61B4-F0EE-EE47-B32E-9D523CA29A05}" srcOrd="4" destOrd="0" presId="urn:microsoft.com/office/officeart/2005/8/layout/bProcess3"/>
    <dgm:cxn modelId="{A58D15CF-27E2-6E49-9F72-5D69DC8BDCF1}" type="presParOf" srcId="{77D583F6-DC84-A94E-ADB4-4A7C2DF3AC8E}" destId="{23B1980C-DB25-9041-87EA-95FB82C58CF2}" srcOrd="5" destOrd="0" presId="urn:microsoft.com/office/officeart/2005/8/layout/bProcess3"/>
    <dgm:cxn modelId="{05C52876-A6E9-9340-9097-CDC778CE164C}" type="presParOf" srcId="{23B1980C-DB25-9041-87EA-95FB82C58CF2}" destId="{72F86348-D734-5F4B-A48E-FB4E79E0B650}" srcOrd="0" destOrd="0" presId="urn:microsoft.com/office/officeart/2005/8/layout/bProcess3"/>
    <dgm:cxn modelId="{A6C6B886-275D-40BA-87E7-51F177CACA21}" type="presParOf" srcId="{77D583F6-DC84-A94E-ADB4-4A7C2DF3AC8E}" destId="{932F6332-3882-4D45-AB37-FBF072976166}" srcOrd="6" destOrd="0" presId="urn:microsoft.com/office/officeart/2005/8/layout/bProcess3"/>
    <dgm:cxn modelId="{8D99FFDD-377F-41D4-8719-43875607825D}" type="presParOf" srcId="{77D583F6-DC84-A94E-ADB4-4A7C2DF3AC8E}" destId="{4FB42D40-E202-402E-8FA5-80DFB591D301}" srcOrd="7" destOrd="0" presId="urn:microsoft.com/office/officeart/2005/8/layout/bProcess3"/>
    <dgm:cxn modelId="{01FE40A2-08F1-4B1D-877F-94EBC6ADFDF7}" type="presParOf" srcId="{4FB42D40-E202-402E-8FA5-80DFB591D301}" destId="{ACB08930-5027-4711-973A-716BC16C0B6E}" srcOrd="0" destOrd="0" presId="urn:microsoft.com/office/officeart/2005/8/layout/bProcess3"/>
    <dgm:cxn modelId="{AEA00DD5-610E-8A47-8408-876AE79B76DB}" type="presParOf" srcId="{77D583F6-DC84-A94E-ADB4-4A7C2DF3AC8E}" destId="{8119B650-FF37-554D-AF50-32971DF99ED4}" srcOrd="8" destOrd="0" presId="urn:microsoft.com/office/officeart/2005/8/layout/bProcess3"/>
    <dgm:cxn modelId="{68F58984-0873-8344-A344-85FD4A8CE2DD}" type="presParOf" srcId="{77D583F6-DC84-A94E-ADB4-4A7C2DF3AC8E}" destId="{5654E54F-9877-A04E-B4C0-9CE3745DF3D0}" srcOrd="9" destOrd="0" presId="urn:microsoft.com/office/officeart/2005/8/layout/bProcess3"/>
    <dgm:cxn modelId="{022065D0-7D63-554F-9A21-250D6B6332F1}" type="presParOf" srcId="{5654E54F-9877-A04E-B4C0-9CE3745DF3D0}" destId="{369146AA-4E92-954F-B807-6CAAF07A9736}" srcOrd="0" destOrd="0" presId="urn:microsoft.com/office/officeart/2005/8/layout/bProcess3"/>
    <dgm:cxn modelId="{83D63F7F-8ED1-CC42-928B-E90B9D6EA251}" type="presParOf" srcId="{77D583F6-DC84-A94E-ADB4-4A7C2DF3AC8E}" destId="{6313587E-4275-42C0-BFEA-B48B594488FE}" srcOrd="10" destOrd="0" presId="urn:microsoft.com/office/officeart/2005/8/layout/bProcess3"/>
    <dgm:cxn modelId="{5857A320-FF05-F54D-A33C-E837C3E60B49}" type="presParOf" srcId="{77D583F6-DC84-A94E-ADB4-4A7C2DF3AC8E}" destId="{CE85747B-0E8C-491B-A148-6AB743326872}" srcOrd="11" destOrd="0" presId="urn:microsoft.com/office/officeart/2005/8/layout/bProcess3"/>
    <dgm:cxn modelId="{DC87FD0B-70D2-7D47-89B5-6A66086ABB7A}" type="presParOf" srcId="{CE85747B-0E8C-491B-A148-6AB743326872}" destId="{859AD25D-E480-422F-ACD1-C9488BC27380}" srcOrd="0" destOrd="0" presId="urn:microsoft.com/office/officeart/2005/8/layout/bProcess3"/>
    <dgm:cxn modelId="{33AF1684-6D6D-4542-BEC3-C854A78D1492}" type="presParOf" srcId="{77D583F6-DC84-A94E-ADB4-4A7C2DF3AC8E}" destId="{74081878-E552-4F4F-BA69-AB05CC64673A}" srcOrd="12" destOrd="0" presId="urn:microsoft.com/office/officeart/2005/8/layout/bProcess3"/>
    <dgm:cxn modelId="{CF4D290A-035D-0B49-81FD-55DE84FBF7E6}" type="presParOf" srcId="{77D583F6-DC84-A94E-ADB4-4A7C2DF3AC8E}" destId="{79A66B96-B65F-334F-A50F-C0C4F1CE27D1}" srcOrd="13" destOrd="0" presId="urn:microsoft.com/office/officeart/2005/8/layout/bProcess3"/>
    <dgm:cxn modelId="{3C523517-F85C-2540-A46D-9FA1DA5217F0}" type="presParOf" srcId="{79A66B96-B65F-334F-A50F-C0C4F1CE27D1}" destId="{02D0ACBA-8FB6-AA4E-9D7A-57EB449A4CE1}" srcOrd="0" destOrd="0" presId="urn:microsoft.com/office/officeart/2005/8/layout/bProcess3"/>
    <dgm:cxn modelId="{48E32157-C81C-2343-A857-40B96786CDD9}" type="presParOf" srcId="{77D583F6-DC84-A94E-ADB4-4A7C2DF3AC8E}" destId="{2B10096F-5C48-7041-8AB8-94DED75871B5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AC0D1-7E31-7D42-9726-7106F05AD487}" type="doc">
      <dgm:prSet loTypeId="urn:microsoft.com/office/officeart/2005/8/layout/b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395EA1-8C6B-AA4C-AAAB-8F3DE73FE066}">
      <dgm:prSet phldrT="[Text]" custT="1"/>
      <dgm:spPr>
        <a:solidFill>
          <a:srgbClr val="D73F09"/>
        </a:solidFill>
      </dgm:spPr>
      <dgm:t>
        <a:bodyPr/>
        <a:lstStyle/>
        <a:p>
          <a:pPr>
            <a:buAutoNum type="arabicPeriod"/>
          </a:pPr>
          <a:r>
            <a:rPr lang="en-US" sz="1800">
              <a:latin typeface="+mn-lt"/>
            </a:rPr>
            <a:t>College data-driven decisions encouraged: </a:t>
          </a:r>
        </a:p>
      </dgm:t>
    </dgm:pt>
    <dgm:pt modelId="{82552F36-972D-2D4F-9532-CBF640F9B781}" type="parTrans" cxnId="{32BA8BA0-3B4C-C74F-9BCB-FED01C3426FA}">
      <dgm:prSet/>
      <dgm:spPr/>
      <dgm:t>
        <a:bodyPr/>
        <a:lstStyle/>
        <a:p>
          <a:endParaRPr lang="en-US"/>
        </a:p>
      </dgm:t>
    </dgm:pt>
    <dgm:pt modelId="{EB8E5885-5438-4244-9A2B-9ECBB7B8DB9D}" type="sibTrans" cxnId="{32BA8BA0-3B4C-C74F-9BCB-FED01C3426FA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8DB54384-E534-C94A-9861-E04FE2DE941F}">
      <dgm:prSet phldrT="[Text]" custT="1"/>
      <dgm:spPr>
        <a:solidFill>
          <a:srgbClr val="006A8E"/>
        </a:solidFill>
        <a:ln>
          <a:noFill/>
        </a:ln>
      </dgm:spPr>
      <dgm:t>
        <a:bodyPr/>
        <a:lstStyle/>
        <a:p>
          <a:pPr rtl="0">
            <a:buAutoNum type="arabicPeriod"/>
          </a:pPr>
          <a:r>
            <a:rPr lang="en-US" sz="1700" dirty="0">
              <a:latin typeface="+mn-lt"/>
            </a:rPr>
            <a:t>Colleges complete a "statement of intent” of the courses they plan to (re)design and submit in CIM </a:t>
          </a:r>
        </a:p>
        <a:p>
          <a:pPr rtl="0">
            <a:buAutoNum type="arabicPeriod"/>
          </a:pPr>
          <a:r>
            <a:rPr lang="en-US" sz="1400" dirty="0">
              <a:latin typeface="+mn-lt"/>
            </a:rPr>
            <a:t>(rolling due dates per quarter for following quarter Course Adaptation and Design Institute – CADI)</a:t>
          </a:r>
        </a:p>
      </dgm:t>
    </dgm:pt>
    <dgm:pt modelId="{7FCBC8FD-3340-9F48-8D37-75BE925CB6D1}" type="parTrans" cxnId="{EDC2CE51-2378-E345-A0D1-6C443F01747F}">
      <dgm:prSet/>
      <dgm:spPr/>
      <dgm:t>
        <a:bodyPr/>
        <a:lstStyle/>
        <a:p>
          <a:endParaRPr lang="en-US"/>
        </a:p>
      </dgm:t>
    </dgm:pt>
    <dgm:pt modelId="{D69838C1-E492-C349-8CC8-57B3D96B0370}" type="sibTrans" cxnId="{EDC2CE51-2378-E345-A0D1-6C443F01747F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7D632EA4-FDB0-7148-B0F5-F119789CDC73}">
      <dgm:prSet phldrT="[Text]" custT="1"/>
      <dgm:spPr>
        <a:solidFill>
          <a:srgbClr val="A7ACA2"/>
        </a:solidFill>
      </dgm:spPr>
      <dgm:t>
        <a:bodyPr/>
        <a:lstStyle/>
        <a:p>
          <a:pPr rtl="0">
            <a:buAutoNum type="arabicPeriod"/>
          </a:pPr>
          <a:r>
            <a:rPr lang="en-US" sz="2000">
              <a:latin typeface="+mn-lt"/>
            </a:rPr>
            <a:t>Faculty re(design) courses through CADI </a:t>
          </a:r>
        </a:p>
      </dgm:t>
    </dgm:pt>
    <dgm:pt modelId="{D6D9A788-978B-5946-BB82-F01CC43142C6}" type="parTrans" cxnId="{9EC84E94-069C-1B4C-BE07-026B44753AB9}">
      <dgm:prSet/>
      <dgm:spPr/>
      <dgm:t>
        <a:bodyPr/>
        <a:lstStyle/>
        <a:p>
          <a:endParaRPr lang="en-US"/>
        </a:p>
      </dgm:t>
    </dgm:pt>
    <dgm:pt modelId="{727BEB7E-D241-BF4E-A0D3-F343AA1D4A2D}" type="sibTrans" cxnId="{9EC84E94-069C-1B4C-BE07-026B44753AB9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437B4D4A-4CAE-584B-90E2-DED3F59DB632}">
      <dgm:prSet phldrT="[Text]" custT="1"/>
      <dgm:spPr>
        <a:solidFill>
          <a:srgbClr val="FFB500"/>
        </a:solidFill>
      </dgm:spPr>
      <dgm:t>
        <a:bodyPr/>
        <a:lstStyle/>
        <a:p>
          <a:pPr rtl="0">
            <a:buAutoNum type="arabicPeriod"/>
          </a:pPr>
          <a:r>
            <a:rPr lang="en-US" sz="2400">
              <a:latin typeface="+mn-lt"/>
            </a:rPr>
            <a:t>Course review process</a:t>
          </a:r>
        </a:p>
      </dgm:t>
    </dgm:pt>
    <dgm:pt modelId="{3447259E-961D-9A4D-A14D-94B4A7F31ADA}" type="parTrans" cxnId="{E3C7AFDC-C761-E440-8949-42E6F887DF61}">
      <dgm:prSet/>
      <dgm:spPr/>
      <dgm:t>
        <a:bodyPr/>
        <a:lstStyle/>
        <a:p>
          <a:endParaRPr lang="en-US"/>
        </a:p>
      </dgm:t>
    </dgm:pt>
    <dgm:pt modelId="{49005308-4C0D-094A-9B82-15E007B8F791}" type="sibTrans" cxnId="{E3C7AFDC-C761-E440-8949-42E6F887DF61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F37B7208-8B99-0D4D-9261-36740F6A8E3B}">
      <dgm:prSet custT="1"/>
      <dgm:spPr>
        <a:solidFill>
          <a:srgbClr val="D73F09"/>
        </a:solidFill>
      </dgm:spPr>
      <dgm:t>
        <a:bodyPr/>
        <a:lstStyle/>
        <a:p>
          <a:r>
            <a:rPr lang="en-US" sz="2400">
              <a:latin typeface="+mn-lt"/>
            </a:rPr>
            <a:t>Course approvals are added to list for Summer 2025 launch</a:t>
          </a:r>
        </a:p>
      </dgm:t>
    </dgm:pt>
    <dgm:pt modelId="{1B877A10-81E3-4142-AABA-27B5A81D590A}" type="parTrans" cxnId="{79C091FF-1682-334C-8F23-0DC98B20FAE2}">
      <dgm:prSet/>
      <dgm:spPr/>
      <dgm:t>
        <a:bodyPr/>
        <a:lstStyle/>
        <a:p>
          <a:endParaRPr lang="en-US"/>
        </a:p>
      </dgm:t>
    </dgm:pt>
    <dgm:pt modelId="{C3C71A4F-C8C0-4245-9215-BAC895828A03}" type="sibTrans" cxnId="{79C091FF-1682-334C-8F23-0DC98B20FAE2}">
      <dgm:prSet/>
      <dgm:spPr/>
      <dgm:t>
        <a:bodyPr/>
        <a:lstStyle/>
        <a:p>
          <a:endParaRPr lang="en-US"/>
        </a:p>
      </dgm:t>
    </dgm:pt>
    <dgm:pt modelId="{865877F0-ED16-45FC-88EF-B091D43EA493}">
      <dgm:prSet phldr="0" custT="1"/>
      <dgm:spPr>
        <a:solidFill>
          <a:srgbClr val="A7ACA2"/>
        </a:solidFill>
      </dgm:spPr>
      <dgm:t>
        <a:bodyPr/>
        <a:lstStyle/>
        <a:p>
          <a:pPr rtl="0"/>
          <a:r>
            <a:rPr lang="en-US" sz="1600">
              <a:latin typeface="+mn-lt"/>
            </a:rPr>
            <a:t>DPO and WIC have specific additional trainings </a:t>
          </a:r>
        </a:p>
      </dgm:t>
    </dgm:pt>
    <dgm:pt modelId="{8FF7F958-2573-49EE-8AE3-BE3CF12FB414}" type="parTrans" cxnId="{616E2FBF-4538-6246-A67D-D904C2EB415A}">
      <dgm:prSet/>
      <dgm:spPr/>
      <dgm:t>
        <a:bodyPr/>
        <a:lstStyle/>
        <a:p>
          <a:endParaRPr lang="en-US"/>
        </a:p>
      </dgm:t>
    </dgm:pt>
    <dgm:pt modelId="{0DBD0566-077B-4CF3-A244-14CB3B04DE0E}" type="sibTrans" cxnId="{616E2FBF-4538-6246-A67D-D904C2EB415A}">
      <dgm:prSet/>
      <dgm:spPr/>
      <dgm:t>
        <a:bodyPr/>
        <a:lstStyle/>
        <a:p>
          <a:endParaRPr lang="en-US"/>
        </a:p>
      </dgm:t>
    </dgm:pt>
    <dgm:pt modelId="{E7973108-2DF2-4320-A7E5-255FFC722C9C}">
      <dgm:prSet phldr="0" custT="1"/>
      <dgm:spPr>
        <a:solidFill>
          <a:srgbClr val="A7ACA2"/>
        </a:solidFill>
      </dgm:spPr>
      <dgm:t>
        <a:bodyPr/>
        <a:lstStyle/>
        <a:p>
          <a:pPr rtl="0"/>
          <a:r>
            <a:rPr lang="en-US" sz="1600" dirty="0">
              <a:latin typeface="+mn-lt"/>
            </a:rPr>
            <a:t>Transitions and </a:t>
          </a:r>
          <a:r>
            <a:rPr lang="en-US" sz="1600" dirty="0" err="1">
              <a:latin typeface="+mn-lt"/>
            </a:rPr>
            <a:t>SeSo</a:t>
          </a:r>
          <a:r>
            <a:rPr lang="en-US" sz="1600" dirty="0">
              <a:latin typeface="+mn-lt"/>
            </a:rPr>
            <a:t> will be folded into CADI</a:t>
          </a:r>
        </a:p>
      </dgm:t>
    </dgm:pt>
    <dgm:pt modelId="{05B608B3-FAEA-4DE7-8A69-64C8A7ECA75E}" type="parTrans" cxnId="{24CBDF58-1E5C-2644-844E-7775FA615546}">
      <dgm:prSet/>
      <dgm:spPr/>
      <dgm:t>
        <a:bodyPr/>
        <a:lstStyle/>
        <a:p>
          <a:endParaRPr lang="en-US"/>
        </a:p>
      </dgm:t>
    </dgm:pt>
    <dgm:pt modelId="{A26AEAFE-D920-4D14-A5A2-7A6A9BA4E40E}" type="sibTrans" cxnId="{24CBDF58-1E5C-2644-844E-7775FA615546}">
      <dgm:prSet/>
      <dgm:spPr/>
      <dgm:t>
        <a:bodyPr/>
        <a:lstStyle/>
        <a:p>
          <a:endParaRPr lang="en-US"/>
        </a:p>
      </dgm:t>
    </dgm:pt>
    <dgm:pt modelId="{73C1C9EA-FC33-4DA0-8B44-49616C320653}">
      <dgm:prSet phldr="0" custT="1"/>
      <dgm:spPr>
        <a:solidFill>
          <a:srgbClr val="00859B"/>
        </a:solidFill>
      </dgm:spPr>
      <dgm:t>
        <a:bodyPr/>
        <a:lstStyle/>
        <a:p>
          <a:r>
            <a:rPr lang="en-US" sz="2400">
              <a:latin typeface="+mn-lt"/>
            </a:rPr>
            <a:t>Faculty submits proposal in CIM</a:t>
          </a:r>
        </a:p>
      </dgm:t>
    </dgm:pt>
    <dgm:pt modelId="{E32BBA25-E733-4BFF-A5BD-E2FB4E88F0D7}" type="parTrans" cxnId="{101979C5-E72C-ED4C-AF54-D5A88053248F}">
      <dgm:prSet/>
      <dgm:spPr/>
      <dgm:t>
        <a:bodyPr/>
        <a:lstStyle/>
        <a:p>
          <a:endParaRPr lang="en-US"/>
        </a:p>
      </dgm:t>
    </dgm:pt>
    <dgm:pt modelId="{E6C8CF7C-DBB8-4092-ACED-CF9529C9083C}" type="sibTrans" cxnId="{101979C5-E72C-ED4C-AF54-D5A88053248F}">
      <dgm:prSet/>
      <dgm:spPr>
        <a:solidFill>
          <a:srgbClr val="A7ACA2"/>
        </a:solidFill>
        <a:ln>
          <a:solidFill>
            <a:srgbClr val="A7ACA2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6F056F42-0FBF-8D49-A082-8A034350D705}">
      <dgm:prSet phldrT="[Text]" custT="1"/>
      <dgm:spPr>
        <a:solidFill>
          <a:srgbClr val="D73F09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>
              <a:latin typeface="+mn-lt"/>
            </a:rPr>
            <a:t>BCC will review the following in AY 24-25 - Designator limits (+3 per designator/category);  Z courses (CCN), Series courses (BIO 10X)</a:t>
          </a:r>
          <a:endParaRPr lang="en-US" sz="1800">
            <a:latin typeface="+mn-lt"/>
          </a:endParaRPr>
        </a:p>
      </dgm:t>
    </dgm:pt>
    <dgm:pt modelId="{5DE4D15D-1FA2-EB4C-8102-50F979784FD4}" type="parTrans" cxnId="{0ED6B4D5-DCDF-9846-B44A-25C3A4A8A1FA}">
      <dgm:prSet/>
      <dgm:spPr/>
    </dgm:pt>
    <dgm:pt modelId="{BAB734EE-7608-074D-A5AA-686AE6EA7BFD}" type="sibTrans" cxnId="{0ED6B4D5-DCDF-9846-B44A-25C3A4A8A1FA}">
      <dgm:prSet/>
      <dgm:spPr/>
      <dgm:t>
        <a:bodyPr/>
        <a:lstStyle/>
        <a:p>
          <a:endParaRPr lang="en-US"/>
        </a:p>
      </dgm:t>
    </dgm:pt>
    <dgm:pt modelId="{77D583F6-DC84-A94E-ADB4-4A7C2DF3AC8E}" type="pres">
      <dgm:prSet presAssocID="{478AC0D1-7E31-7D42-9726-7106F05AD487}" presName="Name0" presStyleCnt="0">
        <dgm:presLayoutVars>
          <dgm:dir/>
          <dgm:resizeHandles val="exact"/>
        </dgm:presLayoutVars>
      </dgm:prSet>
      <dgm:spPr/>
    </dgm:pt>
    <dgm:pt modelId="{3980A534-62E4-A142-A5E6-B775802E107F}" type="pres">
      <dgm:prSet presAssocID="{0A395EA1-8C6B-AA4C-AAAB-8F3DE73FE066}" presName="node" presStyleLbl="node1" presStyleIdx="0" presStyleCnt="6">
        <dgm:presLayoutVars>
          <dgm:bulletEnabled val="1"/>
        </dgm:presLayoutVars>
      </dgm:prSet>
      <dgm:spPr/>
    </dgm:pt>
    <dgm:pt modelId="{4DE7E12F-AB72-9F4C-82CA-0BF9A50721AB}" type="pres">
      <dgm:prSet presAssocID="{EB8E5885-5438-4244-9A2B-9ECBB7B8DB9D}" presName="sibTrans" presStyleLbl="sibTrans1D1" presStyleIdx="0" presStyleCnt="5"/>
      <dgm:spPr/>
    </dgm:pt>
    <dgm:pt modelId="{152D8E3D-310A-5E48-BBEB-A2F60F57F834}" type="pres">
      <dgm:prSet presAssocID="{EB8E5885-5438-4244-9A2B-9ECBB7B8DB9D}" presName="connectorText" presStyleLbl="sibTrans1D1" presStyleIdx="0" presStyleCnt="5"/>
      <dgm:spPr/>
    </dgm:pt>
    <dgm:pt modelId="{C4AA61B4-F0EE-EE47-B32E-9D523CA29A05}" type="pres">
      <dgm:prSet presAssocID="{8DB54384-E534-C94A-9861-E04FE2DE941F}" presName="node" presStyleLbl="node1" presStyleIdx="1" presStyleCnt="6">
        <dgm:presLayoutVars>
          <dgm:bulletEnabled val="1"/>
        </dgm:presLayoutVars>
      </dgm:prSet>
      <dgm:spPr/>
    </dgm:pt>
    <dgm:pt modelId="{23B1980C-DB25-9041-87EA-95FB82C58CF2}" type="pres">
      <dgm:prSet presAssocID="{D69838C1-E492-C349-8CC8-57B3D96B0370}" presName="sibTrans" presStyleLbl="sibTrans1D1" presStyleIdx="1" presStyleCnt="5"/>
      <dgm:spPr/>
    </dgm:pt>
    <dgm:pt modelId="{72F86348-D734-5F4B-A48E-FB4E79E0B650}" type="pres">
      <dgm:prSet presAssocID="{D69838C1-E492-C349-8CC8-57B3D96B0370}" presName="connectorText" presStyleLbl="sibTrans1D1" presStyleIdx="1" presStyleCnt="5"/>
      <dgm:spPr/>
    </dgm:pt>
    <dgm:pt modelId="{8119B650-FF37-554D-AF50-32971DF99ED4}" type="pres">
      <dgm:prSet presAssocID="{7D632EA4-FDB0-7148-B0F5-F119789CDC73}" presName="node" presStyleLbl="node1" presStyleIdx="2" presStyleCnt="6">
        <dgm:presLayoutVars>
          <dgm:bulletEnabled val="1"/>
        </dgm:presLayoutVars>
      </dgm:prSet>
      <dgm:spPr/>
    </dgm:pt>
    <dgm:pt modelId="{5654E54F-9877-A04E-B4C0-9CE3745DF3D0}" type="pres">
      <dgm:prSet presAssocID="{727BEB7E-D241-BF4E-A0D3-F343AA1D4A2D}" presName="sibTrans" presStyleLbl="sibTrans1D1" presStyleIdx="2" presStyleCnt="5"/>
      <dgm:spPr/>
    </dgm:pt>
    <dgm:pt modelId="{369146AA-4E92-954F-B807-6CAAF07A9736}" type="pres">
      <dgm:prSet presAssocID="{727BEB7E-D241-BF4E-A0D3-F343AA1D4A2D}" presName="connectorText" presStyleLbl="sibTrans1D1" presStyleIdx="2" presStyleCnt="5"/>
      <dgm:spPr/>
    </dgm:pt>
    <dgm:pt modelId="{6313587E-4275-42C0-BFEA-B48B594488FE}" type="pres">
      <dgm:prSet presAssocID="{73C1C9EA-FC33-4DA0-8B44-49616C320653}" presName="node" presStyleLbl="node1" presStyleIdx="3" presStyleCnt="6">
        <dgm:presLayoutVars>
          <dgm:bulletEnabled val="1"/>
        </dgm:presLayoutVars>
      </dgm:prSet>
      <dgm:spPr/>
    </dgm:pt>
    <dgm:pt modelId="{CE85747B-0E8C-491B-A148-6AB743326872}" type="pres">
      <dgm:prSet presAssocID="{E6C8CF7C-DBB8-4092-ACED-CF9529C9083C}" presName="sibTrans" presStyleLbl="sibTrans1D1" presStyleIdx="3" presStyleCnt="5"/>
      <dgm:spPr/>
    </dgm:pt>
    <dgm:pt modelId="{859AD25D-E480-422F-ACD1-C9488BC27380}" type="pres">
      <dgm:prSet presAssocID="{E6C8CF7C-DBB8-4092-ACED-CF9529C9083C}" presName="connectorText" presStyleLbl="sibTrans1D1" presStyleIdx="3" presStyleCnt="5"/>
      <dgm:spPr/>
    </dgm:pt>
    <dgm:pt modelId="{74081878-E552-4F4F-BA69-AB05CC64673A}" type="pres">
      <dgm:prSet presAssocID="{437B4D4A-4CAE-584B-90E2-DED3F59DB632}" presName="node" presStyleLbl="node1" presStyleIdx="4" presStyleCnt="6">
        <dgm:presLayoutVars>
          <dgm:bulletEnabled val="1"/>
        </dgm:presLayoutVars>
      </dgm:prSet>
      <dgm:spPr/>
    </dgm:pt>
    <dgm:pt modelId="{79A66B96-B65F-334F-A50F-C0C4F1CE27D1}" type="pres">
      <dgm:prSet presAssocID="{49005308-4C0D-094A-9B82-15E007B8F791}" presName="sibTrans" presStyleLbl="sibTrans1D1" presStyleIdx="4" presStyleCnt="5"/>
      <dgm:spPr/>
    </dgm:pt>
    <dgm:pt modelId="{02D0ACBA-8FB6-AA4E-9D7A-57EB449A4CE1}" type="pres">
      <dgm:prSet presAssocID="{49005308-4C0D-094A-9B82-15E007B8F791}" presName="connectorText" presStyleLbl="sibTrans1D1" presStyleIdx="4" presStyleCnt="5"/>
      <dgm:spPr/>
    </dgm:pt>
    <dgm:pt modelId="{2B10096F-5C48-7041-8AB8-94DED75871B5}" type="pres">
      <dgm:prSet presAssocID="{F37B7208-8B99-0D4D-9261-36740F6A8E3B}" presName="node" presStyleLbl="node1" presStyleIdx="5" presStyleCnt="6">
        <dgm:presLayoutVars>
          <dgm:bulletEnabled val="1"/>
        </dgm:presLayoutVars>
      </dgm:prSet>
      <dgm:spPr/>
    </dgm:pt>
  </dgm:ptLst>
  <dgm:cxnLst>
    <dgm:cxn modelId="{1337820B-9C0A-8E41-86F6-6C2AC4F5AB1F}" type="presOf" srcId="{EB8E5885-5438-4244-9A2B-9ECBB7B8DB9D}" destId="{152D8E3D-310A-5E48-BBEB-A2F60F57F834}" srcOrd="1" destOrd="0" presId="urn:microsoft.com/office/officeart/2005/8/layout/bProcess3"/>
    <dgm:cxn modelId="{197CAC21-B26F-5947-B2F0-226422B096A5}" type="presOf" srcId="{7D632EA4-FDB0-7148-B0F5-F119789CDC73}" destId="{8119B650-FF37-554D-AF50-32971DF99ED4}" srcOrd="0" destOrd="0" presId="urn:microsoft.com/office/officeart/2005/8/layout/bProcess3"/>
    <dgm:cxn modelId="{05F4D827-A31A-7D46-B848-2546CBDBDAE2}" type="presOf" srcId="{49005308-4C0D-094A-9B82-15E007B8F791}" destId="{79A66B96-B65F-334F-A50F-C0C4F1CE27D1}" srcOrd="0" destOrd="0" presId="urn:microsoft.com/office/officeart/2005/8/layout/bProcess3"/>
    <dgm:cxn modelId="{B28E0964-AA9A-8A42-94E2-A4DA2208912E}" type="presOf" srcId="{73C1C9EA-FC33-4DA0-8B44-49616C320653}" destId="{6313587E-4275-42C0-BFEA-B48B594488FE}" srcOrd="0" destOrd="0" presId="urn:microsoft.com/office/officeart/2005/8/layout/bProcess3"/>
    <dgm:cxn modelId="{4FB88F67-B08D-D64B-8AE6-A1174F0A4663}" type="presOf" srcId="{D69838C1-E492-C349-8CC8-57B3D96B0370}" destId="{72F86348-D734-5F4B-A48E-FB4E79E0B650}" srcOrd="1" destOrd="0" presId="urn:microsoft.com/office/officeart/2005/8/layout/bProcess3"/>
    <dgm:cxn modelId="{DCA62B49-48B1-8148-B695-A14577D26624}" type="presOf" srcId="{E7973108-2DF2-4320-A7E5-255FFC722C9C}" destId="{8119B650-FF37-554D-AF50-32971DF99ED4}" srcOrd="0" destOrd="2" presId="urn:microsoft.com/office/officeart/2005/8/layout/bProcess3"/>
    <dgm:cxn modelId="{B1FD924B-E054-3E48-A758-C59EC1514897}" type="presOf" srcId="{EB8E5885-5438-4244-9A2B-9ECBB7B8DB9D}" destId="{4DE7E12F-AB72-9F4C-82CA-0BF9A50721AB}" srcOrd="0" destOrd="0" presId="urn:microsoft.com/office/officeart/2005/8/layout/bProcess3"/>
    <dgm:cxn modelId="{BF41AD4B-B7C2-0543-81F7-E81234F3D881}" type="presOf" srcId="{0A395EA1-8C6B-AA4C-AAAB-8F3DE73FE066}" destId="{3980A534-62E4-A142-A5E6-B775802E107F}" srcOrd="0" destOrd="0" presId="urn:microsoft.com/office/officeart/2005/8/layout/bProcess3"/>
    <dgm:cxn modelId="{2415BD6C-2DF2-7243-9074-C4BEC843CC12}" type="presOf" srcId="{6F056F42-0FBF-8D49-A082-8A034350D705}" destId="{3980A534-62E4-A142-A5E6-B775802E107F}" srcOrd="0" destOrd="1" presId="urn:microsoft.com/office/officeart/2005/8/layout/bProcess3"/>
    <dgm:cxn modelId="{ED1E0B6D-0EBC-3240-BC1D-E09D8975DACB}" type="presOf" srcId="{727BEB7E-D241-BF4E-A0D3-F343AA1D4A2D}" destId="{5654E54F-9877-A04E-B4C0-9CE3745DF3D0}" srcOrd="0" destOrd="0" presId="urn:microsoft.com/office/officeart/2005/8/layout/bProcess3"/>
    <dgm:cxn modelId="{5DDF676E-A916-E34B-868E-E63422FA2616}" type="presOf" srcId="{E6C8CF7C-DBB8-4092-ACED-CF9529C9083C}" destId="{859AD25D-E480-422F-ACD1-C9488BC27380}" srcOrd="1" destOrd="0" presId="urn:microsoft.com/office/officeart/2005/8/layout/bProcess3"/>
    <dgm:cxn modelId="{3E66846F-9A83-264C-B6AD-E11F2352AD89}" type="presOf" srcId="{F37B7208-8B99-0D4D-9261-36740F6A8E3B}" destId="{2B10096F-5C48-7041-8AB8-94DED75871B5}" srcOrd="0" destOrd="0" presId="urn:microsoft.com/office/officeart/2005/8/layout/bProcess3"/>
    <dgm:cxn modelId="{EDC2CE51-2378-E345-A0D1-6C443F01747F}" srcId="{478AC0D1-7E31-7D42-9726-7106F05AD487}" destId="{8DB54384-E534-C94A-9861-E04FE2DE941F}" srcOrd="1" destOrd="0" parTransId="{7FCBC8FD-3340-9F48-8D37-75BE925CB6D1}" sibTransId="{D69838C1-E492-C349-8CC8-57B3D96B0370}"/>
    <dgm:cxn modelId="{24CBDF58-1E5C-2644-844E-7775FA615546}" srcId="{7D632EA4-FDB0-7148-B0F5-F119789CDC73}" destId="{E7973108-2DF2-4320-A7E5-255FFC722C9C}" srcOrd="1" destOrd="0" parTransId="{05B608B3-FAEA-4DE7-8A69-64C8A7ECA75E}" sibTransId="{A26AEAFE-D920-4D14-A5A2-7A6A9BA4E40E}"/>
    <dgm:cxn modelId="{764D5F7A-666C-B548-96D5-3D279CF5DCA5}" type="presOf" srcId="{727BEB7E-D241-BF4E-A0D3-F343AA1D4A2D}" destId="{369146AA-4E92-954F-B807-6CAAF07A9736}" srcOrd="1" destOrd="0" presId="urn:microsoft.com/office/officeart/2005/8/layout/bProcess3"/>
    <dgm:cxn modelId="{9EC84E94-069C-1B4C-BE07-026B44753AB9}" srcId="{478AC0D1-7E31-7D42-9726-7106F05AD487}" destId="{7D632EA4-FDB0-7148-B0F5-F119789CDC73}" srcOrd="2" destOrd="0" parTransId="{D6D9A788-978B-5946-BB82-F01CC43142C6}" sibTransId="{727BEB7E-D241-BF4E-A0D3-F343AA1D4A2D}"/>
    <dgm:cxn modelId="{32BA8BA0-3B4C-C74F-9BCB-FED01C3426FA}" srcId="{478AC0D1-7E31-7D42-9726-7106F05AD487}" destId="{0A395EA1-8C6B-AA4C-AAAB-8F3DE73FE066}" srcOrd="0" destOrd="0" parTransId="{82552F36-972D-2D4F-9532-CBF640F9B781}" sibTransId="{EB8E5885-5438-4244-9A2B-9ECBB7B8DB9D}"/>
    <dgm:cxn modelId="{73474EAE-2387-4948-9DAB-962B1B84CEAF}" type="presOf" srcId="{49005308-4C0D-094A-9B82-15E007B8F791}" destId="{02D0ACBA-8FB6-AA4E-9D7A-57EB449A4CE1}" srcOrd="1" destOrd="0" presId="urn:microsoft.com/office/officeart/2005/8/layout/bProcess3"/>
    <dgm:cxn modelId="{1A0F81B6-52BD-CB4C-964A-C3F9EDB1137D}" type="presOf" srcId="{E6C8CF7C-DBB8-4092-ACED-CF9529C9083C}" destId="{CE85747B-0E8C-491B-A148-6AB743326872}" srcOrd="0" destOrd="0" presId="urn:microsoft.com/office/officeart/2005/8/layout/bProcess3"/>
    <dgm:cxn modelId="{EA8443B8-90AD-E94E-9A6B-E0F87C0AE141}" type="presOf" srcId="{865877F0-ED16-45FC-88EF-B091D43EA493}" destId="{8119B650-FF37-554D-AF50-32971DF99ED4}" srcOrd="0" destOrd="1" presId="urn:microsoft.com/office/officeart/2005/8/layout/bProcess3"/>
    <dgm:cxn modelId="{616E2FBF-4538-6246-A67D-D904C2EB415A}" srcId="{7D632EA4-FDB0-7148-B0F5-F119789CDC73}" destId="{865877F0-ED16-45FC-88EF-B091D43EA493}" srcOrd="0" destOrd="0" parTransId="{8FF7F958-2573-49EE-8AE3-BE3CF12FB414}" sibTransId="{0DBD0566-077B-4CF3-A244-14CB3B04DE0E}"/>
    <dgm:cxn modelId="{101979C5-E72C-ED4C-AF54-D5A88053248F}" srcId="{478AC0D1-7E31-7D42-9726-7106F05AD487}" destId="{73C1C9EA-FC33-4DA0-8B44-49616C320653}" srcOrd="3" destOrd="0" parTransId="{E32BBA25-E733-4BFF-A5BD-E2FB4E88F0D7}" sibTransId="{E6C8CF7C-DBB8-4092-ACED-CF9529C9083C}"/>
    <dgm:cxn modelId="{0ED6B4D5-DCDF-9846-B44A-25C3A4A8A1FA}" srcId="{0A395EA1-8C6B-AA4C-AAAB-8F3DE73FE066}" destId="{6F056F42-0FBF-8D49-A082-8A034350D705}" srcOrd="0" destOrd="0" parTransId="{5DE4D15D-1FA2-EB4C-8102-50F979784FD4}" sibTransId="{BAB734EE-7608-074D-A5AA-686AE6EA7BFD}"/>
    <dgm:cxn modelId="{DF9443D7-C74F-6D48-BF0E-9839ACADFF57}" type="presOf" srcId="{8DB54384-E534-C94A-9861-E04FE2DE941F}" destId="{C4AA61B4-F0EE-EE47-B32E-9D523CA29A05}" srcOrd="0" destOrd="0" presId="urn:microsoft.com/office/officeart/2005/8/layout/bProcess3"/>
    <dgm:cxn modelId="{AC7C5AD9-1AA8-BD4B-B1CB-EBA6A62A1BAE}" type="presOf" srcId="{D69838C1-E492-C349-8CC8-57B3D96B0370}" destId="{23B1980C-DB25-9041-87EA-95FB82C58CF2}" srcOrd="0" destOrd="0" presId="urn:microsoft.com/office/officeart/2005/8/layout/bProcess3"/>
    <dgm:cxn modelId="{E3C7AFDC-C761-E440-8949-42E6F887DF61}" srcId="{478AC0D1-7E31-7D42-9726-7106F05AD487}" destId="{437B4D4A-4CAE-584B-90E2-DED3F59DB632}" srcOrd="4" destOrd="0" parTransId="{3447259E-961D-9A4D-A14D-94B4A7F31ADA}" sibTransId="{49005308-4C0D-094A-9B82-15E007B8F791}"/>
    <dgm:cxn modelId="{FCB5FEF5-C9C5-D54E-8993-52AC1A422FDF}" type="presOf" srcId="{478AC0D1-7E31-7D42-9726-7106F05AD487}" destId="{77D583F6-DC84-A94E-ADB4-4A7C2DF3AC8E}" srcOrd="0" destOrd="0" presId="urn:microsoft.com/office/officeart/2005/8/layout/bProcess3"/>
    <dgm:cxn modelId="{1DAB51FE-B0AB-6E44-A542-412BBFBDC51B}" type="presOf" srcId="{437B4D4A-4CAE-584B-90E2-DED3F59DB632}" destId="{74081878-E552-4F4F-BA69-AB05CC64673A}" srcOrd="0" destOrd="0" presId="urn:microsoft.com/office/officeart/2005/8/layout/bProcess3"/>
    <dgm:cxn modelId="{79C091FF-1682-334C-8F23-0DC98B20FAE2}" srcId="{478AC0D1-7E31-7D42-9726-7106F05AD487}" destId="{F37B7208-8B99-0D4D-9261-36740F6A8E3B}" srcOrd="5" destOrd="0" parTransId="{1B877A10-81E3-4142-AABA-27B5A81D590A}" sibTransId="{C3C71A4F-C8C0-4245-9215-BAC895828A03}"/>
    <dgm:cxn modelId="{E8BE5037-4598-4441-846A-2004BB819E27}" type="presParOf" srcId="{77D583F6-DC84-A94E-ADB4-4A7C2DF3AC8E}" destId="{3980A534-62E4-A142-A5E6-B775802E107F}" srcOrd="0" destOrd="0" presId="urn:microsoft.com/office/officeart/2005/8/layout/bProcess3"/>
    <dgm:cxn modelId="{1BC605F2-0547-504A-99C8-2792B318AA9E}" type="presParOf" srcId="{77D583F6-DC84-A94E-ADB4-4A7C2DF3AC8E}" destId="{4DE7E12F-AB72-9F4C-82CA-0BF9A50721AB}" srcOrd="1" destOrd="0" presId="urn:microsoft.com/office/officeart/2005/8/layout/bProcess3"/>
    <dgm:cxn modelId="{9D29FA20-DFEA-094E-A857-16CE36AC8DDB}" type="presParOf" srcId="{4DE7E12F-AB72-9F4C-82CA-0BF9A50721AB}" destId="{152D8E3D-310A-5E48-BBEB-A2F60F57F834}" srcOrd="0" destOrd="0" presId="urn:microsoft.com/office/officeart/2005/8/layout/bProcess3"/>
    <dgm:cxn modelId="{471FD059-8C36-8C4A-90F2-C7BCBE310C33}" type="presParOf" srcId="{77D583F6-DC84-A94E-ADB4-4A7C2DF3AC8E}" destId="{C4AA61B4-F0EE-EE47-B32E-9D523CA29A05}" srcOrd="2" destOrd="0" presId="urn:microsoft.com/office/officeart/2005/8/layout/bProcess3"/>
    <dgm:cxn modelId="{A58D15CF-27E2-6E49-9F72-5D69DC8BDCF1}" type="presParOf" srcId="{77D583F6-DC84-A94E-ADB4-4A7C2DF3AC8E}" destId="{23B1980C-DB25-9041-87EA-95FB82C58CF2}" srcOrd="3" destOrd="0" presId="urn:microsoft.com/office/officeart/2005/8/layout/bProcess3"/>
    <dgm:cxn modelId="{05C52876-A6E9-9340-9097-CDC778CE164C}" type="presParOf" srcId="{23B1980C-DB25-9041-87EA-95FB82C58CF2}" destId="{72F86348-D734-5F4B-A48E-FB4E79E0B650}" srcOrd="0" destOrd="0" presId="urn:microsoft.com/office/officeart/2005/8/layout/bProcess3"/>
    <dgm:cxn modelId="{AEA00DD5-610E-8A47-8408-876AE79B76DB}" type="presParOf" srcId="{77D583F6-DC84-A94E-ADB4-4A7C2DF3AC8E}" destId="{8119B650-FF37-554D-AF50-32971DF99ED4}" srcOrd="4" destOrd="0" presId="urn:microsoft.com/office/officeart/2005/8/layout/bProcess3"/>
    <dgm:cxn modelId="{68F58984-0873-8344-A344-85FD4A8CE2DD}" type="presParOf" srcId="{77D583F6-DC84-A94E-ADB4-4A7C2DF3AC8E}" destId="{5654E54F-9877-A04E-B4C0-9CE3745DF3D0}" srcOrd="5" destOrd="0" presId="urn:microsoft.com/office/officeart/2005/8/layout/bProcess3"/>
    <dgm:cxn modelId="{022065D0-7D63-554F-9A21-250D6B6332F1}" type="presParOf" srcId="{5654E54F-9877-A04E-B4C0-9CE3745DF3D0}" destId="{369146AA-4E92-954F-B807-6CAAF07A9736}" srcOrd="0" destOrd="0" presId="urn:microsoft.com/office/officeart/2005/8/layout/bProcess3"/>
    <dgm:cxn modelId="{83D63F7F-8ED1-CC42-928B-E90B9D6EA251}" type="presParOf" srcId="{77D583F6-DC84-A94E-ADB4-4A7C2DF3AC8E}" destId="{6313587E-4275-42C0-BFEA-B48B594488FE}" srcOrd="6" destOrd="0" presId="urn:microsoft.com/office/officeart/2005/8/layout/bProcess3"/>
    <dgm:cxn modelId="{5857A320-FF05-F54D-A33C-E837C3E60B49}" type="presParOf" srcId="{77D583F6-DC84-A94E-ADB4-4A7C2DF3AC8E}" destId="{CE85747B-0E8C-491B-A148-6AB743326872}" srcOrd="7" destOrd="0" presId="urn:microsoft.com/office/officeart/2005/8/layout/bProcess3"/>
    <dgm:cxn modelId="{DC87FD0B-70D2-7D47-89B5-6A66086ABB7A}" type="presParOf" srcId="{CE85747B-0E8C-491B-A148-6AB743326872}" destId="{859AD25D-E480-422F-ACD1-C9488BC27380}" srcOrd="0" destOrd="0" presId="urn:microsoft.com/office/officeart/2005/8/layout/bProcess3"/>
    <dgm:cxn modelId="{33AF1684-6D6D-4542-BEC3-C854A78D1492}" type="presParOf" srcId="{77D583F6-DC84-A94E-ADB4-4A7C2DF3AC8E}" destId="{74081878-E552-4F4F-BA69-AB05CC64673A}" srcOrd="8" destOrd="0" presId="urn:microsoft.com/office/officeart/2005/8/layout/bProcess3"/>
    <dgm:cxn modelId="{CF4D290A-035D-0B49-81FD-55DE84FBF7E6}" type="presParOf" srcId="{77D583F6-DC84-A94E-ADB4-4A7C2DF3AC8E}" destId="{79A66B96-B65F-334F-A50F-C0C4F1CE27D1}" srcOrd="9" destOrd="0" presId="urn:microsoft.com/office/officeart/2005/8/layout/bProcess3"/>
    <dgm:cxn modelId="{3C523517-F85C-2540-A46D-9FA1DA5217F0}" type="presParOf" srcId="{79A66B96-B65F-334F-A50F-C0C4F1CE27D1}" destId="{02D0ACBA-8FB6-AA4E-9D7A-57EB449A4CE1}" srcOrd="0" destOrd="0" presId="urn:microsoft.com/office/officeart/2005/8/layout/bProcess3"/>
    <dgm:cxn modelId="{48E32157-C81C-2343-A857-40B96786CDD9}" type="presParOf" srcId="{77D583F6-DC84-A94E-ADB4-4A7C2DF3AC8E}" destId="{2B10096F-5C48-7041-8AB8-94DED75871B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24EAC-9E18-F146-8571-D17F1BF0FA09}">
      <dsp:nvSpPr>
        <dsp:cNvPr id="0" name=""/>
        <dsp:cNvSpPr/>
      </dsp:nvSpPr>
      <dsp:spPr>
        <a:xfrm>
          <a:off x="2434296" y="1549959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4284" y="1592884"/>
        <a:ext cx="27925" cy="5590"/>
      </dsp:txXfrm>
    </dsp:sp>
    <dsp:sp modelId="{B7CD47BB-7232-2947-B3B2-6EEBF3572891}">
      <dsp:nvSpPr>
        <dsp:cNvPr id="0" name=""/>
        <dsp:cNvSpPr/>
      </dsp:nvSpPr>
      <dsp:spPr>
        <a:xfrm>
          <a:off x="7835" y="867200"/>
          <a:ext cx="2428261" cy="145695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College leadership teams are prepared for install plan and encouraged to work with faculty </a:t>
          </a:r>
        </a:p>
      </dsp:txBody>
      <dsp:txXfrm>
        <a:off x="7835" y="867200"/>
        <a:ext cx="2428261" cy="1456956"/>
      </dsp:txXfrm>
    </dsp:sp>
    <dsp:sp modelId="{4DE7E12F-AB72-9F4C-82CA-0BF9A50721AB}">
      <dsp:nvSpPr>
        <dsp:cNvPr id="0" name=""/>
        <dsp:cNvSpPr/>
      </dsp:nvSpPr>
      <dsp:spPr>
        <a:xfrm>
          <a:off x="5421058" y="1549959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5671045" y="1592884"/>
        <a:ext cx="27925" cy="5590"/>
      </dsp:txXfrm>
    </dsp:sp>
    <dsp:sp modelId="{3980A534-62E4-A142-A5E6-B775802E107F}">
      <dsp:nvSpPr>
        <dsp:cNvPr id="0" name=""/>
        <dsp:cNvSpPr/>
      </dsp:nvSpPr>
      <dsp:spPr>
        <a:xfrm>
          <a:off x="2994596" y="377335"/>
          <a:ext cx="2428261" cy="2436687"/>
        </a:xfrm>
        <a:prstGeom prst="rect">
          <a:avLst/>
        </a:prstGeom>
        <a:solidFill>
          <a:srgbClr val="D73F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Faculty to Faculty: BCC solicits – process of sharing data with colleges/faculty to inform decisions (May/June ‘23)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>
              <a:latin typeface="+mn-lt"/>
            </a:rPr>
            <a:t>BCC will review the following in AY 23-24 - Designator limits (+2 per </a:t>
          </a:r>
          <a:r>
            <a:rPr lang="en-US" sz="1400" kern="1200" dirty="0">
              <a:latin typeface="+mn-lt"/>
            </a:rPr>
            <a:t>designator/category);  Z courses (CCN), Series courses (BIO 10X)</a:t>
          </a:r>
        </a:p>
      </dsp:txBody>
      <dsp:txXfrm>
        <a:off x="2994596" y="377335"/>
        <a:ext cx="2428261" cy="2436687"/>
      </dsp:txXfrm>
    </dsp:sp>
    <dsp:sp modelId="{23B1980C-DB25-9041-87EA-95FB82C58CF2}">
      <dsp:nvSpPr>
        <dsp:cNvPr id="0" name=""/>
        <dsp:cNvSpPr/>
      </dsp:nvSpPr>
      <dsp:spPr>
        <a:xfrm>
          <a:off x="8407820" y="1549959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8657807" y="1592884"/>
        <a:ext cx="27925" cy="5590"/>
      </dsp:txXfrm>
    </dsp:sp>
    <dsp:sp modelId="{C4AA61B4-F0EE-EE47-B32E-9D523CA29A05}">
      <dsp:nvSpPr>
        <dsp:cNvPr id="0" name=""/>
        <dsp:cNvSpPr/>
      </dsp:nvSpPr>
      <dsp:spPr>
        <a:xfrm>
          <a:off x="5981358" y="645823"/>
          <a:ext cx="2428261" cy="1899711"/>
        </a:xfrm>
        <a:prstGeom prst="rect">
          <a:avLst/>
        </a:prstGeom>
        <a:solidFill>
          <a:srgbClr val="006A8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Colleges complete a "statement of intent” of the courses they plan to (re-)design and submit (in CIM</a:t>
          </a:r>
          <a:r>
            <a:rPr lang="en-US" sz="1200" kern="1200">
              <a:latin typeface="+mn-lt"/>
            </a:rPr>
            <a:t> </a:t>
          </a:r>
        </a:p>
      </dsp:txBody>
      <dsp:txXfrm>
        <a:off x="5981358" y="645823"/>
        <a:ext cx="2428261" cy="1899711"/>
      </dsp:txXfrm>
    </dsp:sp>
    <dsp:sp modelId="{4FB42D40-E202-402E-8FA5-80DFB591D301}">
      <dsp:nvSpPr>
        <dsp:cNvPr id="0" name=""/>
        <dsp:cNvSpPr/>
      </dsp:nvSpPr>
      <dsp:spPr>
        <a:xfrm>
          <a:off x="1221966" y="2322357"/>
          <a:ext cx="8960284" cy="1017765"/>
        </a:xfrm>
        <a:custGeom>
          <a:avLst/>
          <a:gdLst/>
          <a:ahLst/>
          <a:cxnLst/>
          <a:rect l="0" t="0" r="0" b="0"/>
          <a:pathLst>
            <a:path>
              <a:moveTo>
                <a:pt x="8960284" y="0"/>
              </a:moveTo>
              <a:lnTo>
                <a:pt x="8960284" y="525982"/>
              </a:lnTo>
              <a:lnTo>
                <a:pt x="0" y="525982"/>
              </a:lnTo>
              <a:lnTo>
                <a:pt x="0" y="10177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6573" y="2828445"/>
        <a:ext cx="451070" cy="5590"/>
      </dsp:txXfrm>
    </dsp:sp>
    <dsp:sp modelId="{932F6332-3882-4D45-AB37-FBF072976166}">
      <dsp:nvSpPr>
        <dsp:cNvPr id="0" name=""/>
        <dsp:cNvSpPr/>
      </dsp:nvSpPr>
      <dsp:spPr>
        <a:xfrm>
          <a:off x="8968120" y="867200"/>
          <a:ext cx="2428261" cy="14569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(rolling due dates per quarter for following quarter Course Adaptation and Design Institute – CADI)</a:t>
          </a:r>
          <a:endParaRPr lang="en-US" sz="1400" kern="1200"/>
        </a:p>
      </dsp:txBody>
      <dsp:txXfrm>
        <a:off x="8968120" y="867200"/>
        <a:ext cx="2428261" cy="1456956"/>
      </dsp:txXfrm>
    </dsp:sp>
    <dsp:sp modelId="{5654E54F-9877-A04E-B4C0-9CE3745DF3D0}">
      <dsp:nvSpPr>
        <dsp:cNvPr id="0" name=""/>
        <dsp:cNvSpPr/>
      </dsp:nvSpPr>
      <dsp:spPr>
        <a:xfrm>
          <a:off x="2434296" y="4277591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2684284" y="4320516"/>
        <a:ext cx="27925" cy="5590"/>
      </dsp:txXfrm>
    </dsp:sp>
    <dsp:sp modelId="{8119B650-FF37-554D-AF50-32971DF99ED4}">
      <dsp:nvSpPr>
        <dsp:cNvPr id="0" name=""/>
        <dsp:cNvSpPr/>
      </dsp:nvSpPr>
      <dsp:spPr>
        <a:xfrm>
          <a:off x="7835" y="3372523"/>
          <a:ext cx="2428261" cy="1901576"/>
        </a:xfrm>
        <a:prstGeom prst="rect">
          <a:avLst/>
        </a:prstGeom>
        <a:solidFill>
          <a:srgbClr val="A7AC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Faculty re(design) courses through CADI 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+mn-lt"/>
            </a:rPr>
            <a:t>DPO and WIC have specific additional trainings 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+mn-lt"/>
            </a:rPr>
            <a:t>Transitions and </a:t>
          </a:r>
          <a:r>
            <a:rPr lang="en-US" sz="1200" kern="1200" dirty="0" err="1">
              <a:latin typeface="+mn-lt"/>
            </a:rPr>
            <a:t>SeSo</a:t>
          </a:r>
          <a:r>
            <a:rPr lang="en-US" sz="1200" kern="1200" dirty="0">
              <a:latin typeface="+mn-lt"/>
            </a:rPr>
            <a:t> will be folded into CADI</a:t>
          </a:r>
          <a:endParaRPr lang="en-US" sz="1600" kern="1200" dirty="0">
            <a:latin typeface="+mn-lt"/>
          </a:endParaRPr>
        </a:p>
      </dsp:txBody>
      <dsp:txXfrm>
        <a:off x="7835" y="3372523"/>
        <a:ext cx="2428261" cy="1901576"/>
      </dsp:txXfrm>
    </dsp:sp>
    <dsp:sp modelId="{CE85747B-0E8C-491B-A148-6AB743326872}">
      <dsp:nvSpPr>
        <dsp:cNvPr id="0" name=""/>
        <dsp:cNvSpPr/>
      </dsp:nvSpPr>
      <dsp:spPr>
        <a:xfrm>
          <a:off x="5421058" y="4277591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5671045" y="4320516"/>
        <a:ext cx="27925" cy="5590"/>
      </dsp:txXfrm>
    </dsp:sp>
    <dsp:sp modelId="{6313587E-4275-42C0-BFEA-B48B594488FE}">
      <dsp:nvSpPr>
        <dsp:cNvPr id="0" name=""/>
        <dsp:cNvSpPr/>
      </dsp:nvSpPr>
      <dsp:spPr>
        <a:xfrm>
          <a:off x="2994596" y="3594832"/>
          <a:ext cx="2428261" cy="1456956"/>
        </a:xfrm>
        <a:prstGeom prst="rect">
          <a:avLst/>
        </a:prstGeom>
        <a:solidFill>
          <a:srgbClr val="008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Faculty submits proposal in CIM</a:t>
          </a:r>
        </a:p>
      </dsp:txBody>
      <dsp:txXfrm>
        <a:off x="2994596" y="3594832"/>
        <a:ext cx="2428261" cy="1456956"/>
      </dsp:txXfrm>
    </dsp:sp>
    <dsp:sp modelId="{79A66B96-B65F-334F-A50F-C0C4F1CE27D1}">
      <dsp:nvSpPr>
        <dsp:cNvPr id="0" name=""/>
        <dsp:cNvSpPr/>
      </dsp:nvSpPr>
      <dsp:spPr>
        <a:xfrm>
          <a:off x="8407820" y="4277591"/>
          <a:ext cx="527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900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8657807" y="4320516"/>
        <a:ext cx="27925" cy="5590"/>
      </dsp:txXfrm>
    </dsp:sp>
    <dsp:sp modelId="{74081878-E552-4F4F-BA69-AB05CC64673A}">
      <dsp:nvSpPr>
        <dsp:cNvPr id="0" name=""/>
        <dsp:cNvSpPr/>
      </dsp:nvSpPr>
      <dsp:spPr>
        <a:xfrm>
          <a:off x="5981358" y="3594832"/>
          <a:ext cx="2428261" cy="1456956"/>
        </a:xfrm>
        <a:prstGeom prst="rect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Course review process</a:t>
          </a:r>
        </a:p>
      </dsp:txBody>
      <dsp:txXfrm>
        <a:off x="5981358" y="3594832"/>
        <a:ext cx="2428261" cy="1456956"/>
      </dsp:txXfrm>
    </dsp:sp>
    <dsp:sp modelId="{2B10096F-5C48-7041-8AB8-94DED75871B5}">
      <dsp:nvSpPr>
        <dsp:cNvPr id="0" name=""/>
        <dsp:cNvSpPr/>
      </dsp:nvSpPr>
      <dsp:spPr>
        <a:xfrm>
          <a:off x="8968120" y="3594832"/>
          <a:ext cx="2428261" cy="1456956"/>
        </a:xfrm>
        <a:prstGeom prst="rect">
          <a:avLst/>
        </a:prstGeom>
        <a:solidFill>
          <a:srgbClr val="D73F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Course approvals are added to list for Summer 2025 launch</a:t>
          </a:r>
        </a:p>
      </dsp:txBody>
      <dsp:txXfrm>
        <a:off x="8968120" y="3594832"/>
        <a:ext cx="2428261" cy="145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E12F-AB72-9F4C-82CA-0BF9A50721AB}">
      <dsp:nvSpPr>
        <dsp:cNvPr id="0" name=""/>
        <dsp:cNvSpPr/>
      </dsp:nvSpPr>
      <dsp:spPr>
        <a:xfrm>
          <a:off x="3380695" y="1071244"/>
          <a:ext cx="745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312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3733954" y="1113084"/>
        <a:ext cx="38795" cy="7759"/>
      </dsp:txXfrm>
    </dsp:sp>
    <dsp:sp modelId="{3980A534-62E4-A142-A5E6-B775802E107F}">
      <dsp:nvSpPr>
        <dsp:cNvPr id="0" name=""/>
        <dsp:cNvSpPr/>
      </dsp:nvSpPr>
      <dsp:spPr>
        <a:xfrm>
          <a:off x="8961" y="104904"/>
          <a:ext cx="3373533" cy="2024120"/>
        </a:xfrm>
        <a:prstGeom prst="rect">
          <a:avLst/>
        </a:prstGeom>
        <a:solidFill>
          <a:srgbClr val="D73F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College data-driven decisions encouraged: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+mn-lt"/>
            </a:rPr>
            <a:t>BCC will review the following in AY 24-25 - Designator limits (+3 per designator/category);  Z courses (CCN), Series courses (BIO 10X)</a:t>
          </a:r>
          <a:endParaRPr lang="en-US" sz="1800" kern="1200">
            <a:latin typeface="+mn-lt"/>
          </a:endParaRPr>
        </a:p>
      </dsp:txBody>
      <dsp:txXfrm>
        <a:off x="8961" y="104904"/>
        <a:ext cx="3373533" cy="2024120"/>
      </dsp:txXfrm>
    </dsp:sp>
    <dsp:sp modelId="{23B1980C-DB25-9041-87EA-95FB82C58CF2}">
      <dsp:nvSpPr>
        <dsp:cNvPr id="0" name=""/>
        <dsp:cNvSpPr/>
      </dsp:nvSpPr>
      <dsp:spPr>
        <a:xfrm>
          <a:off x="7530141" y="1071244"/>
          <a:ext cx="745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312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7883400" y="1113084"/>
        <a:ext cx="38795" cy="7759"/>
      </dsp:txXfrm>
    </dsp:sp>
    <dsp:sp modelId="{C4AA61B4-F0EE-EE47-B32E-9D523CA29A05}">
      <dsp:nvSpPr>
        <dsp:cNvPr id="0" name=""/>
        <dsp:cNvSpPr/>
      </dsp:nvSpPr>
      <dsp:spPr>
        <a:xfrm>
          <a:off x="4158408" y="104904"/>
          <a:ext cx="3373533" cy="2024120"/>
        </a:xfrm>
        <a:prstGeom prst="rect">
          <a:avLst/>
        </a:prstGeom>
        <a:solidFill>
          <a:srgbClr val="006A8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Colleges complete a "statement of intent” of the courses they plan to (re)design and submit in CIM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(rolling due dates per quarter for following quarter Course Adaptation and Design Institute – CADI)</a:t>
          </a:r>
        </a:p>
      </dsp:txBody>
      <dsp:txXfrm>
        <a:off x="4158408" y="104904"/>
        <a:ext cx="3373533" cy="2024120"/>
      </dsp:txXfrm>
    </dsp:sp>
    <dsp:sp modelId="{5654E54F-9877-A04E-B4C0-9CE3745DF3D0}">
      <dsp:nvSpPr>
        <dsp:cNvPr id="0" name=""/>
        <dsp:cNvSpPr/>
      </dsp:nvSpPr>
      <dsp:spPr>
        <a:xfrm>
          <a:off x="1695728" y="2127224"/>
          <a:ext cx="8298892" cy="745312"/>
        </a:xfrm>
        <a:custGeom>
          <a:avLst/>
          <a:gdLst/>
          <a:ahLst/>
          <a:cxnLst/>
          <a:rect l="0" t="0" r="0" b="0"/>
          <a:pathLst>
            <a:path>
              <a:moveTo>
                <a:pt x="8298892" y="0"/>
              </a:moveTo>
              <a:lnTo>
                <a:pt x="8298892" y="389756"/>
              </a:lnTo>
              <a:lnTo>
                <a:pt x="0" y="389756"/>
              </a:lnTo>
              <a:lnTo>
                <a:pt x="0" y="745312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5636797" y="2496001"/>
        <a:ext cx="416754" cy="7759"/>
      </dsp:txXfrm>
    </dsp:sp>
    <dsp:sp modelId="{8119B650-FF37-554D-AF50-32971DF99ED4}">
      <dsp:nvSpPr>
        <dsp:cNvPr id="0" name=""/>
        <dsp:cNvSpPr/>
      </dsp:nvSpPr>
      <dsp:spPr>
        <a:xfrm>
          <a:off x="8307854" y="104904"/>
          <a:ext cx="3373533" cy="2024120"/>
        </a:xfrm>
        <a:prstGeom prst="rect">
          <a:avLst/>
        </a:prstGeom>
        <a:solidFill>
          <a:srgbClr val="A7AC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Faculty re(design) courses through CADI 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+mn-lt"/>
            </a:rPr>
            <a:t>DPO and WIC have specific additional trainings 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Transitions and </a:t>
          </a:r>
          <a:r>
            <a:rPr lang="en-US" sz="1600" kern="1200" dirty="0" err="1">
              <a:latin typeface="+mn-lt"/>
            </a:rPr>
            <a:t>SeSo</a:t>
          </a:r>
          <a:r>
            <a:rPr lang="en-US" sz="1600" kern="1200" dirty="0">
              <a:latin typeface="+mn-lt"/>
            </a:rPr>
            <a:t> will be folded into CADI</a:t>
          </a:r>
        </a:p>
      </dsp:txBody>
      <dsp:txXfrm>
        <a:off x="8307854" y="104904"/>
        <a:ext cx="3373533" cy="2024120"/>
      </dsp:txXfrm>
    </dsp:sp>
    <dsp:sp modelId="{CE85747B-0E8C-491B-A148-6AB743326872}">
      <dsp:nvSpPr>
        <dsp:cNvPr id="0" name=""/>
        <dsp:cNvSpPr/>
      </dsp:nvSpPr>
      <dsp:spPr>
        <a:xfrm>
          <a:off x="3380695" y="3871277"/>
          <a:ext cx="745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312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3733954" y="3913117"/>
        <a:ext cx="38795" cy="7759"/>
      </dsp:txXfrm>
    </dsp:sp>
    <dsp:sp modelId="{6313587E-4275-42C0-BFEA-B48B594488FE}">
      <dsp:nvSpPr>
        <dsp:cNvPr id="0" name=""/>
        <dsp:cNvSpPr/>
      </dsp:nvSpPr>
      <dsp:spPr>
        <a:xfrm>
          <a:off x="8961" y="2904937"/>
          <a:ext cx="3373533" cy="2024120"/>
        </a:xfrm>
        <a:prstGeom prst="rect">
          <a:avLst/>
        </a:prstGeom>
        <a:solidFill>
          <a:srgbClr val="008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Faculty submits proposal in CIM</a:t>
          </a:r>
        </a:p>
      </dsp:txBody>
      <dsp:txXfrm>
        <a:off x="8961" y="2904937"/>
        <a:ext cx="3373533" cy="2024120"/>
      </dsp:txXfrm>
    </dsp:sp>
    <dsp:sp modelId="{79A66B96-B65F-334F-A50F-C0C4F1CE27D1}">
      <dsp:nvSpPr>
        <dsp:cNvPr id="0" name=""/>
        <dsp:cNvSpPr/>
      </dsp:nvSpPr>
      <dsp:spPr>
        <a:xfrm>
          <a:off x="7530141" y="3871277"/>
          <a:ext cx="745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312" y="45720"/>
              </a:lnTo>
            </a:path>
          </a:pathLst>
        </a:custGeom>
        <a:noFill/>
        <a:ln w="6350" cap="flat" cmpd="sng" algn="ctr">
          <a:solidFill>
            <a:srgbClr val="A7ACA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n-lt"/>
          </a:endParaRPr>
        </a:p>
      </dsp:txBody>
      <dsp:txXfrm>
        <a:off x="7883400" y="3913117"/>
        <a:ext cx="38795" cy="7759"/>
      </dsp:txXfrm>
    </dsp:sp>
    <dsp:sp modelId="{74081878-E552-4F4F-BA69-AB05CC64673A}">
      <dsp:nvSpPr>
        <dsp:cNvPr id="0" name=""/>
        <dsp:cNvSpPr/>
      </dsp:nvSpPr>
      <dsp:spPr>
        <a:xfrm>
          <a:off x="4158408" y="2904937"/>
          <a:ext cx="3373533" cy="2024120"/>
        </a:xfrm>
        <a:prstGeom prst="rect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Course review process</a:t>
          </a:r>
        </a:p>
      </dsp:txBody>
      <dsp:txXfrm>
        <a:off x="4158408" y="2904937"/>
        <a:ext cx="3373533" cy="2024120"/>
      </dsp:txXfrm>
    </dsp:sp>
    <dsp:sp modelId="{2B10096F-5C48-7041-8AB8-94DED75871B5}">
      <dsp:nvSpPr>
        <dsp:cNvPr id="0" name=""/>
        <dsp:cNvSpPr/>
      </dsp:nvSpPr>
      <dsp:spPr>
        <a:xfrm>
          <a:off x="8307854" y="2904937"/>
          <a:ext cx="3373533" cy="2024120"/>
        </a:xfrm>
        <a:prstGeom prst="rect">
          <a:avLst/>
        </a:prstGeom>
        <a:solidFill>
          <a:srgbClr val="D73F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Course approvals are added to list for Summer 2025 launch</a:t>
          </a:r>
        </a:p>
      </dsp:txBody>
      <dsp:txXfrm>
        <a:off x="8307854" y="2904937"/>
        <a:ext cx="3373533" cy="202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455" indent="-232410" defTabSz="931774">
              <a:buClr>
                <a:srgbClr val="000000"/>
              </a:buClr>
              <a:buSzPts val="1400"/>
              <a:defRPr/>
            </a:pPr>
            <a:r>
              <a:rPr lang="en-US" b="1">
                <a:latin typeface="Verdana"/>
                <a:ea typeface="Verdana"/>
              </a:rPr>
              <a:t>McKenzie</a:t>
            </a:r>
          </a:p>
          <a:p>
            <a:pPr marL="465455" indent="-232410" defTabSz="931774">
              <a:buSzPts val="1400"/>
              <a:defRPr/>
            </a:pPr>
            <a:endParaRPr lang="en-US" b="1">
              <a:latin typeface="Verdana"/>
              <a:ea typeface="Verdana"/>
            </a:endParaRPr>
          </a:p>
          <a:p>
            <a:pPr marL="465455" indent="-232410" defTabSz="931774">
              <a:buSzPts val="1400"/>
              <a:defRPr/>
            </a:pPr>
            <a:r>
              <a:rPr lang="en-US" b="1">
                <a:latin typeface="Verdana"/>
                <a:ea typeface="Verdana"/>
              </a:rPr>
              <a:t>Implementation Components</a:t>
            </a:r>
            <a:endParaRPr lang="en-US" b="1">
              <a:solidFill>
                <a:srgbClr val="000000"/>
              </a:solidFill>
              <a:latin typeface="Verdana"/>
              <a:ea typeface="Verdana"/>
              <a:cs typeface="Cambria"/>
            </a:endParaRPr>
          </a:p>
          <a:p>
            <a:pPr marL="349250" indent="-349250"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Development of Learning Outcomes, Criteria and Rationale (LOCR) for each category of the new general education curriculum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Course development/revisions to meet the new LOCRs and faculty support/resources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Establish policy and process standards for the governance of the new general education curriculum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Operational implementation in university systems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Development of a phased training, communication and marketing roll out of the new general education curriculum to relevant stakeholders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Verdana"/>
                <a:ea typeface="Verdana"/>
                <a:cs typeface="Cambria"/>
                <a:sym typeface="Cambria"/>
              </a:rPr>
              <a:t>Transition plan from old curriculum to new curriculum - work with students to ensure minimal impact for those completing old curriculum and those completing the new curriculum</a:t>
            </a:r>
            <a:endParaRPr lang="en-US">
              <a:latin typeface="Verdana"/>
              <a:ea typeface="Verdana"/>
              <a:cs typeface="Cambria"/>
            </a:endParaRPr>
          </a:p>
          <a:p>
            <a:pPr marL="349250" indent="-349250" defTabSz="931774">
              <a:spcBef>
                <a:spcPts val="1223"/>
              </a:spcBef>
              <a:spcAft>
                <a:spcPts val="611"/>
              </a:spcAft>
              <a:buSzPts val="1800"/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mbria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/>
              <a:t>LOCR workgroups were not responsible for budget considerations and larger picture implementation issues</a:t>
            </a:r>
            <a:endParaRPr lang="en-US">
              <a:cs typeface="Calibri"/>
            </a:endParaRPr>
          </a:p>
          <a:p>
            <a:pPr>
              <a:spcBef>
                <a:spcPts val="1223"/>
              </a:spcBef>
              <a:spcAft>
                <a:spcPts val="611"/>
              </a:spcAft>
              <a:buSzPts val="1800"/>
            </a:pP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65887" indent="-232943">
              <a:buClr>
                <a:srgbClr val="000000"/>
              </a:buClr>
              <a:buSzPts val="1400"/>
            </a:pPr>
            <a:endParaRPr lang="en-US" b="1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15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McKenzie -</a:t>
            </a:r>
          </a:p>
          <a:p>
            <a:r>
              <a:rPr lang="en-US">
                <a:cs typeface="Calibri"/>
              </a:rPr>
              <a:t>Long timeline – low intensity </a:t>
            </a:r>
          </a:p>
          <a:p>
            <a:r>
              <a:rPr lang="en-US">
                <a:cs typeface="Calibri"/>
              </a:rPr>
              <a:t>Short timeline – high intensity work </a:t>
            </a:r>
          </a:p>
          <a:p>
            <a:r>
              <a:rPr lang="en-US">
                <a:cs typeface="Calibri"/>
              </a:rPr>
              <a:t>Long processes does not mean more engagement, short processes are better for a heavy lift like this, there was substantial engagement. No matter if we took longer or had this short process, people would have felt rushed - don't mistake exhaustion for rigor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39D37-EB39-9B49-85DF-DD837FDB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7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Colleges need to communicate their intentions for development, this needs to be provided by the designee on an on-going basis, with a first-check-in of October 1 at the latest: </a:t>
            </a:r>
          </a:p>
          <a:p>
            <a:r>
              <a:rPr lang="en-US"/>
              <a:t>Schedule of quarterly due dates </a:t>
            </a:r>
            <a:endParaRPr lang="en-US">
              <a:cs typeface="Calibri"/>
            </a:endParaRPr>
          </a:p>
          <a:p>
            <a:r>
              <a:rPr lang="en-US"/>
              <a:t>Intentions by July 1, 2023 (for Sept. CADI)</a:t>
            </a:r>
            <a:endParaRPr lang="en-US">
              <a:cs typeface="Calibri"/>
            </a:endParaRPr>
          </a:p>
          <a:p>
            <a:r>
              <a:rPr lang="en-US"/>
              <a:t>October 1, 2023 (for Winter CADI)</a:t>
            </a:r>
            <a:endParaRPr lang="en-US">
              <a:cs typeface="Calibri"/>
            </a:endParaRPr>
          </a:p>
          <a:p>
            <a:r>
              <a:rPr lang="en-US"/>
              <a:t>Jan 1, 2024 (for Spring CADI)</a:t>
            </a:r>
            <a:endParaRPr lang="en-US">
              <a:cs typeface="Calibri"/>
            </a:endParaRPr>
          </a:p>
          <a:p>
            <a:r>
              <a:rPr lang="en-US"/>
              <a:t>April 1, 2024 (for Summer CADI)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+ deadlines and when things open </a:t>
            </a:r>
          </a:p>
          <a:p>
            <a:r>
              <a:rPr lang="en-US">
                <a:cs typeface="Calibri"/>
              </a:rPr>
              <a:t>+ CIM course proposal form won't open until September </a:t>
            </a:r>
            <a:endParaRPr lang="en-US"/>
          </a:p>
          <a:p>
            <a:r>
              <a:rPr lang="en-US">
                <a:cs typeface="Calibri"/>
              </a:rPr>
              <a:t>+ </a:t>
            </a:r>
            <a:r>
              <a:rPr lang="en-US"/>
              <a:t>CADI deadlines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(CADI – Course Design and Adaptation Institute) - 1-2 days (general to specific)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Add to Statement form –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current course number and intended course designator and number for level change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1st, 2nd, 3rd choice for CADI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Course proposal form adds -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OER info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Signature Assignment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41BE-208F-2C4D-96B1-63EAF7C95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Colleges need to communicate their intentions for development, this needs to be provided by the designee on an on-going basis, with a first-</a:t>
            </a:r>
            <a:r>
              <a:rPr lang="en-US" err="1"/>
              <a:t>checkin</a:t>
            </a:r>
            <a:r>
              <a:rPr lang="en-US"/>
              <a:t> of October 1 at the latest: </a:t>
            </a:r>
          </a:p>
          <a:p>
            <a:r>
              <a:rPr lang="en-US"/>
              <a:t>Schedule of quarterly due dates </a:t>
            </a:r>
          </a:p>
          <a:p>
            <a:r>
              <a:rPr lang="en-US"/>
              <a:t>Intentions by July 1 (for Sept. CADI)</a:t>
            </a:r>
          </a:p>
          <a:p>
            <a:r>
              <a:rPr lang="en-US"/>
              <a:t>October 1 (for Winter CADI)</a:t>
            </a:r>
          </a:p>
          <a:p>
            <a:r>
              <a:rPr lang="en-US"/>
              <a:t>Jan 1 (for Spring CADI)</a:t>
            </a:r>
          </a:p>
          <a:p>
            <a:r>
              <a:rPr lang="en-US"/>
              <a:t>April 1 (for Summer CADI) (for future catalog year add)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141BE-208F-2C4D-96B1-63EAF7C95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8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Insert Picture Background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587320"/>
            <a:ext cx="12192000" cy="1270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6377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College or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1" y="5692095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sz="2800"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sz="2400"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5493828"/>
            <a:ext cx="3314705" cy="1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85" y="5493964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209550"/>
            <a:ext cx="11725275" cy="642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/>
              <a:t>Academic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677" r:id="rId3"/>
    <p:sldLayoutId id="2147483678" r:id="rId4"/>
    <p:sldLayoutId id="2147483681" r:id="rId5"/>
    <p:sldLayoutId id="2147483669" r:id="rId6"/>
    <p:sldLayoutId id="2147483687" r:id="rId7"/>
    <p:sldLayoutId id="2147483690" r:id="rId8"/>
    <p:sldLayoutId id="2147483693" r:id="rId9"/>
    <p:sldLayoutId id="2147483696" r:id="rId10"/>
    <p:sldLayoutId id="2147483699" r:id="rId11"/>
    <p:sldLayoutId id="214748370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ufina-Stencil-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a.oregonstate.edu/general-education/general-education-implementation/general-education-data-and-report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a.oregonstate.edu/general-education/general-education-implementation/general-education-polici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06DB87-D389-4642-81C3-03788780C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Education Implementation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Faculty Senate – May 11,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4E498-C892-437C-A674-FA10FA8593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11800" y="6226175"/>
            <a:ext cx="6680200" cy="365125"/>
          </a:xfrm>
        </p:spPr>
        <p:txBody>
          <a:bodyPr/>
          <a:lstStyle/>
          <a:p>
            <a:r>
              <a:rPr lang="en-US"/>
              <a:t>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278779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E7E6-D9B4-A178-D311-72BBAB7B99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514" y="165798"/>
            <a:ext cx="11120438" cy="136018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Georgia" panose="02040502050405020303" pitchFamily="18" charset="0"/>
              </a:rPr>
              <a:t>Phase </a:t>
            </a:r>
            <a:r>
              <a:rPr lang="en-US" sz="2800" b="1">
                <a:solidFill>
                  <a:schemeClr val="tx2"/>
                </a:solidFill>
                <a:latin typeface="Georgia" panose="02040502050405020303" pitchFamily="18" charset="0"/>
              </a:rPr>
              <a:t>II</a:t>
            </a:r>
            <a:r>
              <a:rPr lang="en-US" sz="3200" b="1">
                <a:solidFill>
                  <a:schemeClr val="tx2"/>
                </a:solidFill>
                <a:latin typeface="Georgia" panose="02040502050405020303" pitchFamily="18" charset="0"/>
              </a:rPr>
              <a:t> Installation (June 2024 – January 2025)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99A3CA0-5586-09CD-D45E-69DFB314B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8246"/>
              </p:ext>
            </p:extLst>
          </p:nvPr>
        </p:nvGraphicFramePr>
        <p:xfrm>
          <a:off x="276514" y="1385328"/>
          <a:ext cx="11690350" cy="503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3B244-C446-5A37-4D04-8601AD44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138C3-403A-A13E-6ADE-5693A8F4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08027-57C0-649E-5879-9AFE5F01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1325563"/>
          </a:xfrm>
        </p:spPr>
        <p:txBody>
          <a:bodyPr/>
          <a:lstStyle/>
          <a:p>
            <a:r>
              <a:rPr lang="en-US">
                <a:latin typeface="Georgia"/>
              </a:rPr>
              <a:t>Statement of Intent Deadlines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A35593-A83C-F365-6111-A05FBB2B3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626"/>
            <a:ext cx="11001513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Kievit Offc"/>
              </a:rPr>
              <a:t>Phase I </a:t>
            </a:r>
            <a:r>
              <a:rPr lang="en-US" b="1" dirty="0"/>
              <a:t>Statement of Intent (CIM) Submission Dates and Deadlines</a:t>
            </a:r>
            <a:r>
              <a:rPr lang="en-US" b="1" dirty="0">
                <a:latin typeface="Kievit Offc"/>
              </a:rPr>
              <a:t>: </a:t>
            </a:r>
            <a:endParaRPr lang="en-US" dirty="0">
              <a:latin typeface="Kievit Offc"/>
            </a:endParaRP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dirty="0">
                <a:latin typeface="Kievit Offc"/>
              </a:rPr>
              <a:t>July 1, 2023 (for September 2023 CADIs)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dirty="0">
                <a:latin typeface="Kievit Offc"/>
              </a:rPr>
              <a:t>October 1, 2023 (for Winter 2024 CADIs)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dirty="0">
                <a:latin typeface="Kievit Offc"/>
              </a:rPr>
              <a:t>January 1, 2024 (for Spring 2024 CADIs)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dirty="0">
                <a:latin typeface="Kievit Offc"/>
              </a:rPr>
              <a:t>April 1, 2024 (for Summer 2024 CADIs)</a:t>
            </a:r>
          </a:p>
          <a:p>
            <a:pPr marL="457200" lvl="1" indent="0">
              <a:buNone/>
            </a:pPr>
            <a:endParaRPr lang="en-US" dirty="0">
              <a:latin typeface="Kievit Offc"/>
            </a:endParaRPr>
          </a:p>
          <a:p>
            <a:pPr marL="0" indent="0">
              <a:buNone/>
            </a:pPr>
            <a:r>
              <a:rPr lang="en-US" b="1" dirty="0">
                <a:latin typeface="Kievit Offc"/>
              </a:rPr>
              <a:t>Phase II </a:t>
            </a:r>
            <a:r>
              <a:rPr lang="en-US" b="1" dirty="0"/>
              <a:t>Statement of Intent (CIM) Submission Dates and Deadline</a:t>
            </a:r>
            <a:r>
              <a:rPr lang="en-US" dirty="0"/>
              <a:t>s</a:t>
            </a:r>
            <a:r>
              <a:rPr lang="en-US" b="1" dirty="0">
                <a:latin typeface="Kievit Offc"/>
              </a:rPr>
              <a:t>:</a:t>
            </a:r>
            <a:endParaRPr lang="en-US" dirty="0">
              <a:latin typeface="Kievit Offc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Kievit Offc"/>
              </a:rPr>
              <a:t>July 1, 2024 (for September 2024 CADIs)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Kievit Offc"/>
              </a:rPr>
              <a:t>October 1, 2024 (for Winter 2025 CADI for future catalog year additions to the curriculum)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Kievit Offc"/>
              </a:rPr>
              <a:t>January 1, 2025 (for Spring 2025 CADI for future catalog year additions to the curriculum)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Kievit Offc"/>
              </a:rPr>
              <a:t>April 1, 2025 (for </a:t>
            </a:r>
            <a:r>
              <a:rPr lang="en-US">
                <a:latin typeface="Kievit Offc"/>
              </a:rPr>
              <a:t>Summer 2025 CADI </a:t>
            </a:r>
            <a:r>
              <a:rPr lang="en-US" dirty="0">
                <a:latin typeface="Kievit Offc"/>
              </a:rPr>
              <a:t>for future catalog year additions to the curriculum)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C8CDBC-2957-5B65-1249-D3069CC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EA80C-BD06-599D-A296-7C76123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92DB-0D48-5EA4-5079-6B30635F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8741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Bacc Core Tableau Dashboard in CORE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9ADC91-EA08-2FB4-1114-67B994D4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57" r="5988" b="40853"/>
          <a:stretch/>
        </p:blipFill>
        <p:spPr>
          <a:xfrm>
            <a:off x="2924915" y="1379879"/>
            <a:ext cx="6350409" cy="2437100"/>
          </a:xfrm>
          <a:ln>
            <a:solidFill>
              <a:schemeClr val="tx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DEDF9-E9B3-BD4D-68CA-1B05C142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9875A-F099-7AE9-4ADA-C2173D48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6B3099DA-AB5A-83BB-D0D2-EBFF5FEA3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35" r="147" b="55315"/>
          <a:stretch/>
        </p:blipFill>
        <p:spPr>
          <a:xfrm>
            <a:off x="2506874" y="4002258"/>
            <a:ext cx="7188181" cy="113325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5D00DA-17A1-E5F3-7ADC-5799864C8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082" y="5402363"/>
            <a:ext cx="8341783" cy="77344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1379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0489C-EF3A-5C82-E4FC-BD611A42A941}"/>
              </a:ext>
            </a:extLst>
          </p:cNvPr>
          <p:cNvSpPr/>
          <p:nvPr/>
        </p:nvSpPr>
        <p:spPr>
          <a:xfrm>
            <a:off x="2558982" y="865551"/>
            <a:ext cx="6590419" cy="40492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Provost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B6BFE3-FFF2-D6AD-2C8E-BD8EF925B3BA}"/>
              </a:ext>
            </a:extLst>
          </p:cNvPr>
          <p:cNvCxnSpPr>
            <a:cxnSpLocks/>
          </p:cNvCxnSpPr>
          <p:nvPr/>
        </p:nvCxnSpPr>
        <p:spPr>
          <a:xfrm>
            <a:off x="5873984" y="1270478"/>
            <a:ext cx="0" cy="439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B926F0-BFB2-6B3D-3327-7D5E9D67F098}"/>
              </a:ext>
            </a:extLst>
          </p:cNvPr>
          <p:cNvSpPr/>
          <p:nvPr/>
        </p:nvSpPr>
        <p:spPr>
          <a:xfrm>
            <a:off x="3079126" y="1571229"/>
            <a:ext cx="5593056" cy="47712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Steering Committee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0498B-6C84-B181-9B08-99D70F788A9E}"/>
              </a:ext>
            </a:extLst>
          </p:cNvPr>
          <p:cNvSpPr/>
          <p:nvPr/>
        </p:nvSpPr>
        <p:spPr>
          <a:xfrm>
            <a:off x="4540182" y="2303624"/>
            <a:ext cx="2703746" cy="477122"/>
          </a:xfrm>
          <a:prstGeom prst="rect">
            <a:avLst/>
          </a:prstGeom>
          <a:solidFill>
            <a:srgbClr val="DC44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Core Team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2171AF-A3C5-F2F6-C362-EB7951D6201F}"/>
              </a:ext>
            </a:extLst>
          </p:cNvPr>
          <p:cNvCxnSpPr>
            <a:cxnSpLocks/>
          </p:cNvCxnSpPr>
          <p:nvPr/>
        </p:nvCxnSpPr>
        <p:spPr>
          <a:xfrm flipH="1">
            <a:off x="5871843" y="2050798"/>
            <a:ext cx="7189" cy="249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BF379-1393-952B-355B-5C3D0F4D113D}"/>
              </a:ext>
            </a:extLst>
          </p:cNvPr>
          <p:cNvSpPr/>
          <p:nvPr/>
        </p:nvSpPr>
        <p:spPr>
          <a:xfrm>
            <a:off x="8004264" y="3174564"/>
            <a:ext cx="1719685" cy="17254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Organizational Change Management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C7B8E-B58F-FCDC-9B16-B55780E8A077}"/>
              </a:ext>
            </a:extLst>
          </p:cNvPr>
          <p:cNvSpPr/>
          <p:nvPr/>
        </p:nvSpPr>
        <p:spPr>
          <a:xfrm>
            <a:off x="3985495" y="3174564"/>
            <a:ext cx="1719685" cy="17254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600">
                <a:solidFill>
                  <a:srgbClr val="D73F09"/>
                </a:solidFill>
                <a:latin typeface="Verdana"/>
                <a:ea typeface="Verdana"/>
              </a:rPr>
              <a:t>Pedagogical Support and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/>
                <a:ea typeface="Verdana"/>
              </a:rPr>
              <a:t> 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930490-5F2B-B5D6-825E-003711E85055}"/>
              </a:ext>
            </a:extLst>
          </p:cNvPr>
          <p:cNvSpPr/>
          <p:nvPr/>
        </p:nvSpPr>
        <p:spPr>
          <a:xfrm>
            <a:off x="5991284" y="3174564"/>
            <a:ext cx="1719685" cy="17254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Operations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8628AE-5084-C65F-7275-796A1C271610}"/>
              </a:ext>
            </a:extLst>
          </p:cNvPr>
          <p:cNvSpPr/>
          <p:nvPr/>
        </p:nvSpPr>
        <p:spPr>
          <a:xfrm>
            <a:off x="1985441" y="3174564"/>
            <a:ext cx="1719685" cy="17254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Policy and Process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(Baccalaureate Core Committee)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D96F857-F57D-8BA4-528F-8723DDD7EAA7}"/>
              </a:ext>
            </a:extLst>
          </p:cNvPr>
          <p:cNvSpPr/>
          <p:nvPr/>
        </p:nvSpPr>
        <p:spPr>
          <a:xfrm rot="5400000">
            <a:off x="3382339" y="3521916"/>
            <a:ext cx="927002" cy="37142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D73F09"/>
              </a:solidFill>
              <a:effectLst/>
              <a:uLnTx/>
              <a:uFillTx/>
              <a:latin typeface="Kievit Offc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9DB5B8-0EDF-DEAF-78A9-676D162FAE3D}"/>
              </a:ext>
            </a:extLst>
          </p:cNvPr>
          <p:cNvSpPr/>
          <p:nvPr/>
        </p:nvSpPr>
        <p:spPr>
          <a:xfrm>
            <a:off x="1766561" y="5843511"/>
            <a:ext cx="4031031" cy="3705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E90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Faculty Senate Processes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85ADE-7E42-1413-7F05-2DC9DBF234BF}"/>
              </a:ext>
            </a:extLst>
          </p:cNvPr>
          <p:cNvSpPr/>
          <p:nvPr/>
        </p:nvSpPr>
        <p:spPr>
          <a:xfrm>
            <a:off x="6400653" y="5833969"/>
            <a:ext cx="2961231" cy="3705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E908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Administrative Processes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7E0B6C-C57E-FA4A-8B30-B15C4836D5DB}"/>
              </a:ext>
            </a:extLst>
          </p:cNvPr>
          <p:cNvCxnSpPr>
            <a:cxnSpLocks/>
          </p:cNvCxnSpPr>
          <p:nvPr/>
        </p:nvCxnSpPr>
        <p:spPr>
          <a:xfrm flipH="1">
            <a:off x="4831881" y="2773663"/>
            <a:ext cx="1060206" cy="40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5B6D73-2A2A-24B4-CA96-DF02E88228CD}"/>
              </a:ext>
            </a:extLst>
          </p:cNvPr>
          <p:cNvCxnSpPr>
            <a:cxnSpLocks/>
          </p:cNvCxnSpPr>
          <p:nvPr/>
        </p:nvCxnSpPr>
        <p:spPr>
          <a:xfrm>
            <a:off x="5904810" y="2776374"/>
            <a:ext cx="987050" cy="397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E33115-AC49-106A-7D7D-49492C21A02E}"/>
              </a:ext>
            </a:extLst>
          </p:cNvPr>
          <p:cNvCxnSpPr>
            <a:cxnSpLocks/>
          </p:cNvCxnSpPr>
          <p:nvPr/>
        </p:nvCxnSpPr>
        <p:spPr>
          <a:xfrm>
            <a:off x="5895372" y="2776739"/>
            <a:ext cx="3018215" cy="396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3D6353-B2FD-0F73-7F04-6E4AA9496523}"/>
              </a:ext>
            </a:extLst>
          </p:cNvPr>
          <p:cNvCxnSpPr>
            <a:cxnSpLocks/>
          </p:cNvCxnSpPr>
          <p:nvPr/>
        </p:nvCxnSpPr>
        <p:spPr>
          <a:xfrm flipV="1">
            <a:off x="2848878" y="2783047"/>
            <a:ext cx="3065927" cy="385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7">
            <a:extLst>
              <a:ext uri="{FF2B5EF4-FFF2-40B4-BE49-F238E27FC236}">
                <a16:creationId xmlns:a16="http://schemas.microsoft.com/office/drawing/2014/main" id="{7B3AA375-D739-2C1A-64DB-E5CD78F0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864" y="205475"/>
            <a:ext cx="8069440" cy="83537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/>
              <a:t>General Education Implementation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207250-2B20-2F57-A9F3-A5B892884D19}"/>
              </a:ext>
            </a:extLst>
          </p:cNvPr>
          <p:cNvCxnSpPr/>
          <p:nvPr/>
        </p:nvCxnSpPr>
        <p:spPr>
          <a:xfrm flipV="1">
            <a:off x="2424804" y="627372"/>
            <a:ext cx="6898575" cy="1979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017C344-26C1-B953-9868-6AE2493A2177}"/>
              </a:ext>
            </a:extLst>
          </p:cNvPr>
          <p:cNvSpPr/>
          <p:nvPr/>
        </p:nvSpPr>
        <p:spPr>
          <a:xfrm rot="16200000">
            <a:off x="427292" y="3773024"/>
            <a:ext cx="1997944" cy="5236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73F0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Core Team Committees</a:t>
            </a:r>
          </a:p>
        </p:txBody>
      </p:sp>
      <p:sp>
        <p:nvSpPr>
          <p:cNvPr id="5" name="Google Shape;184;p10">
            <a:extLst>
              <a:ext uri="{FF2B5EF4-FFF2-40B4-BE49-F238E27FC236}">
                <a16:creationId xmlns:a16="http://schemas.microsoft.com/office/drawing/2014/main" id="{AA1D51D2-FC02-4AA2-EEDB-8952E3FC41A9}"/>
              </a:ext>
            </a:extLst>
          </p:cNvPr>
          <p:cNvSpPr/>
          <p:nvPr/>
        </p:nvSpPr>
        <p:spPr>
          <a:xfrm>
            <a:off x="10090575" y="797806"/>
            <a:ext cx="994316" cy="475842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5;p10">
            <a:extLst>
              <a:ext uri="{FF2B5EF4-FFF2-40B4-BE49-F238E27FC236}">
                <a16:creationId xmlns:a16="http://schemas.microsoft.com/office/drawing/2014/main" id="{3F9FA40C-3BE8-23A7-545C-11BA36E8A00D}"/>
              </a:ext>
            </a:extLst>
          </p:cNvPr>
          <p:cNvSpPr txBox="1"/>
          <p:nvPr/>
        </p:nvSpPr>
        <p:spPr>
          <a:xfrm rot="16200000">
            <a:off x="9252061" y="2574210"/>
            <a:ext cx="18128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Decisions</a:t>
            </a:r>
            <a:endParaRPr sz="1600"/>
          </a:p>
        </p:txBody>
      </p:sp>
      <p:sp>
        <p:nvSpPr>
          <p:cNvPr id="7" name="Google Shape;186;p10">
            <a:extLst>
              <a:ext uri="{FF2B5EF4-FFF2-40B4-BE49-F238E27FC236}">
                <a16:creationId xmlns:a16="http://schemas.microsoft.com/office/drawing/2014/main" id="{707DB351-41CE-9FF3-D586-767224FE9410}"/>
              </a:ext>
            </a:extLst>
          </p:cNvPr>
          <p:cNvSpPr txBox="1"/>
          <p:nvPr/>
        </p:nvSpPr>
        <p:spPr>
          <a:xfrm>
            <a:off x="10314500" y="4004109"/>
            <a:ext cx="6579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70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/>
          </a:p>
        </p:txBody>
      </p:sp>
      <p:sp>
        <p:nvSpPr>
          <p:cNvPr id="9" name="Google Shape;187;p10">
            <a:extLst>
              <a:ext uri="{FF2B5EF4-FFF2-40B4-BE49-F238E27FC236}">
                <a16:creationId xmlns:a16="http://schemas.microsoft.com/office/drawing/2014/main" id="{0FF16F98-6889-43D7-06D0-D1D9D636C9C8}"/>
              </a:ext>
            </a:extLst>
          </p:cNvPr>
          <p:cNvSpPr txBox="1"/>
          <p:nvPr/>
        </p:nvSpPr>
        <p:spPr>
          <a:xfrm>
            <a:off x="10331774" y="2421197"/>
            <a:ext cx="6249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600"/>
          </a:p>
        </p:txBody>
      </p:sp>
      <p:sp>
        <p:nvSpPr>
          <p:cNvPr id="13" name="Google Shape;188;p10">
            <a:extLst>
              <a:ext uri="{FF2B5EF4-FFF2-40B4-BE49-F238E27FC236}">
                <a16:creationId xmlns:a16="http://schemas.microsoft.com/office/drawing/2014/main" id="{69A2A028-9C23-B655-E9DA-037557E16D52}"/>
              </a:ext>
            </a:extLst>
          </p:cNvPr>
          <p:cNvSpPr txBox="1"/>
          <p:nvPr/>
        </p:nvSpPr>
        <p:spPr>
          <a:xfrm>
            <a:off x="10328739" y="1743967"/>
            <a:ext cx="53349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 8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/>
          </a:p>
        </p:txBody>
      </p:sp>
      <p:sp>
        <p:nvSpPr>
          <p:cNvPr id="19" name="Google Shape;189;p10">
            <a:extLst>
              <a:ext uri="{FF2B5EF4-FFF2-40B4-BE49-F238E27FC236}">
                <a16:creationId xmlns:a16="http://schemas.microsoft.com/office/drawing/2014/main" id="{822C71B2-8FB4-92B2-AA66-FB5D8A34091E}"/>
              </a:ext>
            </a:extLst>
          </p:cNvPr>
          <p:cNvSpPr txBox="1"/>
          <p:nvPr/>
        </p:nvSpPr>
        <p:spPr>
          <a:xfrm>
            <a:off x="10329518" y="1072962"/>
            <a:ext cx="6819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2%</a:t>
            </a:r>
            <a:endParaRPr sz="16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6F4F2CD-A5A9-6F62-8EEA-628B8F55BAD0}"/>
              </a:ext>
            </a:extLst>
          </p:cNvPr>
          <p:cNvSpPr/>
          <p:nvPr/>
        </p:nvSpPr>
        <p:spPr>
          <a:xfrm rot="5400000">
            <a:off x="7391822" y="3510713"/>
            <a:ext cx="932605" cy="37198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D73F09"/>
              </a:solidFill>
              <a:effectLst/>
              <a:uLnTx/>
              <a:uFillTx/>
              <a:latin typeface="Kievit Offc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D5C33-293C-9061-1CC2-290965AA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2760" y="6614019"/>
            <a:ext cx="6680200" cy="365125"/>
          </a:xfrm>
        </p:spPr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91C2C1C-4E63-CDDE-D4C6-96EC7261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2892" y="6676649"/>
            <a:ext cx="635000" cy="365125"/>
          </a:xfrm>
        </p:spPr>
        <p:txBody>
          <a:bodyPr/>
          <a:lstStyle/>
          <a:p>
            <a:fld id="{AAB6004F-53F9-E74D-AC89-56EA63355C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BC06F-F154-0A36-5960-A69C444115F8}"/>
              </a:ext>
            </a:extLst>
          </p:cNvPr>
          <p:cNvSpPr txBox="1"/>
          <p:nvPr/>
        </p:nvSpPr>
        <p:spPr>
          <a:xfrm>
            <a:off x="314885" y="6332445"/>
            <a:ext cx="55726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Verdana"/>
              </a:rPr>
              <a:t>Retired: Learning Outcomes, Criteria, and Rationale (LOCR) </a:t>
            </a:r>
            <a:r>
              <a:rPr lang="en-US" sz="1200">
                <a:latin typeface="Verdana"/>
                <a:ea typeface="Verdana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F037C-32CF-D228-28BA-1715E01B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ievit Offc" panose="020B0504030101020102" pitchFamily="34" charset="0"/>
                <a:ea typeface="+mn-ea"/>
                <a:cs typeface="Arial"/>
                <a:sym typeface="Arial"/>
              </a:rPr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2E5F-CBAD-A33F-5921-818C6E6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6004F-53F9-E74D-AC89-56EA63355C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ievit Offc" panose="020B0504030101020102" pitchFamily="34" charset="0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ievit Offc" panose="020B0504030101020102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CBA0A-4BCA-7BA3-2545-326627250847}"/>
              </a:ext>
            </a:extLst>
          </p:cNvPr>
          <p:cNvCxnSpPr>
            <a:cxnSpLocks/>
          </p:cNvCxnSpPr>
          <p:nvPr/>
        </p:nvCxnSpPr>
        <p:spPr>
          <a:xfrm>
            <a:off x="139148" y="3902878"/>
            <a:ext cx="11815969" cy="0"/>
          </a:xfrm>
          <a:prstGeom prst="line">
            <a:avLst/>
          </a:prstGeom>
          <a:ln w="381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95504A-1A3D-83EE-D27E-11098AF73D0A}"/>
              </a:ext>
            </a:extLst>
          </p:cNvPr>
          <p:cNvSpPr txBox="1"/>
          <p:nvPr/>
        </p:nvSpPr>
        <p:spPr>
          <a:xfrm>
            <a:off x="268418" y="2495020"/>
            <a:ext cx="202383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April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13, 2023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0" lvl="1">
              <a:buClr>
                <a:srgbClr val="000000"/>
              </a:buClr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Faculty Senate </a:t>
            </a: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Approved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 Learning Outcomes, Criteria, and Rationale (LOCR)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318841-AB8E-5989-C664-F5E7D4D9089D}"/>
              </a:ext>
            </a:extLst>
          </p:cNvPr>
          <p:cNvCxnSpPr/>
          <p:nvPr/>
        </p:nvCxnSpPr>
        <p:spPr>
          <a:xfrm flipV="1">
            <a:off x="9116808" y="2498275"/>
            <a:ext cx="11043" cy="1406939"/>
          </a:xfrm>
          <a:prstGeom prst="line">
            <a:avLst/>
          </a:prstGeom>
          <a:ln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3ED117-371D-6AA1-5D9D-631580FC6457}"/>
              </a:ext>
            </a:extLst>
          </p:cNvPr>
          <p:cNvCxnSpPr/>
          <p:nvPr/>
        </p:nvCxnSpPr>
        <p:spPr>
          <a:xfrm flipV="1">
            <a:off x="1221996" y="3623708"/>
            <a:ext cx="0" cy="258417"/>
          </a:xfrm>
          <a:prstGeom prst="line">
            <a:avLst/>
          </a:prstGeom>
          <a:ln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F3B85C-7BD3-8312-9132-F080C991A71B}"/>
              </a:ext>
            </a:extLst>
          </p:cNvPr>
          <p:cNvSpPr txBox="1"/>
          <p:nvPr/>
        </p:nvSpPr>
        <p:spPr>
          <a:xfrm>
            <a:off x="3418426" y="2185102"/>
            <a:ext cx="375308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Summer 2023 – </a:t>
            </a: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January 31,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 2025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Course development and redesign institutes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717F3B22-1E64-0EFF-7DE8-DCE9F35A5902}"/>
              </a:ext>
            </a:extLst>
          </p:cNvPr>
          <p:cNvSpPr/>
          <p:nvPr/>
        </p:nvSpPr>
        <p:spPr>
          <a:xfrm rot="16200000" flipH="1">
            <a:off x="6159585" y="950648"/>
            <a:ext cx="227922" cy="5643937"/>
          </a:xfrm>
          <a:prstGeom prst="leftBracket">
            <a:avLst/>
          </a:prstGeom>
          <a:ln>
            <a:solidFill>
              <a:srgbClr val="D73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73F09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A2934AAD-B356-9516-013B-C9983E044ADB}"/>
              </a:ext>
            </a:extLst>
          </p:cNvPr>
          <p:cNvSpPr/>
          <p:nvPr/>
        </p:nvSpPr>
        <p:spPr>
          <a:xfrm rot="16200000" flipH="1">
            <a:off x="5163284" y="-47930"/>
            <a:ext cx="1070910" cy="6812970"/>
          </a:xfrm>
          <a:prstGeom prst="leftBracket">
            <a:avLst>
              <a:gd name="adj" fmla="val 12809"/>
            </a:avLst>
          </a:prstGeom>
          <a:ln>
            <a:solidFill>
              <a:srgbClr val="D73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73F09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71534-DD13-2E56-80B5-34B8A3882D85}"/>
              </a:ext>
            </a:extLst>
          </p:cNvPr>
          <p:cNvSpPr txBox="1"/>
          <p:nvPr/>
        </p:nvSpPr>
        <p:spPr>
          <a:xfrm>
            <a:off x="3528371" y="2996837"/>
            <a:ext cx="478839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Fall 2023 – </a:t>
            </a: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January 31, 2025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Bacc Core Committee </a:t>
            </a: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review and approval of courses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DA95AA-1857-BD44-2DA5-9E3F253C7783}"/>
              </a:ext>
            </a:extLst>
          </p:cNvPr>
          <p:cNvSpPr txBox="1"/>
          <p:nvPr/>
        </p:nvSpPr>
        <p:spPr>
          <a:xfrm>
            <a:off x="10110087" y="2812235"/>
            <a:ext cx="181240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Summer 2025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General Education goes live!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5197DD-9EC0-81E9-0B35-B42F237BE1C1}"/>
              </a:ext>
            </a:extLst>
          </p:cNvPr>
          <p:cNvCxnSpPr/>
          <p:nvPr/>
        </p:nvCxnSpPr>
        <p:spPr>
          <a:xfrm flipV="1">
            <a:off x="11054621" y="3657840"/>
            <a:ext cx="0" cy="258417"/>
          </a:xfrm>
          <a:prstGeom prst="line">
            <a:avLst/>
          </a:prstGeom>
          <a:ln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478A785-10CB-3998-DC8A-C90EACB064D7}"/>
              </a:ext>
            </a:extLst>
          </p:cNvPr>
          <p:cNvSpPr/>
          <p:nvPr/>
        </p:nvSpPr>
        <p:spPr>
          <a:xfrm>
            <a:off x="1157512" y="3593207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1538CC-C2F6-C915-4E94-285944679F48}"/>
              </a:ext>
            </a:extLst>
          </p:cNvPr>
          <p:cNvSpPr/>
          <p:nvPr/>
        </p:nvSpPr>
        <p:spPr>
          <a:xfrm>
            <a:off x="9063843" y="2368642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6E4881-4B81-990B-55D5-7B17076DDBDC}"/>
              </a:ext>
            </a:extLst>
          </p:cNvPr>
          <p:cNvSpPr/>
          <p:nvPr/>
        </p:nvSpPr>
        <p:spPr>
          <a:xfrm>
            <a:off x="10991024" y="3597073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4E0E18-6B3D-5B6A-4CB9-0151BF8CE029}"/>
              </a:ext>
            </a:extLst>
          </p:cNvPr>
          <p:cNvSpPr/>
          <p:nvPr/>
        </p:nvSpPr>
        <p:spPr>
          <a:xfrm>
            <a:off x="6350162" y="3584741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F5145D-AE39-A637-5598-A319590575AC}"/>
              </a:ext>
            </a:extLst>
          </p:cNvPr>
          <p:cNvSpPr/>
          <p:nvPr/>
        </p:nvSpPr>
        <p:spPr>
          <a:xfrm>
            <a:off x="5791430" y="2748682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09339-96D4-4CD9-F4E2-223A9215EBBB}"/>
              </a:ext>
            </a:extLst>
          </p:cNvPr>
          <p:cNvSpPr txBox="1"/>
          <p:nvPr/>
        </p:nvSpPr>
        <p:spPr>
          <a:xfrm>
            <a:off x="264226" y="1231175"/>
            <a:ext cx="1102533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cs typeface="Arial"/>
                <a:sym typeface="Georgia"/>
              </a:rPr>
              <a:t>Implementation Project Timeline</a:t>
            </a:r>
            <a:endParaRPr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F25778-E86F-FD6C-AB45-F7E4E9D1D947}"/>
              </a:ext>
            </a:extLst>
          </p:cNvPr>
          <p:cNvSpPr txBox="1"/>
          <p:nvPr/>
        </p:nvSpPr>
        <p:spPr>
          <a:xfrm>
            <a:off x="7778642" y="1650642"/>
            <a:ext cx="28174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January 31, 2025</a:t>
            </a:r>
            <a:endParaRPr lang="en-US"/>
          </a:p>
          <a:p>
            <a:pPr>
              <a:buClr>
                <a:srgbClr val="000000"/>
              </a:buClr>
              <a:buFont typeface="Arial"/>
              <a:defRPr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Initial set of courses approved through curriculum process (CIM)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26C64C0D-A409-D3DE-E9CE-3337BD56EAEF}"/>
              </a:ext>
            </a:extLst>
          </p:cNvPr>
          <p:cNvSpPr/>
          <p:nvPr/>
        </p:nvSpPr>
        <p:spPr>
          <a:xfrm rot="16200000">
            <a:off x="4052522" y="2160504"/>
            <a:ext cx="294403" cy="3792522"/>
          </a:xfrm>
          <a:prstGeom prst="leftBracket">
            <a:avLst/>
          </a:prstGeom>
          <a:ln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7CD043-5BBE-7AA8-D3F0-2B0DEAA8EBE4}"/>
              </a:ext>
            </a:extLst>
          </p:cNvPr>
          <p:cNvSpPr/>
          <p:nvPr/>
        </p:nvSpPr>
        <p:spPr>
          <a:xfrm>
            <a:off x="3579431" y="4135658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A6F72D2-D2FA-14B0-C904-1C50A4880D3F}"/>
              </a:ext>
            </a:extLst>
          </p:cNvPr>
          <p:cNvSpPr txBox="1"/>
          <p:nvPr/>
        </p:nvSpPr>
        <p:spPr>
          <a:xfrm>
            <a:off x="2856618" y="4306386"/>
            <a:ext cx="21279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July 2023 – June 2024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>
              <a:buClr>
                <a:srgbClr val="000000"/>
              </a:buClr>
              <a:buFont typeface="Arial"/>
              <a:defRPr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Phase I Installation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BA91B3E6-4AF2-9E54-49F8-1E5B866E4182}"/>
              </a:ext>
            </a:extLst>
          </p:cNvPr>
          <p:cNvSpPr/>
          <p:nvPr/>
        </p:nvSpPr>
        <p:spPr>
          <a:xfrm rot="16200000">
            <a:off x="7463520" y="2534828"/>
            <a:ext cx="297301" cy="3030687"/>
          </a:xfrm>
          <a:prstGeom prst="leftBracket">
            <a:avLst/>
          </a:prstGeom>
          <a:ln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697109-A80F-B313-FD41-A043624025CB}"/>
              </a:ext>
            </a:extLst>
          </p:cNvPr>
          <p:cNvSpPr/>
          <p:nvPr/>
        </p:nvSpPr>
        <p:spPr>
          <a:xfrm>
            <a:off x="7516681" y="4142466"/>
            <a:ext cx="128016" cy="124768"/>
          </a:xfrm>
          <a:prstGeom prst="ellipse">
            <a:avLst/>
          </a:prstGeom>
          <a:solidFill>
            <a:srgbClr val="D73F09"/>
          </a:solidFill>
          <a:ln>
            <a:solidFill>
              <a:srgbClr val="D73F0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"/>
              <a:ea typeface="+mn-ea"/>
              <a:cs typeface="+mn-cs"/>
              <a:sym typeface="Arial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C442167-DC92-A9B3-CAE3-CD8C922E661E}"/>
              </a:ext>
            </a:extLst>
          </p:cNvPr>
          <p:cNvSpPr txBox="1"/>
          <p:nvPr/>
        </p:nvSpPr>
        <p:spPr>
          <a:xfrm>
            <a:off x="6261489" y="4308242"/>
            <a:ext cx="276641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July </a:t>
            </a: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2024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  <a:sym typeface="Arial"/>
              </a:rPr>
              <a:t> – </a:t>
            </a:r>
            <a:r>
              <a:rPr lang="en-US" sz="1200" b="1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January 31, 2025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>
              <a:buClr>
                <a:srgbClr val="000000"/>
              </a:buClr>
              <a:buFont typeface="Arial"/>
              <a:defRPr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Arial"/>
                <a:sym typeface="Arial"/>
              </a:rPr>
              <a:t>Phase II Installation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4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409F-0176-5D9E-7BEE-8C0EF09E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07" y="390109"/>
            <a:ext cx="10515600" cy="1325563"/>
          </a:xfrm>
        </p:spPr>
        <p:txBody>
          <a:bodyPr/>
          <a:lstStyle/>
          <a:p>
            <a:r>
              <a:rPr lang="en-US" dirty="0">
                <a:latin typeface="Georgia"/>
              </a:rPr>
              <a:t>BCC – Gen Ed Policies &amp; 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99A0-00D0-6801-66AF-19D18F65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546225"/>
            <a:ext cx="10515600" cy="960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Kievit Offc"/>
              </a:rPr>
              <a:t>Current status: </a:t>
            </a:r>
            <a:r>
              <a:rPr lang="en-US" sz="2400">
                <a:latin typeface="Kievit Offc"/>
                <a:hlinkClick r:id="rId2"/>
              </a:rPr>
              <a:t>Published on GenEd website</a:t>
            </a:r>
            <a:r>
              <a:rPr lang="en-US" sz="2400">
                <a:latin typeface="Kievit Offc"/>
              </a:rPr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772C7-AE82-AE5E-BD6E-364DB7D9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827-F1E0-BB48-89EE-7221A8D8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44EAB-B865-B179-D2AD-44AC6DB04D7B}"/>
              </a:ext>
            </a:extLst>
          </p:cNvPr>
          <p:cNvSpPr txBox="1"/>
          <p:nvPr/>
        </p:nvSpPr>
        <p:spPr>
          <a:xfrm>
            <a:off x="535858" y="2006002"/>
            <a:ext cx="1065259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ea typeface="Arial"/>
                <a:cs typeface="Arial"/>
              </a:rPr>
              <a:t>Double counting: </a:t>
            </a:r>
            <a:r>
              <a:rPr lang="en-US" sz="2000" dirty="0">
                <a:solidFill>
                  <a:schemeClr val="tx2"/>
                </a:solidFill>
                <a:latin typeface="Kievit Offc"/>
                <a:ea typeface="Arial"/>
                <a:cs typeface="Arial"/>
              </a:rPr>
              <a:t>Allow students to count program-embedded Gen Ed courses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Dual listing​: </a:t>
            </a:r>
            <a:r>
              <a:rPr lang="en-US" sz="2000" dirty="0">
                <a:solidFill>
                  <a:schemeClr val="tx2"/>
                </a:solidFill>
                <a:latin typeface="Kievit Offc"/>
                <a:cs typeface="Arial"/>
              </a:rPr>
              <a:t>Courses must register in a single Gen Ed category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Course levels​: </a:t>
            </a:r>
            <a:r>
              <a:rPr lang="en-US" sz="2000" dirty="0">
                <a:solidFill>
                  <a:schemeClr val="tx2"/>
                </a:solidFill>
                <a:latin typeface="Kievit Offc"/>
                <a:cs typeface="Arial"/>
              </a:rPr>
              <a:t>LOCR-defined links between categories, courses and course levels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Accessible language​: </a:t>
            </a:r>
            <a:r>
              <a:rPr lang="en-US" sz="2000" dirty="0">
                <a:solidFill>
                  <a:schemeClr val="tx2"/>
                </a:solidFill>
                <a:latin typeface="Kievit Offc"/>
                <a:cs typeface="Arial"/>
              </a:rPr>
              <a:t>Use of commonly understandable language for students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solidFill>
                  <a:srgbClr val="D73F09"/>
                </a:solidFill>
                <a:latin typeface="Kievit Offc"/>
                <a:cs typeface="Arial"/>
              </a:rPr>
              <a:t>De minimis</a:t>
            </a: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 criterion​: </a:t>
            </a:r>
            <a:r>
              <a:rPr lang="en-US" sz="2000" dirty="0">
                <a:solidFill>
                  <a:schemeClr val="tx2"/>
                </a:solidFill>
                <a:latin typeface="Kievit Offc"/>
                <a:cs typeface="Arial"/>
              </a:rPr>
              <a:t>Criteria for minimal content to be eligible for a Gen Ed category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Intra-category diversification​: </a:t>
            </a:r>
            <a:r>
              <a:rPr lang="en-US" sz="2000" dirty="0">
                <a:solidFill>
                  <a:schemeClr val="tx2"/>
                </a:solidFill>
                <a:latin typeface="Kievit Offc"/>
                <a:cs typeface="Arial"/>
              </a:rPr>
              <a:t>Taking different subjects within a single category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D73F09"/>
                </a:solidFill>
                <a:latin typeface="Kievit Offc"/>
                <a:cs typeface="Arial"/>
              </a:rPr>
              <a:t>Use o</a:t>
            </a:r>
            <a:r>
              <a:rPr lang="en-US" sz="2000" dirty="0">
                <a:solidFill>
                  <a:srgbClr val="D73F09"/>
                </a:solidFill>
                <a:latin typeface="Kievit Offc"/>
                <a:ea typeface="Arial"/>
                <a:cs typeface="Arial"/>
              </a:rPr>
              <a:t>f OSU learning platform​:</a:t>
            </a:r>
            <a:r>
              <a:rPr lang="en-US" sz="2000" dirty="0">
                <a:solidFill>
                  <a:schemeClr val="tx2"/>
                </a:solidFill>
                <a:latin typeface="Kievit Offc"/>
                <a:ea typeface="Arial"/>
                <a:cs typeface="Arial"/>
              </a:rPr>
              <a:t> For syllabus, grades, class communication </a:t>
            </a:r>
            <a:r>
              <a:rPr lang="en-US" sz="2000" dirty="0">
                <a:solidFill>
                  <a:srgbClr val="D73F09"/>
                </a:solidFill>
                <a:latin typeface="Kievit Offc"/>
                <a:ea typeface="Arial"/>
                <a:cs typeface="Arial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cs typeface="Arial"/>
              </a:rPr>
              <a:t>Course materials (OER):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Stresses the need for OER Gen Ed course materials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cs typeface="Arial"/>
              </a:rPr>
              <a:t>New/Change course proposal review process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cs typeface="Arial"/>
              </a:rPr>
              <a:t>Class sizes: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LOCR-defined maximum class sizes, university minimum class policy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cs typeface="Arial"/>
              </a:rPr>
              <a:t>Faculty development: 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Prof. dev. for faculty to develop and teach Gen Ed courses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cs typeface="Arial"/>
              </a:rPr>
              <a:t>Course credit transfer: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Transfer of course credit from other schools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335100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409F-0176-5D9E-7BEE-8C0EF09E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BCC – Gen Ed Policies &amp; Ops (Cont'd)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99A0-00D0-6801-66AF-19D18F65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69" y="1708618"/>
            <a:ext cx="6480747" cy="4095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Kievit Offc"/>
              </a:rPr>
              <a:t>Remaining: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Learning Outcome Assessment: In progress...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Variances &amp; exceptions</a:t>
            </a:r>
          </a:p>
          <a:p>
            <a:endParaRPr lang="en-US" sz="2000">
              <a:solidFill>
                <a:schemeClr val="tx1"/>
              </a:solidFill>
              <a:latin typeface="Kievit Offc"/>
            </a:endParaRPr>
          </a:p>
          <a:p>
            <a:r>
              <a:rPr lang="en-US" sz="2400">
                <a:latin typeface="Kievit Offc"/>
              </a:rPr>
              <a:t>No policies (after discussion):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Grade minima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Expertise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Syllabus visibility</a:t>
            </a:r>
          </a:p>
          <a:p>
            <a:r>
              <a:rPr lang="en-US" sz="2000">
                <a:solidFill>
                  <a:schemeClr val="tx1"/>
                </a:solidFill>
                <a:latin typeface="Kievit Offc"/>
              </a:rPr>
              <a:t>Non-</a:t>
            </a:r>
            <a:r>
              <a:rPr lang="en-US" sz="2000" err="1">
                <a:solidFill>
                  <a:schemeClr val="tx1"/>
                </a:solidFill>
                <a:latin typeface="Kievit Offc"/>
              </a:rPr>
              <a:t>GenEd</a:t>
            </a:r>
            <a:r>
              <a:rPr lang="en-US" sz="2000">
                <a:solidFill>
                  <a:schemeClr val="tx1"/>
                </a:solidFill>
                <a:latin typeface="Kievit Offc"/>
              </a:rPr>
              <a:t> units</a:t>
            </a:r>
          </a:p>
          <a:p>
            <a:endParaRPr lang="en-US" sz="2400">
              <a:latin typeface="Kievit Offc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772C7-AE82-AE5E-BD6E-364DB7D9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827-F1E0-BB48-89EE-7221A8D8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0A77A-86E0-48C7-DD99-6EEB7D9C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12" y="404481"/>
            <a:ext cx="10515600" cy="788326"/>
          </a:xfrm>
        </p:spPr>
        <p:txBody>
          <a:bodyPr/>
          <a:lstStyle/>
          <a:p>
            <a:r>
              <a:rPr lang="en-US">
                <a:latin typeface="Georgia"/>
              </a:rPr>
              <a:t>Course (re)design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47C3AA-81DC-4204-935B-696E4D96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50" y="1507603"/>
            <a:ext cx="10505786" cy="44059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>
              <a:buNone/>
            </a:pPr>
            <a:r>
              <a:rPr lang="en-US" u="sng">
                <a:latin typeface="Kievit Offc"/>
              </a:rPr>
              <a:t>Corvallis and Cascades*</a:t>
            </a:r>
            <a:r>
              <a:rPr lang="en-US">
                <a:latin typeface="Kievit Offc"/>
              </a:rPr>
              <a:t>: </a:t>
            </a:r>
            <a:endParaRPr lang="en-US"/>
          </a:p>
          <a:p>
            <a:pPr marL="0" indent="0">
              <a:buNone/>
            </a:pPr>
            <a:r>
              <a:rPr lang="en-US" b="1">
                <a:latin typeface="Kievit Offc"/>
              </a:rPr>
              <a:t>Course Adaptation and Design Institute</a:t>
            </a:r>
            <a:r>
              <a:rPr lang="en-US">
                <a:latin typeface="Kievit Offc"/>
              </a:rPr>
              <a:t> (CADI):</a:t>
            </a:r>
            <a:endParaRPr lang="en-US"/>
          </a:p>
          <a:p>
            <a:pPr marL="800100" lvl="1" indent="-342900">
              <a:spcBef>
                <a:spcPts val="800"/>
              </a:spcBef>
            </a:pPr>
            <a:r>
              <a:rPr lang="en-US">
                <a:latin typeface="Kievit Offc"/>
              </a:rPr>
              <a:t>Mandatory for everyone adapting or designing a </a:t>
            </a:r>
            <a:r>
              <a:rPr lang="en-US" err="1">
                <a:latin typeface="Kievit Offc"/>
              </a:rPr>
              <a:t>GenEd</a:t>
            </a:r>
            <a:r>
              <a:rPr lang="en-US">
                <a:latin typeface="Kievit Offc"/>
              </a:rPr>
              <a:t> course.</a:t>
            </a:r>
            <a:endParaRPr lang="en-US" err="1"/>
          </a:p>
          <a:p>
            <a:pPr marL="800100" lvl="1" indent="-342900">
              <a:spcBef>
                <a:spcPts val="800"/>
              </a:spcBef>
            </a:pPr>
            <a:r>
              <a:rPr lang="en-US">
                <a:latin typeface="Kievit Offc"/>
              </a:rPr>
              <a:t>Product: Complete CIM proposal, Course map, Course design.</a:t>
            </a:r>
            <a:endParaRPr lang="en-US"/>
          </a:p>
          <a:p>
            <a:pPr marL="1257300" lvl="2">
              <a:spcBef>
                <a:spcPts val="800"/>
              </a:spcBef>
            </a:pPr>
            <a:r>
              <a:rPr lang="en-US">
                <a:latin typeface="Kievit Offc"/>
              </a:rPr>
              <a:t>One day, synchronous. </a:t>
            </a:r>
            <a:endParaRPr lang="en-US"/>
          </a:p>
          <a:p>
            <a:pPr marL="1257300" lvl="2">
              <a:spcBef>
                <a:spcPts val="800"/>
              </a:spcBef>
            </a:pPr>
            <a:r>
              <a:rPr lang="en-US">
                <a:latin typeface="Kievit Offc"/>
              </a:rPr>
              <a:t>DPO, WIC, SeSo, and Transitions will have additional specialty professional development (PD) required. </a:t>
            </a:r>
            <a:endParaRPr lang="en-US">
              <a:solidFill>
                <a:srgbClr val="000000"/>
              </a:solidFill>
            </a:endParaRPr>
          </a:p>
          <a:p>
            <a:pPr marL="114300" indent="0">
              <a:spcBef>
                <a:spcPts val="800"/>
              </a:spcBef>
              <a:buNone/>
            </a:pPr>
            <a:br>
              <a:rPr lang="en-US" u="sng">
                <a:solidFill>
                  <a:srgbClr val="000000"/>
                </a:solidFill>
                <a:latin typeface="Kievit Offc"/>
              </a:rPr>
            </a:br>
            <a:r>
              <a:rPr lang="en-US" u="sng" err="1">
                <a:solidFill>
                  <a:srgbClr val="000000"/>
                </a:solidFill>
                <a:latin typeface="Kievit Offc"/>
              </a:rPr>
              <a:t>Ecampus</a:t>
            </a:r>
            <a:r>
              <a:rPr lang="en-US" u="sng">
                <a:solidFill>
                  <a:srgbClr val="000000"/>
                </a:solidFill>
                <a:latin typeface="Kievit Offc"/>
              </a:rPr>
              <a:t>*</a:t>
            </a:r>
            <a:r>
              <a:rPr lang="en-US">
                <a:solidFill>
                  <a:srgbClr val="000000"/>
                </a:solidFill>
                <a:latin typeface="Kievit Offc"/>
              </a:rPr>
              <a:t>: 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latin typeface="Kievit Offc"/>
              </a:rPr>
              <a:t>Developing Online Course (DOC) </a:t>
            </a:r>
            <a:endParaRPr lang="en-US"/>
          </a:p>
          <a:p>
            <a:pPr marL="0" indent="0">
              <a:buNone/>
            </a:pPr>
            <a:r>
              <a:rPr lang="en-US">
                <a:latin typeface="Kievit Offc"/>
              </a:rPr>
              <a:t>Redeveloping Online Course (ROC) </a:t>
            </a:r>
          </a:p>
          <a:p>
            <a:pPr marL="457200" lvl="1" indent="0">
              <a:buNone/>
            </a:pPr>
            <a:endParaRPr lang="en-US">
              <a:latin typeface="Kievit Offc"/>
            </a:endParaRPr>
          </a:p>
          <a:p>
            <a:pPr marL="0" indent="0">
              <a:buNone/>
            </a:pPr>
            <a:r>
              <a:rPr lang="en-US" sz="2100" i="1">
                <a:latin typeface="Kievit Offc"/>
              </a:rPr>
              <a:t>*Funding is available for (re)design </a:t>
            </a:r>
          </a:p>
          <a:p>
            <a:endParaRPr lang="en-US">
              <a:latin typeface="Kievit Offc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1952-9475-17F5-E37C-777EA5EA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Teaching in </a:t>
            </a:r>
            <a:r>
              <a:rPr lang="en-US" err="1">
                <a:latin typeface="Georgia"/>
              </a:rPr>
              <a:t>GenEd</a:t>
            </a:r>
            <a:r>
              <a:rPr lang="en-US">
                <a:latin typeface="Georgia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AC37-14F9-6933-80CA-39145E4C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090" y="1550250"/>
            <a:ext cx="110668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Kievit Offc"/>
              </a:rPr>
              <a:t>All who teach in </a:t>
            </a:r>
            <a:r>
              <a:rPr lang="en-US" sz="2400" err="1">
                <a:latin typeface="Kievit Offc"/>
              </a:rPr>
              <a:t>GenEd</a:t>
            </a:r>
            <a:r>
              <a:rPr lang="en-US" sz="2400">
                <a:latin typeface="Kievit Offc"/>
              </a:rPr>
              <a:t> will be required to participate in a Professional Development Module: </a:t>
            </a:r>
            <a:endParaRPr lang="en-US" sz="2400"/>
          </a:p>
          <a:p>
            <a:pPr lvl="1">
              <a:spcBef>
                <a:spcPts val="800"/>
              </a:spcBef>
            </a:pPr>
            <a:r>
              <a:rPr lang="en-US" sz="2000">
                <a:latin typeface="Kievit Offc"/>
              </a:rPr>
              <a:t>CTL developed, Asynchronous, Canvas, ~1-3 hours</a:t>
            </a:r>
            <a:endParaRPr lang="en-US" sz="2000"/>
          </a:p>
          <a:p>
            <a:pPr lvl="1">
              <a:spcBef>
                <a:spcPts val="800"/>
              </a:spcBef>
            </a:pPr>
            <a:r>
              <a:rPr lang="en-US" sz="2000">
                <a:latin typeface="Kievit Offc"/>
              </a:rPr>
              <a:t>Objective: Provide evidence-informed practices to aid course design and development of course map, syllabus, assignments, and assessments.</a:t>
            </a:r>
          </a:p>
          <a:p>
            <a:pPr lvl="1">
              <a:spcBef>
                <a:spcPts val="800"/>
              </a:spcBef>
            </a:pPr>
            <a:r>
              <a:rPr lang="en-US" sz="2000">
                <a:latin typeface="Kievit Offc"/>
              </a:rPr>
              <a:t>On-demand </a:t>
            </a:r>
          </a:p>
          <a:p>
            <a:pPr lvl="1">
              <a:spcBef>
                <a:spcPts val="800"/>
              </a:spcBef>
            </a:pPr>
            <a:r>
              <a:rPr lang="en-US" sz="2000">
                <a:latin typeface="Kievit Offc"/>
              </a:rPr>
              <a:t>Recertification required every 3 years</a:t>
            </a:r>
          </a:p>
          <a:p>
            <a:pPr lvl="2"/>
            <a:endParaRPr lang="en-US">
              <a:latin typeface="Kievit Offc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FB577-B759-2364-A7D2-214E5206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ABBCB-4D99-6F27-3512-586255A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30B1-0B77-0AF8-5C63-4E0CD67F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25" y="266449"/>
            <a:ext cx="10159181" cy="65675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eorgia"/>
              </a:rPr>
              <a:t>FAQs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CFF4-A0D2-888E-02EF-F990B5CE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69" y="1139647"/>
            <a:ext cx="11241968" cy="492898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0">
              <a:spcAft>
                <a:spcPts val="800"/>
              </a:spcAft>
            </a:pPr>
            <a:r>
              <a:rPr lang="en-US" dirty="0">
                <a:latin typeface="Kievit Offc"/>
              </a:rPr>
              <a:t>I am (re)designing on-campus &amp; on-line courses, do I need both CADI &amp;  DOC/ROC? </a:t>
            </a:r>
            <a:endParaRPr lang="en-US" dirty="0"/>
          </a:p>
          <a:p>
            <a:pPr lvl="1" indent="0">
              <a:spcAft>
                <a:spcPts val="800"/>
              </a:spcAft>
            </a:pPr>
            <a:r>
              <a:rPr lang="en-US" dirty="0">
                <a:latin typeface="Kievit Offc"/>
              </a:rPr>
              <a:t>Answer: Yes.</a:t>
            </a:r>
          </a:p>
          <a:p>
            <a:pPr indent="0">
              <a:spcAft>
                <a:spcPts val="800"/>
              </a:spcAft>
            </a:pPr>
            <a:r>
              <a:rPr lang="en-US" dirty="0">
                <a:latin typeface="Kievit Offc"/>
              </a:rPr>
              <a:t>Are CADIs going to be accessible remotely? </a:t>
            </a:r>
            <a:endParaRPr lang="en-US" dirty="0"/>
          </a:p>
          <a:p>
            <a:pPr lvl="1" indent="0">
              <a:spcAft>
                <a:spcPts val="800"/>
              </a:spcAft>
            </a:pPr>
            <a:r>
              <a:rPr lang="en-US" dirty="0">
                <a:latin typeface="Kievit Offc"/>
              </a:rPr>
              <a:t>Answer: Yes. </a:t>
            </a:r>
            <a:endParaRPr lang="en-US" dirty="0"/>
          </a:p>
          <a:p>
            <a:pPr indent="0">
              <a:spcAft>
                <a:spcPts val="800"/>
              </a:spcAft>
            </a:pPr>
            <a:r>
              <a:rPr lang="en-US" dirty="0">
                <a:latin typeface="Kievit Offc"/>
              </a:rPr>
              <a:t>I am developing different courses, do I go through different CADIs? </a:t>
            </a:r>
          </a:p>
          <a:p>
            <a:pPr lvl="1" indent="0">
              <a:spcAft>
                <a:spcPts val="800"/>
              </a:spcAft>
            </a:pPr>
            <a:r>
              <a:rPr lang="en-US" dirty="0">
                <a:latin typeface="Kievit Offc"/>
              </a:rPr>
              <a:t>Answer: No</a:t>
            </a:r>
            <a:endParaRPr lang="en-US" dirty="0">
              <a:latin typeface="Kievit Offc"/>
              <a:cs typeface="Arial"/>
            </a:endParaRPr>
          </a:p>
          <a:p>
            <a:r>
              <a:rPr lang="en-US" dirty="0">
                <a:latin typeface="Kievit Offc"/>
              </a:rPr>
              <a:t>Are CADIs Gen Ed course category specific?</a:t>
            </a:r>
          </a:p>
          <a:p>
            <a:pPr lvl="1" indent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Kievit Offc"/>
              </a:rPr>
              <a:t>Answer: No, the CADI covers all Gen Ed categories. However, some Gen Ed categories; </a:t>
            </a:r>
            <a:r>
              <a:rPr lang="en-US" i="1" dirty="0">
                <a:latin typeface="Kievit Offc"/>
              </a:rPr>
              <a:t>e.g.</a:t>
            </a:r>
            <a:r>
              <a:rPr lang="en-US" dirty="0">
                <a:latin typeface="Kievit Offc"/>
              </a:rPr>
              <a:t>, WIC, DPO, </a:t>
            </a:r>
            <a:r>
              <a:rPr lang="en-US" dirty="0" err="1">
                <a:latin typeface="Kievit Offc"/>
              </a:rPr>
              <a:t>SeSO</a:t>
            </a:r>
            <a:r>
              <a:rPr lang="en-US" dirty="0">
                <a:latin typeface="Kievit Offc"/>
              </a:rPr>
              <a:t>, </a:t>
            </a:r>
            <a:r>
              <a:rPr lang="en-US" i="1" dirty="0">
                <a:latin typeface="Kievit Offc"/>
              </a:rPr>
              <a:t>etc</a:t>
            </a:r>
            <a:r>
              <a:rPr lang="en-US" dirty="0">
                <a:latin typeface="Kievit Offc"/>
              </a:rPr>
              <a:t>. may have additional professional development requirements.</a:t>
            </a:r>
          </a:p>
          <a:p>
            <a:pPr indent="0">
              <a:spcAft>
                <a:spcPts val="800"/>
              </a:spcAft>
            </a:pPr>
            <a:r>
              <a:rPr lang="en-US" dirty="0">
                <a:latin typeface="Kievit Offc"/>
              </a:rPr>
              <a:t> If I am teaching but not developing a course, do I have to attend CADI?</a:t>
            </a:r>
          </a:p>
          <a:p>
            <a:pPr lvl="1" indent="0">
              <a:spcAft>
                <a:spcPts val="800"/>
              </a:spcAft>
            </a:pPr>
            <a:r>
              <a:rPr lang="en-US" dirty="0">
                <a:latin typeface="Kievit Offc"/>
              </a:rPr>
              <a:t> No (on-campus class): Enroll in a self-guided Canvas Guide for key material.</a:t>
            </a:r>
          </a:p>
          <a:p>
            <a:pPr lvl="1" indent="0">
              <a:spcAft>
                <a:spcPts val="800"/>
              </a:spcAft>
            </a:pPr>
            <a:r>
              <a:rPr lang="en-US" dirty="0">
                <a:latin typeface="Kievit Offc"/>
              </a:rPr>
              <a:t> Yes (on-line class): Teaching Online Course or New Instructor Training.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E5519-4D1F-3D5B-FFB5-892DE8C0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46875-9050-764F-5BC5-19A07B6D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E7E6-D9B4-A178-D311-72BBAB7B99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507" y="522435"/>
            <a:ext cx="11120438" cy="13255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Georgia" panose="02040502050405020303" pitchFamily="18" charset="0"/>
              </a:rPr>
              <a:t>Phase I Installation (July 2023-June 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F5D92-4A12-1CFA-2F59-8878A97ED8A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6049027"/>
              </p:ext>
            </p:extLst>
          </p:nvPr>
        </p:nvGraphicFramePr>
        <p:xfrm>
          <a:off x="399417" y="1085303"/>
          <a:ext cx="11404217" cy="565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9F6CF-21FE-EBDC-B1D5-61D15C4A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5A80-0CA4-074A-E603-86AF7CEB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D73F09"/>
      </a:dk1>
      <a:lt1>
        <a:sysClr val="window" lastClr="FFFFFF"/>
      </a:lt1>
      <a:dk2>
        <a:srgbClr val="000000"/>
      </a:dk2>
      <a:lt2>
        <a:srgbClr val="B7A99A"/>
      </a:lt2>
      <a:accent1>
        <a:srgbClr val="8E908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4986D4-687F-4A96-AC29-ABD08C01C466}" vid="{BF2A62C4-7066-4EC8-BC5C-623B0450B8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83FFF25D50845B624AA39CE199130" ma:contentTypeVersion="11" ma:contentTypeDescription="Create a new document." ma:contentTypeScope="" ma:versionID="20f225877af354ba642d22d0d2a54ffa">
  <xsd:schema xmlns:xsd="http://www.w3.org/2001/XMLSchema" xmlns:xs="http://www.w3.org/2001/XMLSchema" xmlns:p="http://schemas.microsoft.com/office/2006/metadata/properties" xmlns:ns2="4a5ab0c3-643f-425c-ad10-de3043e2e093" xmlns:ns3="a8bb1055-017e-4eec-97da-04c1c2015faa" targetNamespace="http://schemas.microsoft.com/office/2006/metadata/properties" ma:root="true" ma:fieldsID="9db72f2b91a0b04db440750aaa55af81" ns2:_="" ns3:_="">
    <xsd:import namespace="4a5ab0c3-643f-425c-ad10-de3043e2e093"/>
    <xsd:import namespace="a8bb1055-017e-4eec-97da-04c1c2015f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b0c3-643f-425c-ad10-de3043e2e0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67fbf92-1b53-425d-aad6-d94047b3bd1c}" ma:internalName="TaxCatchAll" ma:showField="CatchAllData" ma:web="4a5ab0c3-643f-425c-ad10-de3043e2e0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1055-017e-4eec-97da-04c1c2015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2777389-5812-4b7a-9ab1-3d72f2098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bb1055-017e-4eec-97da-04c1c2015faa">
      <Terms xmlns="http://schemas.microsoft.com/office/infopath/2007/PartnerControls"/>
    </lcf76f155ced4ddcb4097134ff3c332f>
    <TaxCatchAll xmlns="4a5ab0c3-643f-425c-ad10-de3043e2e093" xsi:nil="true"/>
  </documentManagement>
</p:properties>
</file>

<file path=customXml/itemProps1.xml><?xml version="1.0" encoding="utf-8"?>
<ds:datastoreItem xmlns:ds="http://schemas.openxmlformats.org/officeDocument/2006/customXml" ds:itemID="{F1DB3D37-FB3B-4A63-9C23-DB9C521C8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E8454B-F7E7-4240-AC04-CD6AA9401893}">
  <ds:schemaRefs>
    <ds:schemaRef ds:uri="4a5ab0c3-643f-425c-ad10-de3043e2e093"/>
    <ds:schemaRef ds:uri="a8bb1055-017e-4eec-97da-04c1c2015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99EBDB-2230-42F9-BC2D-1E50B6448C4E}">
  <ds:schemaRefs>
    <ds:schemaRef ds:uri="http://www.w3.org/XML/1998/namespace"/>
    <ds:schemaRef ds:uri="4a5ab0c3-643f-425c-ad10-de3043e2e093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8bb1055-017e-4eec-97da-04c1c2015f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Presentation_template-brand_fonts_simple</Template>
  <TotalTime>16</TotalTime>
  <Words>1558</Words>
  <Application>Microsoft Office PowerPoint</Application>
  <PresentationFormat>Widescreen</PresentationFormat>
  <Paragraphs>192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Georgia</vt:lpstr>
      <vt:lpstr>Kievit Offc</vt:lpstr>
      <vt:lpstr>KievitPro-Regular</vt:lpstr>
      <vt:lpstr>Rufina-Stencil-Bold</vt:lpstr>
      <vt:lpstr>Stratum2 Bold</vt:lpstr>
      <vt:lpstr>Verdana</vt:lpstr>
      <vt:lpstr>Office Theme</vt:lpstr>
      <vt:lpstr>General Education Implementation  Faculty Senate – May 11, 2023</vt:lpstr>
      <vt:lpstr>General Education Implementation</vt:lpstr>
      <vt:lpstr>PowerPoint Presentation</vt:lpstr>
      <vt:lpstr>BCC – Gen Ed Policies &amp; Ops</vt:lpstr>
      <vt:lpstr>BCC – Gen Ed Policies &amp; Ops (Cont'd)</vt:lpstr>
      <vt:lpstr>Course (re)design</vt:lpstr>
      <vt:lpstr>Teaching in GenEd </vt:lpstr>
      <vt:lpstr>FAQs</vt:lpstr>
      <vt:lpstr>Phase I Installation (July 2023-June 2024)</vt:lpstr>
      <vt:lpstr>Phase II Installation (June 2024 – January 2025) </vt:lpstr>
      <vt:lpstr>Statement of Intent Deadlines</vt:lpstr>
      <vt:lpstr>Bacc Core Tableau Dashboard in CORE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Calascibetta, Caitlin</cp:lastModifiedBy>
  <cp:revision>5</cp:revision>
  <dcterms:created xsi:type="dcterms:W3CDTF">2019-10-07T21:33:00Z</dcterms:created>
  <dcterms:modified xsi:type="dcterms:W3CDTF">2023-05-10T23:01:07Z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0x01010020A83FFF25D50845B624AA39CE199130</vt:lpwstr>
  </property>
  <property fmtid="{D5CDD505-2E9C-101B-9397-08002B2CF9AE}" pid="3" name="MediaServiceImageTags">
    <vt:lpwstr/>
  </property>
</Properties>
</file>