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6" r:id="rId2"/>
    <p:sldId id="311" r:id="rId3"/>
    <p:sldId id="315" r:id="rId4"/>
    <p:sldId id="329" r:id="rId5"/>
    <p:sldId id="313" r:id="rId6"/>
    <p:sldId id="268" r:id="rId7"/>
    <p:sldId id="318" r:id="rId8"/>
    <p:sldId id="319" r:id="rId9"/>
    <p:sldId id="321" r:id="rId10"/>
    <p:sldId id="320" r:id="rId11"/>
    <p:sldId id="322" r:id="rId12"/>
    <p:sldId id="323" r:id="rId13"/>
    <p:sldId id="324" r:id="rId14"/>
    <p:sldId id="326" r:id="rId15"/>
    <p:sldId id="334" r:id="rId16"/>
    <p:sldId id="327" r:id="rId17"/>
    <p:sldId id="331"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63" autoAdjust="0"/>
    <p:restoredTop sz="87979" autoAdjust="0"/>
  </p:normalViewPr>
  <p:slideViewPr>
    <p:cSldViewPr snapToGrid="0">
      <p:cViewPr varScale="1">
        <p:scale>
          <a:sx n="54" d="100"/>
          <a:sy n="54" d="100"/>
        </p:scale>
        <p:origin x="56" y="41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5/8/2023</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5/8/2023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hyperlink" Target="https://doi.org/10.1126/science.abj209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leadership.oregonstate.edu/provost/our-mission-and-goals" TargetMode="Externa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Inclusive Recognition of Innovation &amp; Entrepreneurship</a:t>
            </a:r>
          </a:p>
        </p:txBody>
      </p:sp>
      <p:sp>
        <p:nvSpPr>
          <p:cNvPr id="3" name="Subtitle 2"/>
          <p:cNvSpPr>
            <a:spLocks noGrp="1"/>
          </p:cNvSpPr>
          <p:nvPr>
            <p:ph type="subTitle" idx="1"/>
          </p:nvPr>
        </p:nvSpPr>
        <p:spPr>
          <a:xfrm>
            <a:off x="609600" y="3602038"/>
            <a:ext cx="8534400" cy="1655762"/>
          </a:xfrm>
        </p:spPr>
        <p:txBody>
          <a:bodyPr>
            <a:normAutofit lnSpcReduction="10000"/>
          </a:bodyPr>
          <a:lstStyle/>
          <a:p>
            <a:r>
              <a:rPr lang="en-US" dirty="0"/>
              <a:t>OSU Strategic Plan 4.0, Action 15, Tactic 3</a:t>
            </a:r>
          </a:p>
          <a:p>
            <a:endParaRPr lang="en-US" dirty="0"/>
          </a:p>
          <a:p>
            <a:r>
              <a:rPr lang="en-US" sz="1400" dirty="0">
                <a:latin typeface="+mj-lt"/>
              </a:rPr>
              <a:t>Faculty Senate – May 11, 2023</a:t>
            </a:r>
            <a:r>
              <a:rPr lang="en-US" sz="4400" dirty="0">
                <a:latin typeface="+mj-lt"/>
              </a:rPr>
              <a:t> </a:t>
            </a:r>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Service</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Service</a:t>
            </a:r>
            <a:r>
              <a:rPr lang="en-US" dirty="0"/>
              <a:t>” portion of this section (added text in red):</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3303229"/>
            <a:ext cx="10928867" cy="2246769"/>
          </a:xfrm>
          <a:prstGeom prst="rect">
            <a:avLst/>
          </a:prstGeom>
          <a:noFill/>
          <a:ln w="25400">
            <a:solidFill>
              <a:schemeClr val="accent2"/>
            </a:solidFill>
          </a:ln>
        </p:spPr>
        <p:txBody>
          <a:bodyPr wrap="square" rtlCol="0" anchor="ctr">
            <a:spAutoFit/>
          </a:bodyPr>
          <a:lstStyle/>
          <a:p>
            <a:r>
              <a:rPr lang="en-US" sz="2000" i="1" dirty="0">
                <a:solidFill>
                  <a:srgbClr val="252525"/>
                </a:solidFill>
                <a:effectLst/>
                <a:ea typeface="Times New Roman" panose="02020603050405020304" pitchFamily="18" charset="0"/>
                <a:cs typeface="Times New Roman" panose="02020603050405020304" pitchFamily="18" charset="0"/>
              </a:rPr>
              <a:t>Faculty members perform a broad array of services that are vital to supporting and sustaining the quality and effectiveness of the University and its programs (institutional service), and to their disciplines (professional service). Faculty members are expected to provide service to the University, its students, clients, and programs, as collegial and constructive members of the University and the broader community. Examples include service in faculty governance; in academic and student-support units; in international development; in community and state programs; in mentoring students and student groups; appropriate community and/or </a:t>
            </a:r>
            <a:r>
              <a:rPr lang="en-US" sz="2000" i="1" dirty="0">
                <a:solidFill>
                  <a:srgbClr val="FF0000"/>
                </a:solidFill>
                <a:effectLst/>
                <a:ea typeface="Times New Roman" panose="02020603050405020304" pitchFamily="18" charset="0"/>
                <a:cs typeface="Times New Roman" panose="02020603050405020304" pitchFamily="18" charset="0"/>
              </a:rPr>
              <a:t>industry engagement</a:t>
            </a:r>
            <a:r>
              <a:rPr lang="en-US" sz="2000" i="1" dirty="0">
                <a:solidFill>
                  <a:srgbClr val="252525"/>
                </a:solidFill>
                <a:effectLst/>
                <a:ea typeface="Times New Roman" panose="02020603050405020304" pitchFamily="18" charset="0"/>
                <a:cs typeface="Times New Roman" panose="02020603050405020304" pitchFamily="18" charset="0"/>
              </a:rPr>
              <a:t>; and on department, college, and university committees.</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44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Scholarship</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Scholarship and Creative Activity</a:t>
            </a:r>
            <a:r>
              <a:rPr lang="en-US" dirty="0"/>
              <a:t>” portion of this section (added text in </a:t>
            </a:r>
            <a:r>
              <a:rPr lang="en-US" dirty="0">
                <a:solidFill>
                  <a:srgbClr val="FF0000"/>
                </a:solidFill>
              </a:rPr>
              <a:t>red, </a:t>
            </a:r>
            <a:r>
              <a:rPr lang="en-US" dirty="0"/>
              <a:t>wordsmith in </a:t>
            </a:r>
            <a:r>
              <a:rPr lang="en-US" dirty="0">
                <a:solidFill>
                  <a:srgbClr val="92D050"/>
                </a:solidFill>
              </a:rPr>
              <a:t>green</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2995453"/>
            <a:ext cx="10928867" cy="2862322"/>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2000" i="1" dirty="0">
                <a:solidFill>
                  <a:srgbClr val="252525"/>
                </a:solidFill>
                <a:effectLst/>
                <a:ea typeface="Times New Roman" panose="02020603050405020304" pitchFamily="18" charset="0"/>
                <a:cs typeface="Times New Roman" panose="02020603050405020304" pitchFamily="18" charset="0"/>
              </a:rPr>
              <a:t>All Oregon State University faculty in the professorial ranks have a responsibility to engage in scholarship and creative activity. Scholarship and creative activity are understood to be intellectual work whose significance is validated by peers and which is communicated.</a:t>
            </a:r>
            <a:r>
              <a:rPr lang="en-US" sz="2000" i="1" dirty="0">
                <a:solidFill>
                  <a:srgbClr val="92D050"/>
                </a:solidFill>
                <a:ea typeface="Times New Roman" panose="02020603050405020304" pitchFamily="18" charset="0"/>
                <a:cs typeface="Times New Roman" panose="02020603050405020304" pitchFamily="18" charset="0"/>
              </a:rPr>
              <a:t> </a:t>
            </a:r>
            <a:r>
              <a:rPr lang="en-US" sz="2000" i="1" dirty="0">
                <a:solidFill>
                  <a:srgbClr val="92D050"/>
                </a:solidFill>
                <a:effectLst/>
                <a:ea typeface="Times New Roman" panose="02020603050405020304" pitchFamily="18" charset="0"/>
                <a:cs typeface="Times New Roman" panose="02020603050405020304" pitchFamily="18" charset="0"/>
              </a:rPr>
              <a:t> </a:t>
            </a:r>
            <a:r>
              <a:rPr lang="en-US" sz="2000" i="1" dirty="0">
                <a:solidFill>
                  <a:srgbClr val="252525"/>
                </a:solidFill>
                <a:effectLst/>
                <a:ea typeface="Times New Roman" panose="02020603050405020304" pitchFamily="18" charset="0"/>
                <a:cs typeface="Times New Roman" panose="02020603050405020304" pitchFamily="18" charset="0"/>
              </a:rPr>
              <a:t>More specifically, such work in its diverse forms must be based on a high level of professional expertise; must give evidence of originality; must be documented and validated as through peer review, critique </a:t>
            </a:r>
            <a:r>
              <a:rPr lang="en-US" sz="2000" i="1" dirty="0">
                <a:solidFill>
                  <a:srgbClr val="FF0000"/>
                </a:solidFill>
                <a:effectLst/>
                <a:ea typeface="Times New Roman" panose="02020603050405020304" pitchFamily="18" charset="0"/>
                <a:cs typeface="Times New Roman" panose="02020603050405020304" pitchFamily="18" charset="0"/>
              </a:rPr>
              <a:t>or validation by evidence of societal or disciplinary usage/benefit</a:t>
            </a:r>
            <a:r>
              <a:rPr lang="en-US" sz="2000" i="1" dirty="0">
                <a:solidFill>
                  <a:srgbClr val="252525"/>
                </a:solidFill>
                <a:effectLst/>
                <a:ea typeface="Times New Roman" panose="02020603050405020304" pitchFamily="18" charset="0"/>
                <a:cs typeface="Times New Roman" panose="02020603050405020304" pitchFamily="18" charset="0"/>
              </a:rPr>
              <a:t>; and must be communicated in appropriate ways so as to have impact on or significance for </a:t>
            </a:r>
            <a:r>
              <a:rPr lang="en-US" sz="2000" i="1" dirty="0">
                <a:solidFill>
                  <a:srgbClr val="FF0000"/>
                </a:solidFill>
                <a:effectLst/>
                <a:ea typeface="Times New Roman" panose="02020603050405020304" pitchFamily="18" charset="0"/>
                <a:cs typeface="Times New Roman" panose="02020603050405020304" pitchFamily="18" charset="0"/>
              </a:rPr>
              <a:t>the </a:t>
            </a:r>
            <a:r>
              <a:rPr lang="en-US" sz="2000" i="1" dirty="0">
                <a:solidFill>
                  <a:srgbClr val="252525"/>
                </a:solidFill>
                <a:effectLst/>
                <a:ea typeface="Times New Roman" panose="02020603050405020304" pitchFamily="18" charset="0"/>
                <a:cs typeface="Times New Roman" panose="02020603050405020304" pitchFamily="18" charset="0"/>
              </a:rPr>
              <a:t>public </a:t>
            </a:r>
            <a:r>
              <a:rPr lang="en-US" sz="2000" i="1" dirty="0">
                <a:solidFill>
                  <a:srgbClr val="FF0000"/>
                </a:solidFill>
                <a:effectLst/>
                <a:ea typeface="Times New Roman" panose="02020603050405020304" pitchFamily="18" charset="0"/>
                <a:cs typeface="Times New Roman" panose="02020603050405020304" pitchFamily="18" charset="0"/>
              </a:rPr>
              <a:t>and/</a:t>
            </a:r>
            <a:r>
              <a:rPr lang="en-US" sz="2000" i="1" dirty="0">
                <a:solidFill>
                  <a:srgbClr val="252525"/>
                </a:solidFill>
                <a:effectLst/>
                <a:ea typeface="Times New Roman" panose="02020603050405020304" pitchFamily="18" charset="0"/>
                <a:cs typeface="Times New Roman" panose="02020603050405020304" pitchFamily="18" charset="0"/>
              </a:rPr>
              <a:t>or for the discipline itself </a:t>
            </a:r>
            <a:r>
              <a:rPr lang="en-US" sz="2000" i="1" dirty="0">
                <a:solidFill>
                  <a:srgbClr val="FF0000"/>
                </a:solidFill>
                <a:effectLst/>
                <a:ea typeface="Times New Roman" panose="02020603050405020304" pitchFamily="18" charset="0"/>
                <a:cs typeface="Times New Roman" panose="02020603050405020304" pitchFamily="18" charset="0"/>
              </a:rPr>
              <a:t>(including future impact as appropriate). </a:t>
            </a:r>
            <a:r>
              <a:rPr lang="en-US" sz="2000" i="1" dirty="0">
                <a:solidFill>
                  <a:srgbClr val="252525"/>
                </a:solidFill>
                <a:effectLst/>
                <a:ea typeface="Times New Roman" panose="02020603050405020304" pitchFamily="18" charset="0"/>
                <a:cs typeface="Times New Roman" panose="02020603050405020304" pitchFamily="18" charset="0"/>
              </a:rPr>
              <a:t>Intellectual work in research, teaching, extension, service, or other assignments is scholarship if it is shared with peers in journals, in formal peer-reviewed presentations at professional meetings, or in comparable peer-evaluated forums.</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70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a:bodyPr>
          <a:lstStyle/>
          <a:p>
            <a:r>
              <a:rPr lang="en-US" dirty="0">
                <a:solidFill>
                  <a:schemeClr val="accent2"/>
                </a:solidFill>
              </a:rPr>
              <a:t>Recommended Changes: </a:t>
            </a:r>
            <a:r>
              <a:rPr lang="en-US" sz="2800" b="1" kern="1200" dirty="0">
                <a:solidFill>
                  <a:schemeClr val="tx1"/>
                </a:solidFill>
                <a:effectLst/>
              </a:rPr>
              <a:t>I&amp;E Metrics </a:t>
            </a:r>
            <a:r>
              <a:rPr lang="en-US" dirty="0"/>
              <a:t>–</a:t>
            </a:r>
            <a:r>
              <a:rPr lang="en-US" sz="2800" b="1" kern="1200" dirty="0">
                <a:solidFill>
                  <a:schemeClr val="tx1"/>
                </a:solidFill>
                <a:effectLst/>
              </a:rPr>
              <a:t> Teaching</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metrics for evaluating I&amp;E-related impact within “</a:t>
            </a:r>
            <a:r>
              <a:rPr lang="en-US" b="1" dirty="0"/>
              <a:t>VIII. Promotion and Tenure Vita Section</a:t>
            </a:r>
            <a:r>
              <a:rPr lang="en-US" dirty="0"/>
              <a:t>”. Suggested location for this text is shown below near the “</a:t>
            </a:r>
            <a:r>
              <a:rPr lang="en-US" b="1" dirty="0"/>
              <a:t>B. Teaching, Advising and Other Assignments</a:t>
            </a:r>
            <a:r>
              <a:rPr lang="en-US" dirty="0"/>
              <a:t>” portion of this section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826536" y="3382833"/>
            <a:ext cx="10928867" cy="1015663"/>
          </a:xfrm>
          <a:prstGeom prst="rect">
            <a:avLst/>
          </a:prstGeom>
          <a:noFill/>
          <a:ln w="25400">
            <a:solidFill>
              <a:schemeClr val="accent2"/>
            </a:solidFill>
          </a:ln>
        </p:spPr>
        <p:txBody>
          <a:bodyPr wrap="square" rtlCol="0" anchor="ctr">
            <a:spAutoFit/>
          </a:bodyPr>
          <a:lstStyle/>
          <a:p>
            <a:pPr marL="342900" marR="0" lvl="0" indent="-342900">
              <a:spcBef>
                <a:spcPts val="0"/>
              </a:spcBef>
              <a:spcAft>
                <a:spcPts val="450"/>
              </a:spcAft>
              <a:buSzPts val="1000"/>
              <a:buFont typeface="Arial" panose="020B0604020202020204" pitchFamily="34" charset="0"/>
              <a:buChar char="•"/>
              <a:tabLst>
                <a:tab pos="457200" algn="l"/>
              </a:tabLst>
            </a:pPr>
            <a:r>
              <a:rPr lang="en-US" sz="2000" i="1" dirty="0">
                <a:solidFill>
                  <a:srgbClr val="FF0000"/>
                </a:solidFill>
                <a:effectLst/>
                <a:ea typeface="Times New Roman" panose="02020603050405020304" pitchFamily="18" charset="0"/>
                <a:cs typeface="Times New Roman" panose="02020603050405020304" pitchFamily="18" charset="0"/>
              </a:rPr>
              <a:t>Innovation and Entrepreneurship (I&amp;E) – Identify students and researchers trained/mentored as part of the work/curriculum, student-led innovations and startups under faculty mentorship, incorporation of I&amp;E skills into classroom, curricular development/enhancements based on I&amp;E work.</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8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Metrics </a:t>
            </a:r>
            <a:r>
              <a:rPr lang="en-US" dirty="0"/>
              <a:t>– </a:t>
            </a:r>
            <a:r>
              <a:rPr lang="en-US" sz="2800" b="1" kern="1200" dirty="0">
                <a:solidFill>
                  <a:schemeClr val="tx1"/>
                </a:solidFill>
                <a:effectLst/>
              </a:rPr>
              <a:t>Scholarship</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metrics for evaluating I&amp;E-related impact within “</a:t>
            </a:r>
            <a:r>
              <a:rPr lang="en-US" b="1" dirty="0"/>
              <a:t>VIII. Promotion and Tenure Vita Section</a:t>
            </a:r>
            <a:r>
              <a:rPr lang="en-US" dirty="0"/>
              <a:t>”. Suggested location for this text is shown below near the “</a:t>
            </a:r>
            <a:r>
              <a:rPr lang="en-US" b="1" dirty="0"/>
              <a:t>C. Scholarship and Creative Activity</a:t>
            </a:r>
            <a:r>
              <a:rPr lang="en-US" dirty="0"/>
              <a:t>” portion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838200" y="3149769"/>
            <a:ext cx="10928867" cy="1938992"/>
          </a:xfrm>
          <a:prstGeom prst="rect">
            <a:avLst/>
          </a:prstGeom>
          <a:noFill/>
          <a:ln w="25400">
            <a:solidFill>
              <a:schemeClr val="accent2"/>
            </a:solidFill>
          </a:ln>
        </p:spPr>
        <p:txBody>
          <a:bodyPr wrap="square" rtlCol="0" anchor="ctr">
            <a:spAutoFit/>
          </a:bodyPr>
          <a:lstStyle/>
          <a:p>
            <a:pPr>
              <a:spcAft>
                <a:spcPts val="450"/>
              </a:spcAft>
              <a:buSzPts val="1000"/>
              <a:tabLst>
                <a:tab pos="457200" algn="l"/>
              </a:tabLst>
            </a:pPr>
            <a:r>
              <a:rPr lang="en-US" sz="2000" i="1" kern="0" dirty="0">
                <a:solidFill>
                  <a:srgbClr val="252525"/>
                </a:solidFill>
                <a:effectLst/>
                <a:ea typeface="Times New Roman" panose="02020603050405020304" pitchFamily="18" charset="0"/>
              </a:rPr>
              <a:t>Scholarship and creative activity are understood to be intellectual work whose significance is validated by peers and which is communicated. As specified in the Promotion and Tenure Guidelines, such work in its diverse forms is based on a high level of professional expertise; must give evidence of originality; must be documented and validated as through peer review, </a:t>
            </a:r>
            <a:r>
              <a:rPr lang="en-US" sz="2000" i="1" kern="0" dirty="0">
                <a:solidFill>
                  <a:srgbClr val="252525"/>
                </a:solidFill>
                <a:effectLst/>
                <a:ea typeface="Times New Roman" panose="02020603050405020304" pitchFamily="18" charset="0"/>
                <a:cs typeface="Arial" panose="020B0604020202020204" pitchFamily="34" charset="0"/>
              </a:rPr>
              <a:t>critique </a:t>
            </a:r>
            <a:r>
              <a:rPr lang="en-US" sz="2000" i="1" kern="0" dirty="0">
                <a:solidFill>
                  <a:srgbClr val="FF0000"/>
                </a:solidFill>
                <a:effectLst/>
                <a:ea typeface="Times New Roman" panose="02020603050405020304" pitchFamily="18" charset="0"/>
              </a:rPr>
              <a:t>or </a:t>
            </a:r>
            <a:r>
              <a:rPr lang="en-US" sz="2000" i="1" kern="0" dirty="0">
                <a:solidFill>
                  <a:srgbClr val="FF0000"/>
                </a:solidFill>
                <a:effectLst/>
                <a:ea typeface="Calibri" panose="020F0502020204030204" pitchFamily="34" charset="0"/>
              </a:rPr>
              <a:t>validation by evidence of market acceptance (e.g., outside investments, sales, licensing fees)</a:t>
            </a:r>
            <a:r>
              <a:rPr lang="en-US" sz="2000" i="1" kern="0" dirty="0">
                <a:solidFill>
                  <a:srgbClr val="252525"/>
                </a:solidFill>
                <a:effectLst/>
                <a:ea typeface="Times New Roman" panose="02020603050405020304" pitchFamily="18" charset="0"/>
              </a:rPr>
              <a:t>; and must be communicated in appropriate ways so as to have impact on or significance for publics beyond the University, or for the discipline itself.</a:t>
            </a:r>
            <a:r>
              <a:rPr lang="en-US" sz="2000" dirty="0">
                <a:effectLst/>
              </a:rPr>
              <a:t>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42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Metrics – Scholarship (Continued)</a:t>
            </a:r>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631566" y="2552458"/>
            <a:ext cx="10928867" cy="3003386"/>
          </a:xfrm>
          <a:prstGeom prst="rect">
            <a:avLst/>
          </a:prstGeom>
          <a:noFill/>
          <a:ln w="25400">
            <a:solidFill>
              <a:schemeClr val="accent2"/>
            </a:solidFill>
          </a:ln>
        </p:spPr>
        <p:txBody>
          <a:bodyPr wrap="square" rtlCol="0" anchor="ctr">
            <a:spAutoFit/>
          </a:bodyPr>
          <a:lstStyle/>
          <a:p>
            <a:pPr marL="0" marR="0">
              <a:spcBef>
                <a:spcPts val="0"/>
              </a:spcBef>
              <a:spcAft>
                <a:spcPts val="1125"/>
              </a:spcAft>
            </a:pPr>
            <a:r>
              <a:rPr lang="en-US" sz="2000" b="1" i="1" dirty="0">
                <a:effectLst/>
                <a:ea typeface="Times New Roman" panose="02020603050405020304" pitchFamily="18" charset="0"/>
                <a:cs typeface="Times New Roman" panose="02020603050405020304" pitchFamily="18" charset="0"/>
              </a:rPr>
              <a:t>3</a:t>
            </a:r>
            <a:r>
              <a:rPr lang="en-US" sz="2000" i="1" dirty="0">
                <a:effectLst/>
                <a:ea typeface="Times New Roman" panose="02020603050405020304" pitchFamily="18" charset="0"/>
                <a:cs typeface="Times New Roman" panose="02020603050405020304" pitchFamily="18" charset="0"/>
              </a:rPr>
              <a:t>. </a:t>
            </a:r>
            <a:r>
              <a:rPr lang="en-US" sz="2000" i="1" dirty="0">
                <a:solidFill>
                  <a:srgbClr val="92D050"/>
                </a:solidFill>
                <a:effectLst/>
                <a:ea typeface="Times New Roman" panose="02020603050405020304" pitchFamily="18" charset="0"/>
                <a:cs typeface="Times New Roman" panose="02020603050405020304" pitchFamily="18" charset="0"/>
              </a:rPr>
              <a:t>Sponsored Research: </a:t>
            </a:r>
            <a:r>
              <a:rPr lang="en-US" sz="2000" i="1" dirty="0">
                <a:solidFill>
                  <a:srgbClr val="252525"/>
                </a:solidFill>
                <a:effectLst/>
                <a:ea typeface="Times New Roman" panose="02020603050405020304" pitchFamily="18" charset="0"/>
                <a:cs typeface="Times New Roman" panose="02020603050405020304" pitchFamily="18" charset="0"/>
              </a:rPr>
              <a:t>List grant and contract support (dollar amount) along with funding agency </a:t>
            </a:r>
            <a:r>
              <a:rPr lang="en-US" sz="2000" i="1" dirty="0">
                <a:solidFill>
                  <a:srgbClr val="FF0000"/>
                </a:solidFill>
                <a:effectLst/>
                <a:ea typeface="Times New Roman" panose="02020603050405020304" pitchFamily="18" charset="0"/>
                <a:cs typeface="Times New Roman" panose="02020603050405020304" pitchFamily="18" charset="0"/>
              </a:rPr>
              <a:t>or organization</a:t>
            </a:r>
            <a:r>
              <a:rPr lang="en-US" sz="2000" i="1" dirty="0">
                <a:solidFill>
                  <a:srgbClr val="252525"/>
                </a:solidFill>
                <a:effectLst/>
                <a:ea typeface="Times New Roman" panose="02020603050405020304" pitchFamily="18" charset="0"/>
                <a:cs typeface="Times New Roman" panose="02020603050405020304" pitchFamily="18" charset="0"/>
              </a:rPr>
              <a:t>, dates and name of principal investigator. </a:t>
            </a:r>
            <a:r>
              <a:rPr lang="en-US" sz="2000" i="1" dirty="0">
                <a:solidFill>
                  <a:srgbClr val="FF0000"/>
                </a:solidFill>
                <a:effectLst/>
                <a:ea typeface="Times New Roman" panose="02020603050405020304" pitchFamily="18" charset="0"/>
                <a:cs typeface="Times New Roman" panose="02020603050405020304" pitchFamily="18" charset="0"/>
              </a:rPr>
              <a:t>Grant and contract support may also include industry-sponsored activities (contracting and material transfer agreements, research, services and testing), non-profit and foundation support, government commercialization programs (e.g., STTR and SBIR grants, NSF PFI, state and/or local funding opportunities).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1125"/>
              </a:spcAft>
            </a:pPr>
            <a:r>
              <a:rPr lang="en-US" sz="2000" b="1" i="1" dirty="0">
                <a:effectLst/>
                <a:ea typeface="Times New Roman" panose="02020603050405020304" pitchFamily="18" charset="0"/>
                <a:cs typeface="Times New Roman" panose="02020603050405020304" pitchFamily="18" charset="0"/>
              </a:rPr>
              <a:t>4.</a:t>
            </a:r>
            <a:r>
              <a:rPr lang="en-US" sz="2000" i="1" dirty="0">
                <a:effectLst/>
                <a:ea typeface="Times New Roman" panose="02020603050405020304" pitchFamily="18" charset="0"/>
                <a:cs typeface="Times New Roman" panose="02020603050405020304" pitchFamily="18" charset="0"/>
              </a:rPr>
              <a:t> </a:t>
            </a:r>
            <a:r>
              <a:rPr lang="en-US" sz="2000" i="1" dirty="0">
                <a:solidFill>
                  <a:srgbClr val="92D050"/>
                </a:solidFill>
                <a:effectLst/>
                <a:ea typeface="Times New Roman" panose="02020603050405020304" pitchFamily="18" charset="0"/>
                <a:cs typeface="Times New Roman" panose="02020603050405020304" pitchFamily="18" charset="0"/>
              </a:rPr>
              <a:t>Intellectual Property</a:t>
            </a:r>
            <a:r>
              <a:rPr lang="en-US" sz="2000" i="1" strike="sngStrike" dirty="0">
                <a:solidFill>
                  <a:srgbClr val="92D050"/>
                </a:solidFill>
                <a:effectLst/>
                <a:ea typeface="Times New Roman" panose="02020603050405020304" pitchFamily="18" charset="0"/>
                <a:cs typeface="Times New Roman" panose="02020603050405020304" pitchFamily="18" charset="0"/>
              </a:rPr>
              <a:t>: </a:t>
            </a:r>
            <a:r>
              <a:rPr lang="en-US" sz="2000" strike="sngStrike" dirty="0">
                <a:solidFill>
                  <a:srgbClr val="1C1C1C"/>
                </a:solidFill>
                <a:effectLst/>
                <a:ea typeface="Calibri" panose="020F0502020204030204" pitchFamily="34" charset="0"/>
                <a:cs typeface="Helvetica Neue" panose="02000503000000020004" pitchFamily="2" charset="0"/>
              </a:rPr>
              <a:t>List patent awards, cultivar releases, and inventions, with titles and dates.</a:t>
            </a:r>
            <a:r>
              <a:rPr lang="en-US" sz="2000" dirty="0">
                <a:solidFill>
                  <a:srgbClr val="1C1C1C"/>
                </a:solidFill>
                <a:effectLst/>
                <a:ea typeface="Calibri" panose="020F0502020204030204" pitchFamily="34" charset="0"/>
                <a:cs typeface="Helvetica Neue" panose="02000503000000020004" pitchFamily="2" charset="0"/>
              </a:rPr>
              <a:t> </a:t>
            </a:r>
            <a:r>
              <a:rPr lang="en-US" sz="2000" i="1" dirty="0">
                <a:solidFill>
                  <a:srgbClr val="FF0000"/>
                </a:solidFill>
                <a:effectLst/>
                <a:ea typeface="Times New Roman" panose="02020603050405020304" pitchFamily="18" charset="0"/>
                <a:cs typeface="Times New Roman" panose="02020603050405020304" pitchFamily="18" charset="0"/>
              </a:rPr>
              <a:t>List patent applications, patents awarded, copyrights (including software), trademarks, tangible property (e.g., cell lines), trade secrets &amp; know how, germplasm protection, invention disclosures, novel data products, novel processes &amp; procedures, installation of creative works, commissioned works. Include titles and dates as appropriate. </a:t>
            </a:r>
            <a:endParaRPr lang="en-US" sz="20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0462DEA-5385-F568-1140-A42544B81077}"/>
              </a:ext>
            </a:extLst>
          </p:cNvPr>
          <p:cNvSpPr txBox="1"/>
          <p:nvPr/>
        </p:nvSpPr>
        <p:spPr>
          <a:xfrm>
            <a:off x="574387" y="1556775"/>
            <a:ext cx="3909083" cy="369332"/>
          </a:xfrm>
          <a:prstGeom prst="rect">
            <a:avLst/>
          </a:prstGeom>
          <a:noFill/>
        </p:spPr>
        <p:txBody>
          <a:bodyPr wrap="none" rtlCol="0">
            <a:spAutoFit/>
          </a:bodyPr>
          <a:lstStyle/>
          <a:p>
            <a:r>
              <a:rPr lang="en-US" dirty="0"/>
              <a:t>(added text in </a:t>
            </a:r>
            <a:r>
              <a:rPr lang="en-US" dirty="0">
                <a:solidFill>
                  <a:srgbClr val="FF0000"/>
                </a:solidFill>
              </a:rPr>
              <a:t>red, </a:t>
            </a:r>
            <a:r>
              <a:rPr lang="en-US" dirty="0"/>
              <a:t>wordsmith in </a:t>
            </a:r>
            <a:r>
              <a:rPr lang="en-US" dirty="0">
                <a:solidFill>
                  <a:srgbClr val="92D050"/>
                </a:solidFill>
              </a:rPr>
              <a:t>green</a:t>
            </a:r>
            <a:r>
              <a:rPr lang="en-US" dirty="0"/>
              <a:t>):</a:t>
            </a:r>
          </a:p>
        </p:txBody>
      </p:sp>
    </p:spTree>
    <p:extLst>
      <p:ext uri="{BB962C8B-B14F-4D97-AF65-F5344CB8AC3E}">
        <p14:creationId xmlns:p14="http://schemas.microsoft.com/office/powerpoint/2010/main" val="89732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C021-0F16-0F54-CC56-D9D0C7EC6D42}"/>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Metrics – Scholarship (Continued)</a:t>
            </a:r>
            <a:endParaRPr lang="en-US" dirty="0"/>
          </a:p>
        </p:txBody>
      </p:sp>
      <p:sp>
        <p:nvSpPr>
          <p:cNvPr id="4" name="Content Placeholder 3">
            <a:extLst>
              <a:ext uri="{FF2B5EF4-FFF2-40B4-BE49-F238E27FC236}">
                <a16:creationId xmlns:a16="http://schemas.microsoft.com/office/drawing/2014/main" id="{908C7973-5161-754A-8F42-5786D52A2702}"/>
              </a:ext>
            </a:extLst>
          </p:cNvPr>
          <p:cNvSpPr>
            <a:spLocks noGrp="1"/>
          </p:cNvSpPr>
          <p:nvPr>
            <p:ph idx="1"/>
          </p:nvPr>
        </p:nvSpPr>
        <p:spPr>
          <a:xfrm>
            <a:off x="1156218" y="1859124"/>
            <a:ext cx="9879564" cy="3139751"/>
          </a:xfrm>
        </p:spPr>
        <p:txBody>
          <a:bodyPr anchor="ctr">
            <a:normAutofit/>
          </a:bodyPr>
          <a:lstStyle/>
          <a:p>
            <a:pPr marL="0" marR="0">
              <a:spcBef>
                <a:spcPts val="0"/>
              </a:spcBef>
              <a:spcAft>
                <a:spcPts val="1125"/>
              </a:spcAft>
            </a:pPr>
            <a:r>
              <a:rPr lang="en-US" b="1" i="1" dirty="0">
                <a:solidFill>
                  <a:srgbClr val="FF0000"/>
                </a:solidFill>
                <a:effectLst/>
                <a:ea typeface="Times New Roman" panose="02020603050405020304" pitchFamily="18" charset="0"/>
                <a:cs typeface="Times New Roman" panose="02020603050405020304" pitchFamily="18" charset="0"/>
              </a:rPr>
              <a:t>5.</a:t>
            </a:r>
            <a:r>
              <a:rPr lang="en-US" i="1" dirty="0">
                <a:solidFill>
                  <a:srgbClr val="FF0000"/>
                </a:solidFill>
                <a:effectLst/>
                <a:ea typeface="Times New Roman" panose="02020603050405020304" pitchFamily="18" charset="0"/>
                <a:cs typeface="Times New Roman" panose="02020603050405020304" pitchFamily="18" charset="0"/>
              </a:rPr>
              <a:t> Use and Licensing: List licensed intellectual property and technologies (e.g., database access, cultivar and software releases, novel animal models for industrial use), royalty generated, usage of product/service/methods, discipline and/or unit-specific evidence of societal impact.</a:t>
            </a:r>
            <a:endParaRPr lang="en-US" dirty="0">
              <a:effectLst/>
              <a:ea typeface="Calibri" panose="020F0502020204030204" pitchFamily="34" charset="0"/>
              <a:cs typeface="Times New Roman" panose="02020603050405020304" pitchFamily="18" charset="0"/>
            </a:endParaRPr>
          </a:p>
          <a:p>
            <a:pPr marL="0" marR="0">
              <a:spcBef>
                <a:spcPts val="0"/>
              </a:spcBef>
              <a:spcAft>
                <a:spcPts val="1125"/>
              </a:spcAft>
            </a:pPr>
            <a:r>
              <a:rPr lang="en-US" b="1" i="1" dirty="0">
                <a:solidFill>
                  <a:srgbClr val="FF0000"/>
                </a:solidFill>
                <a:effectLst/>
                <a:ea typeface="Times New Roman" panose="02020603050405020304" pitchFamily="18" charset="0"/>
                <a:cs typeface="Times New Roman" panose="02020603050405020304" pitchFamily="18" charset="0"/>
              </a:rPr>
              <a:t>6.</a:t>
            </a:r>
            <a:r>
              <a:rPr lang="en-US" i="1" dirty="0">
                <a:solidFill>
                  <a:srgbClr val="FF0000"/>
                </a:solidFill>
                <a:effectLst/>
                <a:ea typeface="Times New Roman" panose="02020603050405020304" pitchFamily="18" charset="0"/>
                <a:cs typeface="Times New Roman" panose="02020603050405020304" pitchFamily="18" charset="0"/>
              </a:rPr>
              <a:t> Entity Creation: List startup/spinout organizations (including for-profit, non-profits and foundations to allow for broad recognition of societal impact) founded on specific university intellectual property including funds raised/follow-on funding (e.g., private and public commercialization funds beyond SBIR/STTR, private equity investment), revenue/funds generated, people impacted &amp; people employed.</a:t>
            </a:r>
            <a:endParaRPr lang="en-US" dirty="0">
              <a:effectLst/>
              <a:ea typeface="Calibri" panose="020F0502020204030204" pitchFamily="34" charset="0"/>
              <a:cs typeface="Times New Roman" panose="02020603050405020304" pitchFamily="18" charset="0"/>
            </a:endParaRPr>
          </a:p>
          <a:p>
            <a:r>
              <a:rPr lang="en-US" b="1" i="1" strike="sngStrike" kern="0" dirty="0">
                <a:solidFill>
                  <a:srgbClr val="252525"/>
                </a:solidFill>
                <a:ea typeface="Times New Roman" panose="02020603050405020304" pitchFamily="18" charset="0"/>
              </a:rPr>
              <a:t>5</a:t>
            </a:r>
            <a:r>
              <a:rPr lang="en-US" b="1" i="1" strike="sngStrike" kern="0" dirty="0">
                <a:solidFill>
                  <a:srgbClr val="252525"/>
                </a:solidFill>
                <a:effectLst/>
                <a:ea typeface="Times New Roman" panose="02020603050405020304" pitchFamily="18" charset="0"/>
              </a:rPr>
              <a:t>.</a:t>
            </a:r>
            <a:r>
              <a:rPr lang="en-US" b="1" i="1" kern="0" dirty="0">
                <a:solidFill>
                  <a:srgbClr val="252525"/>
                </a:solidFill>
                <a:effectLst/>
                <a:ea typeface="Times New Roman" panose="02020603050405020304" pitchFamily="18" charset="0"/>
              </a:rPr>
              <a:t> </a:t>
            </a:r>
            <a:r>
              <a:rPr lang="en-US" b="1" i="1" kern="0" dirty="0">
                <a:solidFill>
                  <a:srgbClr val="92D050"/>
                </a:solidFill>
                <a:effectLst/>
                <a:ea typeface="Times New Roman" panose="02020603050405020304" pitchFamily="18" charset="0"/>
              </a:rPr>
              <a:t>7.</a:t>
            </a:r>
            <a:r>
              <a:rPr lang="en-US" i="1" kern="0" dirty="0">
                <a:solidFill>
                  <a:srgbClr val="252525"/>
                </a:solidFill>
                <a:effectLst/>
                <a:ea typeface="Times New Roman" panose="02020603050405020304" pitchFamily="18" charset="0"/>
              </a:rPr>
              <a:t> List other information appropriate to one's discipline.</a:t>
            </a:r>
            <a:r>
              <a:rPr lang="en-US" dirty="0">
                <a:effectLst/>
              </a:rPr>
              <a:t> </a:t>
            </a:r>
            <a:endParaRPr lang="en-US" dirty="0"/>
          </a:p>
        </p:txBody>
      </p:sp>
      <p:pic>
        <p:nvPicPr>
          <p:cNvPr id="6" name="Picture 5" descr="&quot;&quot;">
            <a:extLst>
              <a:ext uri="{FF2B5EF4-FFF2-40B4-BE49-F238E27FC236}">
                <a16:creationId xmlns:a16="http://schemas.microsoft.com/office/drawing/2014/main" id="{44A553A2-4AE4-0CF5-F7CE-D03D6A94F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5" name="TextBox 4">
            <a:extLst>
              <a:ext uri="{FF2B5EF4-FFF2-40B4-BE49-F238E27FC236}">
                <a16:creationId xmlns:a16="http://schemas.microsoft.com/office/drawing/2014/main" id="{8BC9961A-3D47-4722-69E4-3E0E76224A9C}"/>
              </a:ext>
            </a:extLst>
          </p:cNvPr>
          <p:cNvSpPr txBox="1"/>
          <p:nvPr/>
        </p:nvSpPr>
        <p:spPr>
          <a:xfrm>
            <a:off x="1156218" y="1394774"/>
            <a:ext cx="6100354" cy="369332"/>
          </a:xfrm>
          <a:prstGeom prst="rect">
            <a:avLst/>
          </a:prstGeom>
          <a:noFill/>
        </p:spPr>
        <p:txBody>
          <a:bodyPr wrap="square">
            <a:spAutoFit/>
          </a:bodyPr>
          <a:lstStyle/>
          <a:p>
            <a:r>
              <a:rPr lang="en-US" dirty="0"/>
              <a:t>(added text in </a:t>
            </a:r>
            <a:r>
              <a:rPr lang="en-US" dirty="0">
                <a:solidFill>
                  <a:srgbClr val="FF0000"/>
                </a:solidFill>
              </a:rPr>
              <a:t>red, </a:t>
            </a:r>
            <a:r>
              <a:rPr lang="en-US" dirty="0"/>
              <a:t>wordsmith in </a:t>
            </a:r>
            <a:r>
              <a:rPr lang="en-US" dirty="0">
                <a:solidFill>
                  <a:srgbClr val="92D050"/>
                </a:solidFill>
              </a:rPr>
              <a:t>green</a:t>
            </a:r>
            <a:r>
              <a:rPr lang="en-US" dirty="0"/>
              <a:t>):</a:t>
            </a:r>
          </a:p>
        </p:txBody>
      </p:sp>
    </p:spTree>
    <p:extLst>
      <p:ext uri="{BB962C8B-B14F-4D97-AF65-F5344CB8AC3E}">
        <p14:creationId xmlns:p14="http://schemas.microsoft.com/office/powerpoint/2010/main" val="384293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a:bodyPr>
          <a:lstStyle/>
          <a:p>
            <a:r>
              <a:rPr lang="en-US" dirty="0">
                <a:solidFill>
                  <a:schemeClr val="accent2"/>
                </a:solidFill>
              </a:rPr>
              <a:t>Recommended Changes: </a:t>
            </a:r>
            <a:r>
              <a:rPr lang="en-US" sz="2800" b="1" kern="1200" dirty="0">
                <a:solidFill>
                  <a:schemeClr val="tx1"/>
                </a:solidFill>
                <a:effectLst/>
              </a:rPr>
              <a:t>I&amp;E Metrics – Service</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metrics for evaluating I&amp;E-related impact within “</a:t>
            </a:r>
            <a:r>
              <a:rPr lang="en-US" b="1" dirty="0"/>
              <a:t>VIII. Promotion and Tenure Vita Section</a:t>
            </a:r>
            <a:r>
              <a:rPr lang="en-US" dirty="0"/>
              <a:t>”. Suggested location for this text is shown below near the “</a:t>
            </a:r>
            <a:r>
              <a:rPr lang="en-US" b="1" dirty="0"/>
              <a:t>D. Service</a:t>
            </a:r>
            <a:r>
              <a:rPr lang="en-US" dirty="0"/>
              <a:t>” portion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838200" y="3005345"/>
            <a:ext cx="10928867" cy="1938992"/>
          </a:xfrm>
          <a:prstGeom prst="rect">
            <a:avLst/>
          </a:prstGeom>
          <a:noFill/>
          <a:ln w="25400">
            <a:solidFill>
              <a:schemeClr val="accent2"/>
            </a:solidFill>
          </a:ln>
        </p:spPr>
        <p:txBody>
          <a:bodyPr wrap="square" rtlCol="0" anchor="ctr">
            <a:spAutoFit/>
          </a:bodyPr>
          <a:lstStyle/>
          <a:p>
            <a:pPr marL="0" marR="0">
              <a:spcBef>
                <a:spcPts val="0"/>
              </a:spcBef>
              <a:spcAft>
                <a:spcPts val="1125"/>
              </a:spcAft>
            </a:pPr>
            <a:r>
              <a:rPr lang="en-US" sz="2000" b="1" i="1" dirty="0">
                <a:solidFill>
                  <a:srgbClr val="252525"/>
                </a:solidFill>
                <a:effectLst/>
                <a:ea typeface="Times New Roman" panose="02020603050405020304" pitchFamily="18" charset="0"/>
                <a:cs typeface="Times New Roman" panose="02020603050405020304" pitchFamily="18" charset="0"/>
              </a:rPr>
              <a:t>3. Service to the Public (professionally related)</a:t>
            </a:r>
            <a:br>
              <a:rPr lang="en-US" sz="2000" i="1" dirty="0">
                <a:solidFill>
                  <a:srgbClr val="252525"/>
                </a:solidFill>
                <a:effectLst/>
                <a:ea typeface="Times New Roman" panose="02020603050405020304" pitchFamily="18" charset="0"/>
                <a:cs typeface="Times New Roman" panose="02020603050405020304" pitchFamily="18" charset="0"/>
              </a:rPr>
            </a:br>
            <a:r>
              <a:rPr lang="en-US" sz="2000" i="1" kern="0" dirty="0">
                <a:solidFill>
                  <a:srgbClr val="252525"/>
                </a:solidFill>
                <a:effectLst/>
                <a:ea typeface="Times New Roman" panose="02020603050405020304" pitchFamily="18" charset="0"/>
              </a:rPr>
              <a:t>List service provided to the public which is consistent with professional training and responsibilities. Provide dates. Service that is relevant to a faculty member's assignment, and which draws upon professional expertise or contributes significantly to university relations, is considered and valued in promotion and tenure decision. </a:t>
            </a:r>
            <a:r>
              <a:rPr lang="en-US" sz="2000" i="1" kern="0" dirty="0">
                <a:solidFill>
                  <a:srgbClr val="FF0000"/>
                </a:solidFill>
                <a:effectLst/>
                <a:ea typeface="Times New Roman" panose="02020603050405020304" pitchFamily="18" charset="0"/>
              </a:rPr>
              <a:t>This service can include examples of</a:t>
            </a:r>
            <a:r>
              <a:rPr lang="en-US" sz="2000" i="1" kern="0" dirty="0">
                <a:solidFill>
                  <a:srgbClr val="FF0000"/>
                </a:solidFill>
                <a:effectLst/>
                <a:ea typeface="Times New Roman" panose="02020603050405020304" pitchFamily="18" charset="0"/>
                <a:cs typeface="Times New Roman" panose="02020603050405020304" pitchFamily="18" charset="0"/>
              </a:rPr>
              <a:t> engaging with industry, government, non-profit, foundation, community and/or other entities/individuals that can be linked to the university mission.</a:t>
            </a:r>
            <a:r>
              <a:rPr lang="en-US" sz="2000" dirty="0">
                <a:effectLst/>
              </a:rPr>
              <a:t>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66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a:bodyPr>
          <a:lstStyle/>
          <a:p>
            <a:r>
              <a:rPr lang="en-US" sz="2800" b="1" kern="1200" dirty="0">
                <a:solidFill>
                  <a:schemeClr val="tx1"/>
                </a:solidFill>
                <a:effectLst/>
              </a:rPr>
              <a:t>Next Steps</a:t>
            </a:r>
            <a:endParaRPr lang="en-US" dirty="0"/>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chor="ctr">
            <a:normAutofit/>
          </a:bodyPr>
          <a:lstStyle/>
          <a:p>
            <a:r>
              <a:rPr lang="en-US" dirty="0"/>
              <a:t>In-depth description of recommended additions and changes to Faculty Senate P&amp;T Handbook are included in the Faculty Senate meeting materials</a:t>
            </a:r>
          </a:p>
          <a:p>
            <a:r>
              <a:rPr lang="en-US" dirty="0"/>
              <a:t>Qualtrics Survey is available for feedback: LINK HERE</a:t>
            </a:r>
          </a:p>
          <a:p>
            <a:r>
              <a:rPr lang="en-US" dirty="0"/>
              <a:t>Faculty Senate vote on recommendations planned for June 2023 meeting. </a:t>
            </a:r>
          </a:p>
          <a:p>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Tree>
    <p:extLst>
      <p:ext uri="{BB962C8B-B14F-4D97-AF65-F5344CB8AC3E}">
        <p14:creationId xmlns:p14="http://schemas.microsoft.com/office/powerpoint/2010/main" val="402616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2387-6DF3-D81A-E4B9-042D86CB47AA}"/>
              </a:ext>
            </a:extLst>
          </p:cNvPr>
          <p:cNvSpPr>
            <a:spLocks noGrp="1"/>
          </p:cNvSpPr>
          <p:nvPr>
            <p:ph type="title"/>
          </p:nvPr>
        </p:nvSpPr>
        <p:spPr>
          <a:xfrm>
            <a:off x="1474236" y="658626"/>
            <a:ext cx="9879563" cy="935043"/>
          </a:xfrm>
        </p:spPr>
        <p:txBody>
          <a:bodyPr>
            <a:normAutofit/>
          </a:bodyPr>
          <a:lstStyle/>
          <a:p>
            <a:r>
              <a:rPr lang="en-US" dirty="0"/>
              <a:t>Creation of OSU Innovation &amp; Entrepreneurship (I&amp;E) Promotion &amp; Tenure (P&amp;T) Committee</a:t>
            </a:r>
          </a:p>
        </p:txBody>
      </p:sp>
      <p:sp>
        <p:nvSpPr>
          <p:cNvPr id="4" name="Content Placeholder 3">
            <a:extLst>
              <a:ext uri="{FF2B5EF4-FFF2-40B4-BE49-F238E27FC236}">
                <a16:creationId xmlns:a16="http://schemas.microsoft.com/office/drawing/2014/main" id="{DD23F911-1277-53BC-DFE2-12D340A0CBE3}"/>
              </a:ext>
            </a:extLst>
          </p:cNvPr>
          <p:cNvSpPr>
            <a:spLocks noGrp="1"/>
          </p:cNvSpPr>
          <p:nvPr>
            <p:ph idx="1"/>
          </p:nvPr>
        </p:nvSpPr>
        <p:spPr/>
        <p:txBody>
          <a:bodyPr anchor="ctr">
            <a:normAutofit/>
          </a:bodyPr>
          <a:lstStyle/>
          <a:p>
            <a:r>
              <a:rPr lang="en-US" b="1" dirty="0"/>
              <a:t>September 2019.  </a:t>
            </a:r>
            <a:r>
              <a:rPr lang="en-US" dirty="0"/>
              <a:t>Vice President of Research Irem Tumer and former Vice Provost of Faculty Affairs Susan Capalbo jointly charged the OSU I&amp;E P&amp;T committee co-chaired by Rich Carter (COS) and Tuba Ozkan-Haller (CEOAS).</a:t>
            </a:r>
          </a:p>
          <a:p>
            <a:pPr lvl="1"/>
            <a:r>
              <a:rPr lang="en-US" sz="2000" dirty="0"/>
              <a:t>The OSU I&amp;E P&amp;T committee was created to support Strategic Plan 4.0 Action 15 (Strengthen our support system for innovation and entrepreneurship) Tactic 3 (Revise Promotion and Tenure (P&amp;T) guidelines to support I&amp;E activities). </a:t>
            </a:r>
          </a:p>
          <a:p>
            <a:pPr lvl="1"/>
            <a:r>
              <a:rPr lang="en-US" sz="2000" dirty="0"/>
              <a:t>The OSU I&amp;E P&amp;T committee felt strongly that any recommendations should support a “broadening of the bar” for P&amp;T that created a more inclusive environment that recognizes faculty I&amp;E impact.  </a:t>
            </a:r>
          </a:p>
          <a:p>
            <a:pPr lvl="1"/>
            <a:r>
              <a:rPr lang="en-US" sz="2000" dirty="0"/>
              <a:t>In addition, any changes should be </a:t>
            </a:r>
            <a:r>
              <a:rPr lang="en-US" sz="2000" b="1" dirty="0"/>
              <a:t>optional</a:t>
            </a:r>
            <a:r>
              <a:rPr lang="en-US" sz="2000" dirty="0"/>
              <a:t> and </a:t>
            </a:r>
            <a:r>
              <a:rPr lang="en-US" sz="2000" b="1" dirty="0"/>
              <a:t>not a required component </a:t>
            </a:r>
            <a:r>
              <a:rPr lang="en-US" sz="2000" dirty="0"/>
              <a:t>for promotion. </a:t>
            </a:r>
          </a:p>
          <a:p>
            <a:pPr lvl="2"/>
            <a:r>
              <a:rPr lang="en-US" sz="2000" dirty="0"/>
              <a:t>Faculty currently satisfied with the existing P&amp;T criterion </a:t>
            </a:r>
            <a:r>
              <a:rPr lang="en-US" sz="2000" b="1" dirty="0"/>
              <a:t>should not be negatively impacted in any way </a:t>
            </a:r>
            <a:r>
              <a:rPr lang="en-US" sz="2000" dirty="0"/>
              <a:t>by these optional criteria. </a:t>
            </a:r>
          </a:p>
          <a:p>
            <a:endParaRPr lang="en-US" sz="2000" dirty="0"/>
          </a:p>
        </p:txBody>
      </p:sp>
      <p:pic>
        <p:nvPicPr>
          <p:cNvPr id="5" name="Picture 4" descr="&quot;&quot;">
            <a:extLst>
              <a:ext uri="{FF2B5EF4-FFF2-40B4-BE49-F238E27FC236}">
                <a16:creationId xmlns:a16="http://schemas.microsoft.com/office/drawing/2014/main" id="{13994F46-4D25-77FF-22B2-DE9751EAB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86" y="572953"/>
            <a:ext cx="646247" cy="646247"/>
          </a:xfrm>
          <a:prstGeom prst="rect">
            <a:avLst/>
          </a:prstGeom>
        </p:spPr>
      </p:pic>
    </p:spTree>
    <p:extLst>
      <p:ext uri="{BB962C8B-B14F-4D97-AF65-F5344CB8AC3E}">
        <p14:creationId xmlns:p14="http://schemas.microsoft.com/office/powerpoint/2010/main" val="323282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of Effort</a:t>
            </a:r>
          </a:p>
        </p:txBody>
      </p:sp>
      <p:pic>
        <p:nvPicPr>
          <p:cNvPr id="5" name="Picture Placeholder 4" descr="&quot;&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3" b="63"/>
          <a:stretch>
            <a:fillRect/>
          </a:stretch>
        </p:blipFill>
        <p:spPr/>
      </p:pic>
      <p:graphicFrame>
        <p:nvGraphicFramePr>
          <p:cNvPr id="9" name="Table 9">
            <a:extLst>
              <a:ext uri="{FF2B5EF4-FFF2-40B4-BE49-F238E27FC236}">
                <a16:creationId xmlns:a16="http://schemas.microsoft.com/office/drawing/2014/main" id="{8F212C6A-ED2F-E183-41D4-056492D72130}"/>
              </a:ext>
            </a:extLst>
          </p:cNvPr>
          <p:cNvGraphicFramePr>
            <a:graphicFrameLocks noGrp="1"/>
          </p:cNvGraphicFramePr>
          <p:nvPr>
            <p:ph idx="1"/>
            <p:extLst>
              <p:ext uri="{D42A27DB-BD31-4B8C-83A1-F6EECF244321}">
                <p14:modId xmlns:p14="http://schemas.microsoft.com/office/powerpoint/2010/main" val="1317629427"/>
              </p:ext>
            </p:extLst>
          </p:nvPr>
        </p:nvGraphicFramePr>
        <p:xfrm>
          <a:off x="1474788" y="1381125"/>
          <a:ext cx="9879012" cy="4577080"/>
        </p:xfrm>
        <a:graphic>
          <a:graphicData uri="http://schemas.openxmlformats.org/drawingml/2006/table">
            <a:tbl>
              <a:tblPr firstRow="1" bandRow="1">
                <a:tableStyleId>{21E4AEA4-8DFA-4A89-87EB-49C32662AFE0}</a:tableStyleId>
              </a:tblPr>
              <a:tblGrid>
                <a:gridCol w="850401">
                  <a:extLst>
                    <a:ext uri="{9D8B030D-6E8A-4147-A177-3AD203B41FA5}">
                      <a16:colId xmlns:a16="http://schemas.microsoft.com/office/drawing/2014/main" val="1864727055"/>
                    </a:ext>
                  </a:extLst>
                </a:gridCol>
                <a:gridCol w="4089105">
                  <a:extLst>
                    <a:ext uri="{9D8B030D-6E8A-4147-A177-3AD203B41FA5}">
                      <a16:colId xmlns:a16="http://schemas.microsoft.com/office/drawing/2014/main" val="2140085892"/>
                    </a:ext>
                  </a:extLst>
                </a:gridCol>
                <a:gridCol w="796403">
                  <a:extLst>
                    <a:ext uri="{9D8B030D-6E8A-4147-A177-3AD203B41FA5}">
                      <a16:colId xmlns:a16="http://schemas.microsoft.com/office/drawing/2014/main" val="1230130221"/>
                    </a:ext>
                  </a:extLst>
                </a:gridCol>
                <a:gridCol w="4143103">
                  <a:extLst>
                    <a:ext uri="{9D8B030D-6E8A-4147-A177-3AD203B41FA5}">
                      <a16:colId xmlns:a16="http://schemas.microsoft.com/office/drawing/2014/main" val="1749256223"/>
                    </a:ext>
                  </a:extLst>
                </a:gridCol>
              </a:tblGrid>
              <a:tr h="370840">
                <a:tc>
                  <a:txBody>
                    <a:bodyPr/>
                    <a:lstStyle/>
                    <a:p>
                      <a:endParaRPr lang="en-US" dirty="0">
                        <a:latin typeface="Helvetica" pitchFamily="2" charset="0"/>
                      </a:endParaRPr>
                    </a:p>
                  </a:txBody>
                  <a:tcPr/>
                </a:tc>
                <a:tc>
                  <a:txBody>
                    <a:bodyPr/>
                    <a:lstStyle/>
                    <a:p>
                      <a:pPr algn="ctr"/>
                      <a:r>
                        <a:rPr lang="en-US" dirty="0"/>
                        <a:t>What it is not</a:t>
                      </a:r>
                      <a:endParaRPr lang="en-US" dirty="0">
                        <a:latin typeface="Helvetica" pitchFamily="2" charset="0"/>
                      </a:endParaRPr>
                    </a:p>
                  </a:txBody>
                  <a:tcPr/>
                </a:tc>
                <a:tc>
                  <a:txBody>
                    <a:bodyPr/>
                    <a:lstStyle/>
                    <a:p>
                      <a:endParaRPr lang="en-US" dirty="0">
                        <a:latin typeface="Helvetica" pitchFamily="2" charset="0"/>
                      </a:endParaRPr>
                    </a:p>
                  </a:txBody>
                  <a:tcPr/>
                </a:tc>
                <a:tc>
                  <a:txBody>
                    <a:bodyPr/>
                    <a:lstStyle/>
                    <a:p>
                      <a:pPr algn="ctr"/>
                      <a:r>
                        <a:rPr lang="en-US" dirty="0"/>
                        <a:t>Intent</a:t>
                      </a:r>
                      <a:endParaRPr lang="en-US" dirty="0">
                        <a:latin typeface="Helvetica" pitchFamily="2" charset="0"/>
                      </a:endParaRPr>
                    </a:p>
                  </a:txBody>
                  <a:tcPr/>
                </a:tc>
                <a:extLst>
                  <a:ext uri="{0D108BD9-81ED-4DB2-BD59-A6C34878D82A}">
                    <a16:rowId xmlns:a16="http://schemas.microsoft.com/office/drawing/2014/main" val="3836025936"/>
                  </a:ext>
                </a:extLst>
              </a:tr>
              <a:tr h="370840">
                <a:tc>
                  <a:txBody>
                    <a:bodyPr/>
                    <a:lstStyle/>
                    <a:p>
                      <a:pPr algn="ctr"/>
                      <a:r>
                        <a:rPr lang="en-US" dirty="0"/>
                        <a:t>❌</a:t>
                      </a:r>
                      <a:endParaRPr lang="en-US" dirty="0">
                        <a:latin typeface="Helvetica" pitchFamily="2" charset="0"/>
                      </a:endParaRPr>
                    </a:p>
                  </a:txBody>
                  <a:tcPr/>
                </a:tc>
                <a:tc>
                  <a:txBody>
                    <a:bodyPr/>
                    <a:lstStyle/>
                    <a:p>
                      <a:r>
                        <a:rPr lang="en-US" dirty="0"/>
                        <a:t>This effort does </a:t>
                      </a:r>
                      <a:r>
                        <a:rPr lang="en-US" b="1" dirty="0"/>
                        <a:t>not</a:t>
                      </a:r>
                      <a:r>
                        <a:rPr lang="en-US" dirty="0"/>
                        <a:t> seek to make I&amp;E a required component for faculty or dilute (or raise) the requirements for advancement. </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intent is to broaden the bar of promotion and tenure to be </a:t>
                      </a:r>
                      <a:r>
                        <a:rPr lang="en-US" b="1" dirty="0"/>
                        <a:t>more inclusive </a:t>
                      </a:r>
                      <a:r>
                        <a:rPr lang="en-US" dirty="0"/>
                        <a:t>of faculty </a:t>
                      </a:r>
                      <a:r>
                        <a:rPr lang="en-US"/>
                        <a:t>not fully </a:t>
                      </a:r>
                      <a:r>
                        <a:rPr lang="en-US" dirty="0"/>
                        <a:t>valued under the current paradigm. </a:t>
                      </a:r>
                      <a:endParaRPr lang="en-US" dirty="0">
                        <a:latin typeface="Helvetica" pitchFamily="2" charset="0"/>
                      </a:endParaRPr>
                    </a:p>
                  </a:txBody>
                  <a:tcPr/>
                </a:tc>
                <a:extLst>
                  <a:ext uri="{0D108BD9-81ED-4DB2-BD59-A6C34878D82A}">
                    <a16:rowId xmlns:a16="http://schemas.microsoft.com/office/drawing/2014/main" val="3324680341"/>
                  </a:ext>
                </a:extLst>
              </a:tr>
              <a:tr h="370840">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effort does </a:t>
                      </a:r>
                      <a:r>
                        <a:rPr lang="en-US" b="1" dirty="0"/>
                        <a:t>not</a:t>
                      </a:r>
                      <a:r>
                        <a:rPr lang="en-US" dirty="0"/>
                        <a:t> seek to reduce or remove the importance of basic research in any way.</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intent is to provide </a:t>
                      </a:r>
                      <a:r>
                        <a:rPr lang="en-US" b="1" dirty="0"/>
                        <a:t>equal representation</a:t>
                      </a:r>
                      <a:r>
                        <a:rPr lang="en-US" dirty="0"/>
                        <a:t> for other areas of scholarship not currently valued fully in the current paradigm.</a:t>
                      </a:r>
                      <a:endParaRPr lang="en-US" dirty="0">
                        <a:latin typeface="Helvetica" pitchFamily="2" charset="0"/>
                      </a:endParaRPr>
                    </a:p>
                  </a:txBody>
                  <a:tcPr/>
                </a:tc>
                <a:extLst>
                  <a:ext uri="{0D108BD9-81ED-4DB2-BD59-A6C34878D82A}">
                    <a16:rowId xmlns:a16="http://schemas.microsoft.com/office/drawing/2014/main" val="1150955887"/>
                  </a:ext>
                </a:extLst>
              </a:tr>
              <a:tr h="370840">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effort is </a:t>
                      </a:r>
                      <a:r>
                        <a:rPr lang="en-US" b="1" dirty="0"/>
                        <a:t>not</a:t>
                      </a:r>
                      <a:r>
                        <a:rPr lang="en-US" dirty="0"/>
                        <a:t> seeking to make faculty into business people.</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intent is to </a:t>
                      </a:r>
                      <a:r>
                        <a:rPr lang="en-US" b="1" dirty="0"/>
                        <a:t>support faculty </a:t>
                      </a:r>
                      <a:r>
                        <a:rPr lang="en-US" dirty="0"/>
                        <a:t>who have desire to seek impacts beyond the publication/grant paradigm.</a:t>
                      </a:r>
                      <a:endParaRPr lang="en-US" dirty="0">
                        <a:latin typeface="Helvetica" pitchFamily="2" charset="0"/>
                      </a:endParaRPr>
                    </a:p>
                  </a:txBody>
                  <a:tcPr/>
                </a:tc>
                <a:extLst>
                  <a:ext uri="{0D108BD9-81ED-4DB2-BD59-A6C34878D82A}">
                    <a16:rowId xmlns:a16="http://schemas.microsoft.com/office/drawing/2014/main" val="83993619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effort is </a:t>
                      </a:r>
                      <a:r>
                        <a:rPr lang="en-US" b="1" dirty="0"/>
                        <a:t>not</a:t>
                      </a:r>
                      <a:r>
                        <a:rPr lang="en-US" dirty="0"/>
                        <a:t> supportive of justifying a focus on I&amp;E as a money-making mechanism.</a:t>
                      </a:r>
                      <a:endParaRPr lang="en-US" dirty="0">
                        <a:latin typeface="Helvetica" pitchFamily="2" charset="0"/>
                      </a:endParaRPr>
                    </a:p>
                  </a:txBody>
                  <a:tcPr/>
                </a:tc>
                <a:tc>
                  <a:txBody>
                    <a:bodyPr/>
                    <a:lstStyle/>
                    <a:p>
                      <a:pPr algn="ctr"/>
                      <a:r>
                        <a:rPr lang="en-US" dirty="0"/>
                        <a:t>✅</a:t>
                      </a:r>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intent is to be an essential component of </a:t>
                      </a:r>
                      <a:r>
                        <a:rPr lang="en-US" b="1" dirty="0"/>
                        <a:t>realizing the institution’s mission to society</a:t>
                      </a:r>
                      <a:r>
                        <a:rPr lang="en-US" dirty="0"/>
                        <a:t>. </a:t>
                      </a:r>
                      <a:endParaRPr lang="en-US" dirty="0">
                        <a:latin typeface="Helvetica" pitchFamily="2" charset="0"/>
                      </a:endParaRPr>
                    </a:p>
                  </a:txBody>
                  <a:tcPr/>
                </a:tc>
                <a:extLst>
                  <a:ext uri="{0D108BD9-81ED-4DB2-BD59-A6C34878D82A}">
                    <a16:rowId xmlns:a16="http://schemas.microsoft.com/office/drawing/2014/main" val="4056744458"/>
                  </a:ext>
                </a:extLst>
              </a:tr>
            </a:tbl>
          </a:graphicData>
        </a:graphic>
      </p:graphicFrame>
    </p:spTree>
    <p:extLst>
      <p:ext uri="{BB962C8B-B14F-4D97-AF65-F5344CB8AC3E}">
        <p14:creationId xmlns:p14="http://schemas.microsoft.com/office/powerpoint/2010/main" val="253030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0E76-5CB0-04DF-577D-B0268E838E86}"/>
              </a:ext>
            </a:extLst>
          </p:cNvPr>
          <p:cNvSpPr>
            <a:spLocks noGrp="1"/>
          </p:cNvSpPr>
          <p:nvPr>
            <p:ph type="title"/>
          </p:nvPr>
        </p:nvSpPr>
        <p:spPr/>
        <p:txBody>
          <a:bodyPr>
            <a:normAutofit/>
          </a:bodyPr>
          <a:lstStyle/>
          <a:p>
            <a:r>
              <a:rPr lang="en-US" dirty="0"/>
              <a:t>I&amp;E Impact</a:t>
            </a:r>
          </a:p>
        </p:txBody>
      </p:sp>
      <p:sp>
        <p:nvSpPr>
          <p:cNvPr id="4" name="Content Placeholder 3">
            <a:extLst>
              <a:ext uri="{FF2B5EF4-FFF2-40B4-BE49-F238E27FC236}">
                <a16:creationId xmlns:a16="http://schemas.microsoft.com/office/drawing/2014/main" id="{515E70AC-DA7E-EF02-7B11-F4147DD8238A}"/>
              </a:ext>
            </a:extLst>
          </p:cNvPr>
          <p:cNvSpPr>
            <a:spLocks noGrp="1"/>
          </p:cNvSpPr>
          <p:nvPr>
            <p:ph idx="1"/>
          </p:nvPr>
        </p:nvSpPr>
        <p:spPr>
          <a:xfrm>
            <a:off x="1474236" y="1380931"/>
            <a:ext cx="4621764" cy="5187820"/>
          </a:xfrm>
        </p:spPr>
        <p:txBody>
          <a:bodyPr anchor="ctr">
            <a:normAutofit/>
          </a:bodyPr>
          <a:lstStyle/>
          <a:p>
            <a:r>
              <a:rPr lang="en-US" sz="2400" dirty="0"/>
              <a:t>I&amp;E-impact can occur in all areas – not just research</a:t>
            </a:r>
          </a:p>
          <a:p>
            <a:r>
              <a:rPr lang="en-US" sz="2400" dirty="0"/>
              <a:t>Recommendations should focus on valuing I&amp;E within each all three areas</a:t>
            </a:r>
          </a:p>
          <a:p>
            <a:r>
              <a:rPr lang="en-US" sz="2400" dirty="0"/>
              <a:t>Recommendations should embrace a broad interpretation of I&amp;E to ensure that the effort is inclusive across the institution and academic disciplines, including the arts and humanities. </a:t>
            </a:r>
          </a:p>
          <a:p>
            <a:pPr marL="0" indent="0">
              <a:buNone/>
            </a:pPr>
            <a:endParaRPr lang="en-US" sz="2400" dirty="0"/>
          </a:p>
        </p:txBody>
      </p:sp>
      <p:sp>
        <p:nvSpPr>
          <p:cNvPr id="3" name="Oval 2">
            <a:extLst>
              <a:ext uri="{FF2B5EF4-FFF2-40B4-BE49-F238E27FC236}">
                <a16:creationId xmlns:a16="http://schemas.microsoft.com/office/drawing/2014/main" id="{3D0C306C-C1CD-C068-4FBE-8A20B2E7F382}"/>
              </a:ext>
            </a:extLst>
          </p:cNvPr>
          <p:cNvSpPr/>
          <p:nvPr/>
        </p:nvSpPr>
        <p:spPr>
          <a:xfrm>
            <a:off x="8472158" y="3390686"/>
            <a:ext cx="2245606" cy="2246141"/>
          </a:xfrm>
          <a:prstGeom prst="ellipse">
            <a:avLst/>
          </a:prstGeom>
          <a:solidFill>
            <a:srgbClr val="FF7E79"/>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i="1" kern="1200" dirty="0">
                <a:solidFill>
                  <a:srgbClr val="000000"/>
                </a:solidFill>
                <a:effectLst/>
                <a:ea typeface="Times New Roman" panose="02020603050405020304" pitchFamily="18" charset="0"/>
                <a:cs typeface="Times New Roman" panose="02020603050405020304" pitchFamily="18" charset="0"/>
              </a:rPr>
              <a:t>Service</a:t>
            </a:r>
            <a:endParaRPr lang="en-US" sz="2400" dirty="0">
              <a:effectLst/>
              <a:ea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FEC312B3-E325-A723-8516-FBBD1AC831D1}"/>
              </a:ext>
            </a:extLst>
          </p:cNvPr>
          <p:cNvSpPr/>
          <p:nvPr/>
        </p:nvSpPr>
        <p:spPr>
          <a:xfrm>
            <a:off x="6703777" y="3390686"/>
            <a:ext cx="2245606" cy="2246141"/>
          </a:xfrm>
          <a:prstGeom prst="ellipse">
            <a:avLst/>
          </a:prstGeom>
          <a:solidFill>
            <a:srgbClr val="0096FF">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i="1" kern="1200" dirty="0">
                <a:solidFill>
                  <a:srgbClr val="000000"/>
                </a:solidFill>
                <a:effectLst/>
                <a:ea typeface="Times New Roman" panose="02020603050405020304" pitchFamily="18" charset="0"/>
                <a:cs typeface="Times New Roman" panose="02020603050405020304" pitchFamily="18" charset="0"/>
              </a:rPr>
              <a:t>Teaching &amp; Advising</a:t>
            </a:r>
            <a:endParaRPr lang="en-US" sz="2400" dirty="0">
              <a:effectLst/>
              <a:ea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85360866-6E1C-54C6-2BB1-F5349009DCD7}"/>
              </a:ext>
            </a:extLst>
          </p:cNvPr>
          <p:cNvSpPr/>
          <p:nvPr/>
        </p:nvSpPr>
        <p:spPr>
          <a:xfrm>
            <a:off x="7607907" y="2039482"/>
            <a:ext cx="2245606" cy="2246141"/>
          </a:xfrm>
          <a:prstGeom prst="ellipse">
            <a:avLst/>
          </a:prstGeom>
          <a:solidFill>
            <a:schemeClr val="accent6">
              <a:alpha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i="1" kern="1200" dirty="0">
                <a:solidFill>
                  <a:srgbClr val="000000"/>
                </a:solidFill>
                <a:effectLst/>
                <a:ea typeface="Times New Roman" panose="02020603050405020304" pitchFamily="18" charset="0"/>
                <a:cs typeface="Times New Roman" panose="02020603050405020304" pitchFamily="18" charset="0"/>
              </a:rPr>
              <a:t>Scholarship &amp; Creative Activity</a:t>
            </a:r>
            <a:endParaRPr lang="en-US" sz="2400" dirty="0">
              <a:effectLst/>
              <a:ea typeface="Times New Roman" panose="02020603050405020304" pitchFamily="18" charset="0"/>
              <a:cs typeface="Times New Roman" panose="02020603050405020304" pitchFamily="18" charset="0"/>
            </a:endParaRPr>
          </a:p>
        </p:txBody>
      </p:sp>
      <p:pic>
        <p:nvPicPr>
          <p:cNvPr id="8" name="Picture 7" descr="&quot;&quot;">
            <a:extLst>
              <a:ext uri="{FF2B5EF4-FFF2-40B4-BE49-F238E27FC236}">
                <a16:creationId xmlns:a16="http://schemas.microsoft.com/office/drawing/2014/main" id="{3530E678-C4E9-5EA5-B7E5-6244C2133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987" y="568775"/>
            <a:ext cx="680213" cy="680213"/>
          </a:xfrm>
          <a:prstGeom prst="rect">
            <a:avLst/>
          </a:prstGeom>
        </p:spPr>
      </p:pic>
    </p:spTree>
    <p:extLst>
      <p:ext uri="{BB962C8B-B14F-4D97-AF65-F5344CB8AC3E}">
        <p14:creationId xmlns:p14="http://schemas.microsoft.com/office/powerpoint/2010/main" val="329839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4C85-2353-3E8B-D6FD-9CBF25B7EFD5}"/>
              </a:ext>
            </a:extLst>
          </p:cNvPr>
          <p:cNvSpPr>
            <a:spLocks noGrp="1"/>
          </p:cNvSpPr>
          <p:nvPr>
            <p:ph type="title"/>
          </p:nvPr>
        </p:nvSpPr>
        <p:spPr/>
        <p:txBody>
          <a:bodyPr>
            <a:normAutofit fontScale="90000"/>
          </a:bodyPr>
          <a:lstStyle/>
          <a:p>
            <a:r>
              <a:rPr lang="en-US" dirty="0">
                <a:solidFill>
                  <a:schemeClr val="accent2"/>
                </a:solidFill>
              </a:rPr>
              <a:t>Why OSU? </a:t>
            </a:r>
            <a:r>
              <a:rPr lang="en-US" dirty="0"/>
              <a:t>Promotion &amp; Tenure – Innovation &amp; Entrepreneurship Coalition</a:t>
            </a:r>
          </a:p>
        </p:txBody>
      </p:sp>
      <p:sp>
        <p:nvSpPr>
          <p:cNvPr id="4" name="Content Placeholder 3">
            <a:extLst>
              <a:ext uri="{FF2B5EF4-FFF2-40B4-BE49-F238E27FC236}">
                <a16:creationId xmlns:a16="http://schemas.microsoft.com/office/drawing/2014/main" id="{BA52A6DD-9ECB-B9B1-0123-709AAAD9BD0A}"/>
              </a:ext>
            </a:extLst>
          </p:cNvPr>
          <p:cNvSpPr>
            <a:spLocks noGrp="1"/>
          </p:cNvSpPr>
          <p:nvPr>
            <p:ph idx="1"/>
          </p:nvPr>
        </p:nvSpPr>
        <p:spPr/>
        <p:txBody>
          <a:bodyPr>
            <a:normAutofit/>
          </a:bodyPr>
          <a:lstStyle/>
          <a:p>
            <a:r>
              <a:rPr lang="en-US" dirty="0"/>
              <a:t>Concurrent with internal effort, OSU has led a national conversation on the same topic known as Promotion &amp; Tenure - Innovation &amp; Entrepreneurship (PTIE).</a:t>
            </a:r>
          </a:p>
          <a:p>
            <a:pPr lvl="1"/>
            <a:r>
              <a:rPr lang="en-US" sz="2000" dirty="0"/>
              <a:t>This work was funded through a grant from the National Science Foundation (CNS-1936073) with Rich Carter as the PI.  </a:t>
            </a:r>
          </a:p>
          <a:p>
            <a:pPr lvl="1"/>
            <a:r>
              <a:rPr lang="en-US" sz="2000" dirty="0"/>
              <a:t>The OSU leadership team for this effort included Jana Bouwma-Gearhart, Karl Mundorff, Julie Risien, Brian Wall, Tuba Ozkan-Haller and Irem Tumer.  </a:t>
            </a:r>
          </a:p>
          <a:p>
            <a:r>
              <a:rPr lang="en-US" dirty="0"/>
              <a:t>As part of this national effort, the PTIE Coalition was created that contains over 65 institutions from around the country. </a:t>
            </a:r>
          </a:p>
          <a:p>
            <a:r>
              <a:rPr lang="en-US" dirty="0"/>
              <a:t>The PTIE Coalition generated a detailed set of recommendations that were unanimously approved at the </a:t>
            </a:r>
            <a:r>
              <a:rPr lang="en-US" b="1" dirty="0"/>
              <a:t>September 2020 </a:t>
            </a:r>
            <a:r>
              <a:rPr lang="en-US" dirty="0"/>
              <a:t>PTIE Virtual Summit.  </a:t>
            </a:r>
          </a:p>
          <a:p>
            <a:r>
              <a:rPr lang="en-US" dirty="0"/>
              <a:t>This coalition’s work has resulted in multiple publications on the topic.</a:t>
            </a:r>
          </a:p>
          <a:p>
            <a:pPr lvl="1"/>
            <a:r>
              <a:rPr lang="en-US" sz="2000" b="1" dirty="0"/>
              <a:t>September 2021</a:t>
            </a:r>
            <a:r>
              <a:rPr lang="en-US" sz="2000" dirty="0"/>
              <a:t>. Manuscript entitled “Innovation, entrepreneurship, promotion, and tenure” was published in Science Magazine led by OSU with co-authors from over a dozen different institutions.  (DOI: </a:t>
            </a:r>
            <a:r>
              <a:rPr lang="en-US" sz="2000" dirty="0">
                <a:hlinkClick r:id="rId2"/>
              </a:rPr>
              <a:t>https://doi.org/10.1126/science.abj2098</a:t>
            </a:r>
            <a:r>
              <a:rPr lang="en-US" sz="2000" dirty="0"/>
              <a:t>)</a:t>
            </a:r>
          </a:p>
        </p:txBody>
      </p:sp>
      <p:pic>
        <p:nvPicPr>
          <p:cNvPr id="5" name="Picture 4" descr="&quot;&quot;">
            <a:extLst>
              <a:ext uri="{FF2B5EF4-FFF2-40B4-BE49-F238E27FC236}">
                <a16:creationId xmlns:a16="http://schemas.microsoft.com/office/drawing/2014/main" id="{34E70A61-21D7-5098-C985-B747F659D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38" y="568776"/>
            <a:ext cx="622878" cy="622878"/>
          </a:xfrm>
          <a:prstGeom prst="rect">
            <a:avLst/>
          </a:prstGeom>
        </p:spPr>
      </p:pic>
    </p:spTree>
    <p:extLst>
      <p:ext uri="{BB962C8B-B14F-4D97-AF65-F5344CB8AC3E}">
        <p14:creationId xmlns:p14="http://schemas.microsoft.com/office/powerpoint/2010/main" val="236089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PTIE Overarching Recommendations</a:t>
            </a:r>
          </a:p>
        </p:txBody>
      </p:sp>
      <p:pic>
        <p:nvPicPr>
          <p:cNvPr id="5" name="Picture Placeholder 4" descr="&quot;&quot;"/>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63" b="63"/>
          <a:stretch>
            <a:fillRect/>
          </a:stretch>
        </p:blipFill>
        <p:spPr/>
      </p:pic>
      <p:graphicFrame>
        <p:nvGraphicFramePr>
          <p:cNvPr id="7" name="Table 7">
            <a:extLst>
              <a:ext uri="{FF2B5EF4-FFF2-40B4-BE49-F238E27FC236}">
                <a16:creationId xmlns:a16="http://schemas.microsoft.com/office/drawing/2014/main" id="{0064A23E-3418-F4D7-6D15-388C8526D7DA}"/>
              </a:ext>
            </a:extLst>
          </p:cNvPr>
          <p:cNvGraphicFramePr>
            <a:graphicFrameLocks noGrp="1"/>
          </p:cNvGraphicFramePr>
          <p:nvPr>
            <p:ph idx="1"/>
            <p:extLst>
              <p:ext uri="{D42A27DB-BD31-4B8C-83A1-F6EECF244321}">
                <p14:modId xmlns:p14="http://schemas.microsoft.com/office/powerpoint/2010/main" val="267272415"/>
              </p:ext>
            </p:extLst>
          </p:nvPr>
        </p:nvGraphicFramePr>
        <p:xfrm>
          <a:off x="1474788" y="1480738"/>
          <a:ext cx="9879012" cy="3474720"/>
        </p:xfrm>
        <a:graphic>
          <a:graphicData uri="http://schemas.openxmlformats.org/drawingml/2006/table">
            <a:tbl>
              <a:tblPr firstRow="1" bandRow="1">
                <a:tableStyleId>{21E4AEA4-8DFA-4A89-87EB-49C32662AFE0}</a:tableStyleId>
              </a:tblPr>
              <a:tblGrid>
                <a:gridCol w="9879012">
                  <a:extLst>
                    <a:ext uri="{9D8B030D-6E8A-4147-A177-3AD203B41FA5}">
                      <a16:colId xmlns:a16="http://schemas.microsoft.com/office/drawing/2014/main" val="1713570344"/>
                    </a:ext>
                  </a:extLst>
                </a:gridCol>
              </a:tblGrid>
              <a:tr h="271227">
                <a:tc>
                  <a:txBody>
                    <a:bodyPr/>
                    <a:lstStyle/>
                    <a:p>
                      <a:pPr algn="ctr"/>
                      <a:r>
                        <a:rPr lang="en-US" dirty="0"/>
                        <a:t>URL: https://</a:t>
                      </a:r>
                      <a:r>
                        <a:rPr lang="en-US" dirty="0" err="1"/>
                        <a:t>ptie.org</a:t>
                      </a:r>
                      <a:r>
                        <a:rPr lang="en-US" dirty="0"/>
                        <a:t>/</a:t>
                      </a:r>
                      <a:r>
                        <a:rPr lang="en-US" dirty="0" err="1"/>
                        <a:t>ptie</a:t>
                      </a:r>
                      <a:r>
                        <a:rPr lang="en-US" dirty="0"/>
                        <a:t>-recommendations/</a:t>
                      </a:r>
                      <a:endParaRPr lang="en-US" dirty="0">
                        <a:latin typeface="Helvetica" pitchFamily="2" charset="0"/>
                      </a:endParaRPr>
                    </a:p>
                  </a:txBody>
                  <a:tcPr/>
                </a:tc>
                <a:extLst>
                  <a:ext uri="{0D108BD9-81ED-4DB2-BD59-A6C34878D82A}">
                    <a16:rowId xmlns:a16="http://schemas.microsoft.com/office/drawing/2014/main" val="7868874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University-Wide Language </a:t>
                      </a:r>
                      <a:r>
                        <a:rPr lang="en-US" sz="1800" b="0" kern="1200" dirty="0">
                          <a:solidFill>
                            <a:schemeClr val="tx1"/>
                          </a:solidFill>
                          <a:effectLst/>
                        </a:rPr>
                        <a:t>directly linking the evaluation of faculty to institutional mission, values &amp; goals in the university P&amp;T guidelines and additional </a:t>
                      </a:r>
                      <a:r>
                        <a:rPr lang="en-US" sz="1800" kern="1200" dirty="0">
                          <a:solidFill>
                            <a:schemeClr val="dk1"/>
                          </a:solidFill>
                          <a:effectLst/>
                        </a:rPr>
                        <a:t>levels at the institution (e.g., college, school, department). </a:t>
                      </a:r>
                      <a:endParaRPr lang="en-US" sz="18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22531660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Process Changes </a:t>
                      </a:r>
                      <a:r>
                        <a:rPr lang="en-US" sz="1800" b="0" kern="1200" dirty="0">
                          <a:solidFill>
                            <a:schemeClr val="tx1"/>
                          </a:solidFill>
                          <a:effectLst/>
                        </a:rPr>
                        <a:t>for supporting systemic culture change, improving transparency and addressing bias.</a:t>
                      </a:r>
                      <a:endParaRPr lang="en-US" sz="18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709044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I&amp;E Text for Evaluation Criterion</a:t>
                      </a:r>
                      <a:r>
                        <a:rPr lang="en-US" sz="1800" b="0" kern="1200" dirty="0">
                          <a:solidFill>
                            <a:schemeClr val="tx1"/>
                          </a:solidFill>
                          <a:effectLst/>
                        </a:rPr>
                        <a:t> to be incorporated into the (a) research (scholarship &amp; creative activity), (b) teaching &amp; advising and (c) service categories found in university P&amp;T guidelines.</a:t>
                      </a:r>
                      <a:endParaRPr lang="en-US" sz="1800" b="0"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2418103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rPr>
                        <a:t>I&amp;E Metrics </a:t>
                      </a:r>
                      <a:r>
                        <a:rPr lang="en-US" sz="1800" b="0" kern="1200" dirty="0">
                          <a:solidFill>
                            <a:schemeClr val="tx1"/>
                          </a:solidFill>
                          <a:effectLst/>
                        </a:rPr>
                        <a:t>to serve as indicator data to be used in a narrative thesis of impact. Metrics are grouped into six sub-categories: (a) intellectual property, (b) sponsored research, (c) use &amp; licensing, (d) entity creation, (e) I&amp;E career preparation and (f) I&amp;E engagement.</a:t>
                      </a:r>
                      <a:endParaRPr lang="en-US" b="0" dirty="0">
                        <a:solidFill>
                          <a:schemeClr val="tx1"/>
                        </a:solidFill>
                        <a:latin typeface="Helvetica" pitchFamily="2" charset="0"/>
                      </a:endParaRPr>
                    </a:p>
                  </a:txBody>
                  <a:tcPr/>
                </a:tc>
                <a:extLst>
                  <a:ext uri="{0D108BD9-81ED-4DB2-BD59-A6C34878D82A}">
                    <a16:rowId xmlns:a16="http://schemas.microsoft.com/office/drawing/2014/main" val="3092539618"/>
                  </a:ext>
                </a:extLst>
              </a:tr>
            </a:tbl>
          </a:graphicData>
        </a:graphic>
      </p:graphicFrame>
      <p:sp>
        <p:nvSpPr>
          <p:cNvPr id="8" name="TextBox 7">
            <a:extLst>
              <a:ext uri="{FF2B5EF4-FFF2-40B4-BE49-F238E27FC236}">
                <a16:creationId xmlns:a16="http://schemas.microsoft.com/office/drawing/2014/main" id="{5B522F50-992E-04CD-93AD-99A5089C8121}"/>
              </a:ext>
            </a:extLst>
          </p:cNvPr>
          <p:cNvSpPr txBox="1"/>
          <p:nvPr/>
        </p:nvSpPr>
        <p:spPr>
          <a:xfrm>
            <a:off x="1895863" y="5476875"/>
            <a:ext cx="9036308" cy="646331"/>
          </a:xfrm>
          <a:prstGeom prst="rect">
            <a:avLst/>
          </a:prstGeom>
          <a:noFill/>
        </p:spPr>
        <p:txBody>
          <a:bodyPr wrap="square" rtlCol="0" anchor="ctr">
            <a:spAutoFit/>
          </a:bodyPr>
          <a:lstStyle/>
          <a:p>
            <a:pPr algn="ctr"/>
            <a:r>
              <a:rPr lang="en-US" b="1" i="1" dirty="0">
                <a:solidFill>
                  <a:schemeClr val="bg1"/>
                </a:solidFill>
              </a:rPr>
              <a:t>These core elements are also intended to provide a framework for concurrent efforts to reimagine other areas of scholarship in promotion and advancement. </a:t>
            </a:r>
          </a:p>
        </p:txBody>
      </p:sp>
    </p:spTree>
    <p:extLst>
      <p:ext uri="{BB962C8B-B14F-4D97-AF65-F5344CB8AC3E}">
        <p14:creationId xmlns:p14="http://schemas.microsoft.com/office/powerpoint/2010/main" val="302788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dirty="0"/>
              <a:t>University-Wide Language</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The addition of a paragraph in this section that links evaluation of the faculty dossier to the university priorities – such that faculty are evaluated (and rewarded) for their support of university priorities. Suggested location for this text is shown below near the beginning of this </a:t>
            </a:r>
            <a:r>
              <a:rPr lang="en-US" b="1" dirty="0"/>
              <a:t>Criteria for Promotion and Tenure Section </a:t>
            </a:r>
            <a:r>
              <a:rPr lang="en-US" dirty="0"/>
              <a:t>(added text in </a:t>
            </a:r>
            <a:r>
              <a:rPr lang="en-US" dirty="0">
                <a:solidFill>
                  <a:srgbClr val="FF0000"/>
                </a:solidFill>
              </a:rPr>
              <a:t>red</a:t>
            </a:r>
            <a:r>
              <a:rPr lang="en-US" dirty="0"/>
              <a:t>):</a:t>
            </a:r>
          </a:p>
          <a:p>
            <a:endParaRPr lang="en-US" dirty="0"/>
          </a:p>
          <a:p>
            <a:endParaRPr lang="en-US" dirty="0"/>
          </a:p>
          <a:p>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1899167" y="3146226"/>
            <a:ext cx="9029700" cy="2246769"/>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2000" i="1" dirty="0">
                <a:solidFill>
                  <a:srgbClr val="252525"/>
                </a:solidFill>
                <a:effectLst/>
                <a:ea typeface="Calibri" panose="020F0502020204030204" pitchFamily="34" charset="0"/>
                <a:cs typeface="Open Sans" panose="020B0606030504020204" pitchFamily="34" charset="0"/>
              </a:rPr>
              <a:t>Candidates for promotion and tenure will be evaluated objectively for evidence of excellence in their performance of assigned duties and in their scholarship or creative activity. Each of these responsibilities will be documented in the dossier.</a:t>
            </a:r>
            <a:r>
              <a:rPr lang="en-US" sz="2000" dirty="0">
                <a:ea typeface="Calibri" panose="020F0502020204030204" pitchFamily="34" charset="0"/>
                <a:cs typeface="Times New Roman" panose="02020603050405020304" pitchFamily="18" charset="0"/>
              </a:rPr>
              <a:t> </a:t>
            </a:r>
            <a:r>
              <a:rPr lang="en-US" sz="2000" i="1" kern="0" dirty="0">
                <a:solidFill>
                  <a:srgbClr val="FF0000"/>
                </a:solidFill>
                <a:effectLst/>
                <a:ea typeface="Calibri" panose="020F0502020204030204" pitchFamily="34" charset="0"/>
                <a:cs typeface="Times New Roman" panose="02020603050405020304" pitchFamily="18" charset="0"/>
              </a:rPr>
              <a:t>Evaluation of faculty for promotion and/or tenure may include their contributions to the </a:t>
            </a:r>
            <a:r>
              <a:rPr lang="en-US" sz="2000" i="1" u="sng" kern="0" dirty="0">
                <a:solidFill>
                  <a:srgbClr val="FF0000"/>
                </a:solidFill>
                <a:effectLst/>
                <a:ea typeface="Calibri" panose="020F0502020204030204" pitchFamily="34" charset="0"/>
                <a:cs typeface="Times New Roman" panose="02020603050405020304" pitchFamily="18" charset="0"/>
                <a:hlinkClick r:id="rId3"/>
              </a:rPr>
              <a:t>institution’s mission</a:t>
            </a:r>
            <a:r>
              <a:rPr lang="en-US" sz="2000" i="1" kern="0" dirty="0">
                <a:solidFill>
                  <a:srgbClr val="FF0000"/>
                </a:solidFill>
                <a:effectLst/>
                <a:ea typeface="Calibri" panose="020F0502020204030204" pitchFamily="34" charset="0"/>
                <a:cs typeface="Times New Roman" panose="02020603050405020304" pitchFamily="18" charset="0"/>
              </a:rPr>
              <a:t> and stated priorities. Evidence of the broader societal significance of the work, either now or in the near future, may be included within their personal statement and/or other appropriate portions of their dossier.</a:t>
            </a:r>
            <a:r>
              <a:rPr lang="en-US" sz="2000" i="1" kern="0" dirty="0">
                <a:solidFill>
                  <a:srgbClr val="252525"/>
                </a:solidFill>
                <a:effectLst/>
                <a:ea typeface="Calibri" panose="020F0502020204030204" pitchFamily="34" charset="0"/>
                <a:cs typeface="Open Sans" panose="020B0606030504020204" pitchFamily="34" charset="0"/>
              </a:rPr>
              <a:t> </a:t>
            </a:r>
            <a:endParaRPr lang="en-US" sz="2000" i="1" dirty="0">
              <a:solidFill>
                <a:srgbClr val="FF0000"/>
              </a:solidFill>
            </a:endParaRPr>
          </a:p>
        </p:txBody>
      </p:sp>
    </p:spTree>
    <p:extLst>
      <p:ext uri="{BB962C8B-B14F-4D97-AF65-F5344CB8AC3E}">
        <p14:creationId xmlns:p14="http://schemas.microsoft.com/office/powerpoint/2010/main" val="414978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Teaching</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Teaching</a:t>
            </a:r>
            <a:r>
              <a:rPr lang="en-US" dirty="0"/>
              <a:t>” portion of this section (added text in </a:t>
            </a:r>
            <a:r>
              <a:rPr lang="en-US" dirty="0">
                <a:solidFill>
                  <a:srgbClr val="FF0000"/>
                </a:solidFill>
              </a:rPr>
              <a:t>red</a:t>
            </a:r>
            <a:r>
              <a:rPr lang="en-US" dirty="0"/>
              <a:t>):</a:t>
            </a:r>
          </a:p>
          <a:p>
            <a:endParaRPr lang="en-US" dirty="0"/>
          </a:p>
          <a:p>
            <a:endParaRPr lang="en-US" dirty="0"/>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2579954"/>
            <a:ext cx="10928867" cy="3693319"/>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1800" i="1" dirty="0">
                <a:solidFill>
                  <a:srgbClr val="252525"/>
                </a:solidFill>
                <a:effectLst/>
                <a:ea typeface="Times New Roman" panose="02020603050405020304" pitchFamily="18" charset="0"/>
                <a:cs typeface="Times New Roman" panose="02020603050405020304" pitchFamily="18" charset="0"/>
              </a:rPr>
              <a:t>Faculty must demonstrate command of their subject matter, continuous growth in the subject field, and ability to organize material and convey it effectively to students. Other activities that provide evidence of a faculty member's particular commitment to effective teaching </a:t>
            </a:r>
            <a:r>
              <a:rPr lang="en-US" sz="1800" i="1" dirty="0">
                <a:solidFill>
                  <a:srgbClr val="FF0000"/>
                </a:solidFill>
                <a:effectLst/>
                <a:ea typeface="Times New Roman" panose="02020603050405020304" pitchFamily="18" charset="0"/>
                <a:cs typeface="Times New Roman" panose="02020603050405020304" pitchFamily="18" charset="0"/>
              </a:rPr>
              <a:t>may</a:t>
            </a:r>
            <a:r>
              <a:rPr lang="en-US" sz="1800" i="1" dirty="0">
                <a:solidFill>
                  <a:srgbClr val="252525"/>
                </a:solidFill>
                <a:effectLst/>
                <a:ea typeface="Times New Roman" panose="02020603050405020304" pitchFamily="18" charset="0"/>
                <a:cs typeface="Times New Roman" panose="02020603050405020304" pitchFamily="18" charset="0"/>
              </a:rPr>
              <a:t> include:</a:t>
            </a: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i="1" dirty="0">
                <a:solidFill>
                  <a:srgbClr val="252525"/>
                </a:solidFill>
                <a:effectLst/>
                <a:ea typeface="Times New Roman" panose="02020603050405020304" pitchFamily="18"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solidFill>
                  <a:srgbClr val="252525"/>
                </a:solidFill>
                <a:effectLst/>
                <a:ea typeface="Times New Roman" panose="02020603050405020304" pitchFamily="18" charset="0"/>
                <a:cs typeface="Times New Roman" panose="02020603050405020304" pitchFamily="18" charset="0"/>
              </a:rPr>
              <a:t>contribution in curricular development, including collaborative courses and programs;</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effectLst/>
                <a:ea typeface="Times New Roman" panose="02020603050405020304" pitchFamily="18" charset="0"/>
                <a:cs typeface="Times New Roman" panose="02020603050405020304" pitchFamily="18" charset="0"/>
              </a:rPr>
              <a:t>innovation </a:t>
            </a:r>
            <a:r>
              <a:rPr lang="en-US" sz="1800" i="1" dirty="0">
                <a:solidFill>
                  <a:srgbClr val="252525"/>
                </a:solidFill>
                <a:effectLst/>
                <a:ea typeface="Times New Roman" panose="02020603050405020304" pitchFamily="18" charset="0"/>
                <a:cs typeface="Times New Roman" panose="02020603050405020304" pitchFamily="18" charset="0"/>
              </a:rPr>
              <a:t>in teaching strategies, including the incorporation of new technologies and approaches to learning;</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solidFill>
                  <a:srgbClr val="252525"/>
                </a:solidFill>
                <a:effectLst/>
                <a:ea typeface="Times New Roman" panose="02020603050405020304" pitchFamily="18" charset="0"/>
                <a:cs typeface="Times New Roman" panose="02020603050405020304" pitchFamily="18" charset="0"/>
              </a:rPr>
              <a:t>documented study of curricular and pedagogical issues, and incorporation of this information into the classroom;</a:t>
            </a:r>
            <a:endParaRPr lang="en-US" sz="18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i="1" dirty="0">
                <a:solidFill>
                  <a:srgbClr val="FF0000"/>
                </a:solidFill>
                <a:effectLst/>
                <a:ea typeface="Times New Roman" panose="02020603050405020304" pitchFamily="18" charset="0"/>
                <a:cs typeface="Times New Roman" panose="02020603050405020304" pitchFamily="18" charset="0"/>
              </a:rPr>
              <a:t>creation and/or incorporation of curricular content that connects the subject matter to societal impact through innovation</a:t>
            </a:r>
            <a:r>
              <a:rPr lang="en-US" sz="1800" i="1" baseline="30000" dirty="0">
                <a:solidFill>
                  <a:srgbClr val="FF0000"/>
                </a:solidFill>
                <a:effectLst/>
                <a:ea typeface="Times New Roman" panose="02020603050405020304" pitchFamily="18" charset="0"/>
                <a:cs typeface="Times New Roman" panose="02020603050405020304" pitchFamily="18" charset="0"/>
              </a:rPr>
              <a:t>1</a:t>
            </a:r>
            <a:r>
              <a:rPr lang="en-US" sz="1800" i="1" dirty="0">
                <a:solidFill>
                  <a:srgbClr val="FF0000"/>
                </a:solidFill>
                <a:effectLst/>
                <a:ea typeface="Times New Roman" panose="02020603050405020304" pitchFamily="18" charset="0"/>
                <a:cs typeface="Times New Roman" panose="02020603050405020304" pitchFamily="18" charset="0"/>
              </a:rPr>
              <a:t>, and/or collaborative approaches to solving complex world problems.</a:t>
            </a:r>
            <a:r>
              <a:rPr lang="en-US" sz="1800" i="1" baseline="30000" dirty="0">
                <a:solidFill>
                  <a:srgbClr val="FF0000"/>
                </a:solidFill>
                <a:effectLst/>
                <a:ea typeface="Times New Roman" panose="02020603050405020304" pitchFamily="18" charset="0"/>
                <a:cs typeface="Times New Roman" panose="02020603050405020304" pitchFamily="18" charset="0"/>
              </a:rPr>
              <a:t> </a:t>
            </a:r>
          </a:p>
          <a:p>
            <a:pPr marL="342900" marR="0" lvl="0" indent="-342900">
              <a:spcBef>
                <a:spcPts val="0"/>
              </a:spcBef>
              <a:spcAft>
                <a:spcPts val="0"/>
              </a:spcAft>
              <a:buSzPts val="1000"/>
              <a:buFont typeface="Symbol" pitchFamily="2" charset="2"/>
              <a:buChar char=""/>
              <a:tabLst>
                <a:tab pos="457200" algn="l"/>
              </a:tabLst>
            </a:pPr>
            <a:endParaRPr lang="en-US" sz="18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800" i="1" baseline="30000" dirty="0">
                <a:solidFill>
                  <a:srgbClr val="FF0000"/>
                </a:solidFill>
                <a:effectLst/>
                <a:ea typeface="Calibri" panose="020F0502020204030204" pitchFamily="34" charset="0"/>
                <a:cs typeface="Times New Roman" panose="02020603050405020304" pitchFamily="18" charset="0"/>
              </a:rPr>
              <a:t>1 </a:t>
            </a:r>
            <a:r>
              <a:rPr lang="en-US" sz="1800" i="1" dirty="0">
                <a:solidFill>
                  <a:srgbClr val="FF0000"/>
                </a:solidFill>
                <a:effectLst/>
                <a:ea typeface="Calibri" panose="020F0502020204030204" pitchFamily="34" charset="0"/>
                <a:cs typeface="Times New Roman" panose="02020603050405020304" pitchFamily="18" charset="0"/>
              </a:rPr>
              <a:t>“Innovation” has been defined by the National Science Foundation as “the introduction of new or significantly improved products (goods or services), processes, organizational methods, and marketing methods in internal business practices or the marketplace.” https://</a:t>
            </a:r>
            <a:r>
              <a:rPr lang="en-US" sz="1800" i="1" dirty="0" err="1">
                <a:solidFill>
                  <a:srgbClr val="FF0000"/>
                </a:solidFill>
                <a:effectLst/>
                <a:ea typeface="Calibri" panose="020F0502020204030204" pitchFamily="34" charset="0"/>
                <a:cs typeface="Times New Roman" panose="02020603050405020304" pitchFamily="18" charset="0"/>
              </a:rPr>
              <a:t>www.nsf.gov</a:t>
            </a:r>
            <a:r>
              <a:rPr lang="en-US" sz="1800" i="1" dirty="0">
                <a:solidFill>
                  <a:srgbClr val="FF0000"/>
                </a:solidFill>
                <a:effectLst/>
                <a:ea typeface="Calibri" panose="020F0502020204030204" pitchFamily="34" charset="0"/>
                <a:cs typeface="Times New Roman" panose="02020603050405020304" pitchFamily="18" charset="0"/>
              </a:rPr>
              <a:t>/</a:t>
            </a:r>
            <a:r>
              <a:rPr lang="en-US" sz="1800" i="1" dirty="0" err="1">
                <a:solidFill>
                  <a:srgbClr val="FF0000"/>
                </a:solidFill>
                <a:effectLst/>
                <a:ea typeface="Calibri" panose="020F0502020204030204" pitchFamily="34" charset="0"/>
                <a:cs typeface="Times New Roman" panose="02020603050405020304" pitchFamily="18" charset="0"/>
              </a:rPr>
              <a:t>eng</a:t>
            </a:r>
            <a:r>
              <a:rPr lang="en-US" sz="1800" i="1" dirty="0">
                <a:solidFill>
                  <a:srgbClr val="FF0000"/>
                </a:solidFill>
                <a:effectLst/>
                <a:ea typeface="Calibri" panose="020F0502020204030204" pitchFamily="34" charset="0"/>
                <a:cs typeface="Times New Roman" panose="02020603050405020304" pitchFamily="18" charset="0"/>
              </a:rPr>
              <a:t>/</a:t>
            </a:r>
            <a:r>
              <a:rPr lang="en-US" sz="1800" i="1" dirty="0" err="1">
                <a:solidFill>
                  <a:srgbClr val="FF0000"/>
                </a:solidFill>
                <a:effectLst/>
                <a:ea typeface="Calibri" panose="020F0502020204030204" pitchFamily="34" charset="0"/>
                <a:cs typeface="Times New Roman" panose="02020603050405020304" pitchFamily="18" charset="0"/>
              </a:rPr>
              <a:t>iip</a:t>
            </a:r>
            <a:r>
              <a:rPr lang="en-US" sz="1800" i="1" dirty="0">
                <a:solidFill>
                  <a:srgbClr val="FF0000"/>
                </a:solidFill>
                <a:effectLst/>
                <a:ea typeface="Calibri" panose="020F0502020204030204" pitchFamily="34" charset="0"/>
                <a:cs typeface="Times New Roman" panose="02020603050405020304" pitchFamily="18" charset="0"/>
              </a:rPr>
              <a:t>/</a:t>
            </a:r>
            <a:r>
              <a:rPr lang="en-US" sz="1800" i="1" dirty="0" err="1">
                <a:solidFill>
                  <a:srgbClr val="FF0000"/>
                </a:solidFill>
                <a:effectLst/>
                <a:ea typeface="Calibri" panose="020F0502020204030204" pitchFamily="34" charset="0"/>
                <a:cs typeface="Times New Roman" panose="02020603050405020304" pitchFamily="18" charset="0"/>
              </a:rPr>
              <a:t>innovation.pdf</a:t>
            </a:r>
            <a:endParaRPr lang="en-US" sz="18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002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8C9-24AB-5CDE-EB83-F3732D6AC39A}"/>
              </a:ext>
            </a:extLst>
          </p:cNvPr>
          <p:cNvSpPr>
            <a:spLocks noGrp="1"/>
          </p:cNvSpPr>
          <p:nvPr>
            <p:ph type="title"/>
          </p:nvPr>
        </p:nvSpPr>
        <p:spPr/>
        <p:txBody>
          <a:bodyPr>
            <a:normAutofit fontScale="90000"/>
          </a:bodyPr>
          <a:lstStyle/>
          <a:p>
            <a:r>
              <a:rPr lang="en-US" dirty="0">
                <a:solidFill>
                  <a:schemeClr val="accent2"/>
                </a:solidFill>
              </a:rPr>
              <a:t>Recommended Changes: </a:t>
            </a:r>
            <a:r>
              <a:rPr lang="en-US" sz="2800" b="1" kern="1200" dirty="0">
                <a:solidFill>
                  <a:schemeClr val="tx1"/>
                </a:solidFill>
                <a:effectLst/>
              </a:rPr>
              <a:t>I&amp;E Text for Evaluation </a:t>
            </a:r>
            <a:r>
              <a:rPr lang="en-US" sz="2800" kern="1200" dirty="0">
                <a:solidFill>
                  <a:schemeClr val="tx1"/>
                </a:solidFill>
                <a:effectLst/>
              </a:rPr>
              <a:t>Criterion</a:t>
            </a:r>
            <a:r>
              <a:rPr lang="en-US" dirty="0"/>
              <a:t> – Advising</a:t>
            </a:r>
          </a:p>
        </p:txBody>
      </p:sp>
      <p:sp>
        <p:nvSpPr>
          <p:cNvPr id="4" name="Content Placeholder 3">
            <a:extLst>
              <a:ext uri="{FF2B5EF4-FFF2-40B4-BE49-F238E27FC236}">
                <a16:creationId xmlns:a16="http://schemas.microsoft.com/office/drawing/2014/main" id="{86168244-8C9C-0DEA-53F5-9A61D1BFA839}"/>
              </a:ext>
            </a:extLst>
          </p:cNvPr>
          <p:cNvSpPr>
            <a:spLocks noGrp="1"/>
          </p:cNvSpPr>
          <p:nvPr>
            <p:ph idx="1"/>
          </p:nvPr>
        </p:nvSpPr>
        <p:spPr/>
        <p:txBody>
          <a:bodyPr>
            <a:normAutofit/>
          </a:bodyPr>
          <a:lstStyle/>
          <a:p>
            <a:r>
              <a:rPr lang="en-US" dirty="0"/>
              <a:t>This additional text provides specific examples of I&amp;E-related evidence within the “</a:t>
            </a:r>
            <a:r>
              <a:rPr lang="en-US" b="1" dirty="0"/>
              <a:t>Assigned Duties</a:t>
            </a:r>
            <a:r>
              <a:rPr lang="en-US" dirty="0"/>
              <a:t>” portion of the </a:t>
            </a:r>
            <a:r>
              <a:rPr lang="en-US" b="1" dirty="0"/>
              <a:t>Criteria for Promotion and Tenure Section</a:t>
            </a:r>
            <a:r>
              <a:rPr lang="en-US" dirty="0"/>
              <a:t>. Suggested location for this text is shown below near the “</a:t>
            </a:r>
            <a:r>
              <a:rPr lang="en-US" b="1" dirty="0"/>
              <a:t>Service</a:t>
            </a:r>
            <a:r>
              <a:rPr lang="en-US" dirty="0"/>
              <a:t>” portion of this section (added text in </a:t>
            </a:r>
            <a:r>
              <a:rPr lang="en-US" dirty="0">
                <a:solidFill>
                  <a:srgbClr val="FF0000"/>
                </a:solidFill>
              </a:rPr>
              <a:t>red</a:t>
            </a:r>
            <a:r>
              <a:rPr lang="en-US" dirty="0"/>
              <a:t>):</a:t>
            </a:r>
          </a:p>
        </p:txBody>
      </p:sp>
      <p:pic>
        <p:nvPicPr>
          <p:cNvPr id="5" name="Picture 4" descr="&quot;&quot;">
            <a:extLst>
              <a:ext uri="{FF2B5EF4-FFF2-40B4-BE49-F238E27FC236}">
                <a16:creationId xmlns:a16="http://schemas.microsoft.com/office/drawing/2014/main" id="{EAAB2068-C75B-A83E-CDBC-78C09F67A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87" y="584727"/>
            <a:ext cx="641928" cy="641928"/>
          </a:xfrm>
          <a:prstGeom prst="rect">
            <a:avLst/>
          </a:prstGeom>
        </p:spPr>
      </p:pic>
      <p:sp>
        <p:nvSpPr>
          <p:cNvPr id="6" name="TextBox 5">
            <a:extLst>
              <a:ext uri="{FF2B5EF4-FFF2-40B4-BE49-F238E27FC236}">
                <a16:creationId xmlns:a16="http://schemas.microsoft.com/office/drawing/2014/main" id="{4AF41CDB-1960-581C-3860-7A40A4D85247}"/>
              </a:ext>
            </a:extLst>
          </p:cNvPr>
          <p:cNvSpPr txBox="1"/>
          <p:nvPr/>
        </p:nvSpPr>
        <p:spPr>
          <a:xfrm>
            <a:off x="763553" y="3303229"/>
            <a:ext cx="10928867" cy="2246769"/>
          </a:xfrm>
          <a:prstGeom prst="rect">
            <a:avLst/>
          </a:prstGeom>
          <a:noFill/>
          <a:ln w="25400">
            <a:solidFill>
              <a:schemeClr val="accent2"/>
            </a:solidFill>
          </a:ln>
        </p:spPr>
        <p:txBody>
          <a:bodyPr wrap="square" rtlCol="0" anchor="ctr">
            <a:spAutoFit/>
          </a:bodyPr>
          <a:lstStyle/>
          <a:p>
            <a:pPr marL="0" marR="0">
              <a:spcBef>
                <a:spcPts val="0"/>
              </a:spcBef>
              <a:spcAft>
                <a:spcPts val="0"/>
              </a:spcAft>
            </a:pPr>
            <a:r>
              <a:rPr lang="en-US" sz="2000" i="1" kern="0" dirty="0">
                <a:solidFill>
                  <a:srgbClr val="252525"/>
                </a:solidFill>
                <a:effectLst/>
                <a:ea typeface="Times New Roman" panose="02020603050405020304" pitchFamily="18" charset="0"/>
                <a:cs typeface="Arial" panose="020B0604020202020204" pitchFamily="34" charset="0"/>
              </a:rPr>
              <a:t>Faculty advising may take the form of assisting students in the selection of courses or careers, serving as faculty advisor with student groups, </a:t>
            </a:r>
            <a:r>
              <a:rPr lang="en-US" sz="2000" i="1" kern="0" dirty="0">
                <a:solidFill>
                  <a:srgbClr val="FF0000"/>
                </a:solidFill>
                <a:effectLst/>
                <a:ea typeface="Times New Roman" panose="02020603050405020304" pitchFamily="18" charset="0"/>
                <a:cs typeface="Arial" panose="020B0604020202020204" pitchFamily="34" charset="0"/>
              </a:rPr>
              <a:t>facilitating experiential and internship opportunities</a:t>
            </a:r>
            <a:r>
              <a:rPr lang="en-US" sz="2000" i="1" kern="0" dirty="0">
                <a:solidFill>
                  <a:srgbClr val="252525"/>
                </a:solidFill>
                <a:effectLst/>
                <a:ea typeface="Times New Roman" panose="02020603050405020304" pitchFamily="18" charset="0"/>
                <a:cs typeface="Arial" panose="020B0604020202020204" pitchFamily="34" charset="0"/>
              </a:rPr>
              <a:t>, assisting learners in educational programs both on and off campus, and mentoring students. For promotion and tenure, performance in such activities must be documented and evaluated. Documentation should include the number of students served and the advising or mentoring services provided. Evaluation will consider the </a:t>
            </a:r>
            <a:r>
              <a:rPr lang="en-US" sz="2000" i="1" kern="0" dirty="0">
                <a:effectLst/>
                <a:ea typeface="Times New Roman" panose="02020603050405020304" pitchFamily="18" charset="0"/>
                <a:cs typeface="Arial" panose="020B0604020202020204" pitchFamily="34" charset="0"/>
              </a:rPr>
              <a:t>innovation </a:t>
            </a:r>
            <a:r>
              <a:rPr lang="en-US" sz="2000" i="1" kern="0" dirty="0">
                <a:solidFill>
                  <a:srgbClr val="252525"/>
                </a:solidFill>
                <a:effectLst/>
                <a:ea typeface="Times New Roman" panose="02020603050405020304" pitchFamily="18" charset="0"/>
                <a:cs typeface="Arial" panose="020B0604020202020204" pitchFamily="34" charset="0"/>
              </a:rPr>
              <a:t>and creativity of the services; it may be based on systematic surveys of and assessments by students and former students who received these services, when signed by the students.</a:t>
            </a:r>
            <a:r>
              <a:rPr lang="en-US" sz="2000" dirty="0">
                <a:effectLst/>
              </a:rPr>
              <a:t> </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125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TotalTime>
  <Words>2634</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Courier New</vt:lpstr>
      <vt:lpstr>Gill Sans</vt:lpstr>
      <vt:lpstr>Helvetica</vt:lpstr>
      <vt:lpstr>Symbol</vt:lpstr>
      <vt:lpstr>Times</vt:lpstr>
      <vt:lpstr>Verdana</vt:lpstr>
      <vt:lpstr>Office Theme</vt:lpstr>
      <vt:lpstr>Inclusive Recognition of Innovation &amp; Entrepreneurship</vt:lpstr>
      <vt:lpstr>Creation of OSU Innovation &amp; Entrepreneurship (I&amp;E) Promotion &amp; Tenure (P&amp;T) Committee</vt:lpstr>
      <vt:lpstr>Intent of Effort</vt:lpstr>
      <vt:lpstr>I&amp;E Impact</vt:lpstr>
      <vt:lpstr>Why OSU? Promotion &amp; Tenure – Innovation &amp; Entrepreneurship Coalition</vt:lpstr>
      <vt:lpstr>PTIE Overarching Recommendations</vt:lpstr>
      <vt:lpstr>Recommended Changes: University-Wide Language</vt:lpstr>
      <vt:lpstr>Recommended Changes: I&amp;E Text for Evaluation Criterion – Teaching</vt:lpstr>
      <vt:lpstr>Recommended Changes: I&amp;E Text for Evaluation Criterion – Advising</vt:lpstr>
      <vt:lpstr>Recommended Changes: I&amp;E Text for Evaluation Criterion – Service</vt:lpstr>
      <vt:lpstr>Recommended Changes: I&amp;E Text for Evaluation Criterion – Scholarship</vt:lpstr>
      <vt:lpstr>Recommended Changes: I&amp;E Metrics – Teaching</vt:lpstr>
      <vt:lpstr>Recommended Changes: I&amp;E Metrics – Scholarship</vt:lpstr>
      <vt:lpstr>Recommended Changes: I&amp;E Metrics – Scholarship (Continued)</vt:lpstr>
      <vt:lpstr>Recommended Changes: I&amp;E Metrics – Scholarship (Continued)</vt:lpstr>
      <vt:lpstr>Recommended Changes: I&amp;E Metrics – Service</vt:lpstr>
      <vt:lpstr>Next Steps</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Nunnemaker, Vickie</cp:lastModifiedBy>
  <cp:revision>114</cp:revision>
  <dcterms:created xsi:type="dcterms:W3CDTF">2017-12-19T21:24:25Z</dcterms:created>
  <dcterms:modified xsi:type="dcterms:W3CDTF">2023-05-08T21:29:12Z</dcterms:modified>
</cp:coreProperties>
</file>