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527" r:id="rId2"/>
    <p:sldId id="534" r:id="rId3"/>
    <p:sldId id="532" r:id="rId4"/>
    <p:sldId id="537" r:id="rId5"/>
    <p:sldId id="53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63" autoAdjust="0"/>
    <p:restoredTop sz="88311" autoAdjust="0"/>
  </p:normalViewPr>
  <p:slideViewPr>
    <p:cSldViewPr snapToGrid="0">
      <p:cViewPr varScale="1">
        <p:scale>
          <a:sx n="61" d="100"/>
          <a:sy n="61" d="100"/>
        </p:scale>
        <p:origin x="1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65" d="100"/>
          <a:sy n="165" d="100"/>
        </p:scale>
        <p:origin x="2864" y="-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B718E-D4E0-4F8C-8487-D7CD33F1459A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4AA1B-F6DE-4640-8B85-CA3086F82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86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4AA1B-F6DE-4640-8B85-CA3086F82C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33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4AA1B-F6DE-4640-8B85-CA3086F82C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10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4AA1B-F6DE-4640-8B85-CA3086F82C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8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1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2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76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8182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46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95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67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89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687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0589" y="3349211"/>
            <a:ext cx="10370820" cy="1608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OREGON </a:t>
            </a:r>
            <a:r>
              <a:rPr spc="-45" dirty="0"/>
              <a:t>STATE</a:t>
            </a:r>
            <a:r>
              <a:rPr spc="-10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3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50660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6903" y="1364894"/>
            <a:ext cx="5012690" cy="4484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OREGON </a:t>
            </a:r>
            <a:r>
              <a:rPr spc="-45" dirty="0"/>
              <a:t>STATE</a:t>
            </a:r>
            <a:r>
              <a:rPr spc="-10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3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854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1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1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2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7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0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1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0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1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78366-A3F1-41A2-BB78-CA5427FE057B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758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enate.oregonstate.edu/sites/senate.oregonstate.edu/files/2023-06/criteria_inst_fs_230608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enate.oregonstate.edu/sites/senate.oregonstate.edu/files/2023-06/criteria_prof_srres_fs_230608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03F1D-26CA-4335-BC75-811E2192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Promotional Criteria: Instructor (ALS, ESL, PAC) &amp; Professor (Senior Research) Tracks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BDF0C-4FA3-4A32-AB78-4E0E14542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0321" y="4232171"/>
            <a:ext cx="10421687" cy="1704017"/>
          </a:xfrm>
        </p:spPr>
        <p:txBody>
          <a:bodyPr/>
          <a:lstStyle/>
          <a:p>
            <a:pPr algn="ctr"/>
            <a:r>
              <a:rPr lang="en-US" sz="2000" dirty="0">
                <a:effectLst/>
                <a:latin typeface="Rockwell" panose="02060603020205020403" pitchFamily="18" charset="77"/>
              </a:rPr>
              <a:t>Kate MacTavish, Faculty Senate President, on behalf of the Steering Committee </a:t>
            </a:r>
          </a:p>
          <a:p>
            <a:pPr algn="ctr"/>
            <a:r>
              <a:rPr lang="en-US" sz="2000" dirty="0">
                <a:effectLst/>
                <a:latin typeface="Rockwell" panose="02060603020205020403" pitchFamily="18" charset="77"/>
              </a:rPr>
              <a:t>for New Rank Promotion</a:t>
            </a:r>
            <a:r>
              <a:rPr lang="en-US" dirty="0">
                <a:effectLst/>
                <a:latin typeface="Rockwell" panose="02060603020205020403" pitchFamily="18" charset="77"/>
              </a:rPr>
              <a:t> </a:t>
            </a:r>
            <a:r>
              <a:rPr lang="en-US" sz="2000" dirty="0">
                <a:effectLst/>
                <a:latin typeface="Rockwell" panose="02060603020205020403" pitchFamily="18" charset="77"/>
              </a:rPr>
              <a:t>Criteria</a:t>
            </a:r>
          </a:p>
          <a:p>
            <a:pPr algn="ctr"/>
            <a:endParaRPr lang="en-US" dirty="0">
              <a:latin typeface="Rockwell" panose="02060603020205020403" pitchFamily="18" charset="77"/>
            </a:endParaRPr>
          </a:p>
          <a:p>
            <a:pPr algn="ctr"/>
            <a:r>
              <a:rPr lang="en-US" dirty="0">
                <a:latin typeface="Rockwell" panose="02060603020205020403" pitchFamily="18" charset="77"/>
              </a:rPr>
              <a:t>Faculty Senate ~ June 8, 2023</a:t>
            </a:r>
          </a:p>
        </p:txBody>
      </p:sp>
    </p:spTree>
    <p:extLst>
      <p:ext uri="{BB962C8B-B14F-4D97-AF65-F5344CB8AC3E}">
        <p14:creationId xmlns:p14="http://schemas.microsoft.com/office/powerpoint/2010/main" val="196688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1E268-E0FE-C447-B6BE-7642784E0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FE6FB-507A-3241-B4EB-90B78B389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648607"/>
            <a:ext cx="9613861" cy="32875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Important things to keep in mind: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These new criteria are being established in alignment with the collective bargaining agreement (CBA) with UAOSU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Faculty Senate in partnership with Office of Faculty Affairs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Input of multiple stakeholders over recent months</a:t>
            </a:r>
          </a:p>
          <a:p>
            <a:pPr marL="0" indent="0">
              <a:buNone/>
            </a:pP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70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AEFB-5DC5-C560-5046-FB3E0D05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76" y="63583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Final Promotional Criteria</a:t>
            </a:r>
            <a:endParaRPr lang="en-US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6906E-DDFB-E617-1F62-63EF5195C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054" y="2084284"/>
            <a:ext cx="10911443" cy="524934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Each document provides a basic description of the position, eligibility (service minimums), essential criteria, specific criteria for promotional junctures, and implications for contracts.</a:t>
            </a:r>
          </a:p>
          <a:p>
            <a:pPr marL="0" indent="0">
              <a:buNone/>
            </a:pP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buClr>
                <a:schemeClr val="tx1"/>
              </a:buClr>
            </a:pPr>
            <a:r>
              <a:rPr lang="en-US" sz="2800" i="1" u="sng" dirty="0">
                <a:solidFill>
                  <a:srgbClr val="FFFF00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Instructor</a:t>
            </a:r>
            <a:r>
              <a:rPr lang="en-US" sz="28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(ALS, ESL, PAC)</a:t>
            </a:r>
          </a:p>
          <a:p>
            <a:pPr>
              <a:buClr>
                <a:schemeClr val="tx1"/>
              </a:buClr>
            </a:pPr>
            <a:r>
              <a:rPr lang="en-US" sz="2800" i="1" u="sng" dirty="0">
                <a:solidFill>
                  <a:srgbClr val="FFFF00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Professor</a:t>
            </a:r>
            <a:r>
              <a:rPr lang="en-US" sz="28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(Senior Research) </a:t>
            </a:r>
          </a:p>
          <a:p>
            <a:pPr marL="0" indent="0">
              <a:buNone/>
            </a:pPr>
            <a:endParaRPr lang="en-US" sz="22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22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767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BB97DE-88B0-4CF5-B2D7-F9940BA515F9}"/>
              </a:ext>
            </a:extLst>
          </p:cNvPr>
          <p:cNvSpPr/>
          <p:nvPr/>
        </p:nvSpPr>
        <p:spPr>
          <a:xfrm>
            <a:off x="1524000" y="2705725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Motion to approve the new promotional criteria for Instructor (ALS, ESL, PAC).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0702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00DA5D-1598-4058-97E2-11A2A1562E66}"/>
              </a:ext>
            </a:extLst>
          </p:cNvPr>
          <p:cNvSpPr/>
          <p:nvPr/>
        </p:nvSpPr>
        <p:spPr>
          <a:xfrm>
            <a:off x="1367728" y="2705725"/>
            <a:ext cx="94565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Motion to approve the new promotional criteria for Professor (Sr. Research).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253556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</TotalTime>
  <Words>163</Words>
  <Application>Microsoft Office PowerPoint</Application>
  <PresentationFormat>Widescreen</PresentationFormat>
  <Paragraphs>21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Rockwell</vt:lpstr>
      <vt:lpstr>Trebuchet MS</vt:lpstr>
      <vt:lpstr>Berlin</vt:lpstr>
      <vt:lpstr>Promotional Criteria: Instructor (ALS, ESL, PAC) &amp; Professor (Senior Research) Tracks</vt:lpstr>
      <vt:lpstr>Background</vt:lpstr>
      <vt:lpstr>Final Promotional Criteria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OSU Faculty Senate</dc:title>
  <dc:creator>Calascibetta, Caitlin</dc:creator>
  <cp:lastModifiedBy>Nunnemaker, Vickie</cp:lastModifiedBy>
  <cp:revision>222</cp:revision>
  <dcterms:created xsi:type="dcterms:W3CDTF">2021-12-09T00:10:26Z</dcterms:created>
  <dcterms:modified xsi:type="dcterms:W3CDTF">2023-06-06T22:28:17Z</dcterms:modified>
</cp:coreProperties>
</file>