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321" r:id="rId2"/>
    <p:sldId id="271" r:id="rId3"/>
    <p:sldId id="427" r:id="rId4"/>
    <p:sldId id="433" r:id="rId5"/>
    <p:sldId id="440" r:id="rId6"/>
    <p:sldId id="441" r:id="rId7"/>
    <p:sldId id="434" r:id="rId8"/>
    <p:sldId id="429" r:id="rId9"/>
    <p:sldId id="430" r:id="rId10"/>
    <p:sldId id="442" r:id="rId11"/>
    <p:sldId id="420" r:id="rId12"/>
  </p:sldIdLst>
  <p:sldSz cx="12188825"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userDrawn="1">
          <p15:clr>
            <a:srgbClr val="A4A3A4"/>
          </p15:clr>
        </p15:guide>
        <p15:guide id="2" orient="horz" pos="4272" userDrawn="1">
          <p15:clr>
            <a:srgbClr val="A4A3A4"/>
          </p15:clr>
        </p15:guide>
        <p15:guide id="3" orient="horz" pos="1872">
          <p15:clr>
            <a:srgbClr val="A4A3A4"/>
          </p15:clr>
        </p15:guide>
        <p15:guide id="4" pos="7127" userDrawn="1">
          <p15:clr>
            <a:srgbClr val="A4A3A4"/>
          </p15:clr>
        </p15:guide>
        <p15:guide id="5" pos="340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rn, Heather" initials="HH" lastIdx="1" clrIdx="0">
    <p:extLst>
      <p:ext uri="{19B8F6BF-5375-455C-9EA6-DF929625EA0E}">
        <p15:presenceInfo xmlns:p15="http://schemas.microsoft.com/office/powerpoint/2012/main" userId="S::hornh@oregonstate.edu::b2dd737e-7b4a-4310-8c37-9b5b1fceebf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44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950" autoAdjust="0"/>
    <p:restoredTop sz="73802" autoAdjust="0"/>
  </p:normalViewPr>
  <p:slideViewPr>
    <p:cSldViewPr snapToGrid="0" snapToObjects="1" showGuides="1">
      <p:cViewPr varScale="1">
        <p:scale>
          <a:sx n="81" d="100"/>
          <a:sy n="81" d="100"/>
        </p:scale>
        <p:origin x="1158" y="78"/>
      </p:cViewPr>
      <p:guideLst>
        <p:guide orient="horz" pos="4320"/>
        <p:guide orient="horz" pos="4272"/>
        <p:guide orient="horz" pos="1872"/>
        <p:guide pos="7127"/>
        <p:guide pos="3407"/>
      </p:guideLst>
    </p:cSldViewPr>
  </p:slideViewPr>
  <p:notesTextViewPr>
    <p:cViewPr>
      <p:scale>
        <a:sx n="100" d="100"/>
        <a:sy n="100" d="100"/>
      </p:scale>
      <p:origin x="0" y="0"/>
    </p:cViewPr>
  </p:notesTextViewPr>
  <p:notesViewPr>
    <p:cSldViewPr snapToGrid="0" snapToObjects="1">
      <p:cViewPr varScale="1">
        <p:scale>
          <a:sx n="62" d="100"/>
          <a:sy n="62" d="100"/>
        </p:scale>
        <p:origin x="1600" y="4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137C15D-55EE-4F17-99A3-0D3C55250ED5}" type="datetimeFigureOut">
              <a:rPr lang="en-US" smtClean="0"/>
              <a:t>6/5/2023</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D7C51BEB-7F7A-4CCD-8B58-0DB1CA55511F}" type="slidenum">
              <a:rPr lang="en-US" smtClean="0"/>
              <a:t>‹#›</a:t>
            </a:fld>
            <a:endParaRPr lang="en-US" dirty="0"/>
          </a:p>
        </p:txBody>
      </p:sp>
    </p:spTree>
    <p:extLst>
      <p:ext uri="{BB962C8B-B14F-4D97-AF65-F5344CB8AC3E}">
        <p14:creationId xmlns:p14="http://schemas.microsoft.com/office/powerpoint/2010/main" val="1928485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34D3514-7CCB-4821-9BA6-60C93EF48D78}" type="datetimeFigureOut">
              <a:rPr lang="en-US" smtClean="0"/>
              <a:t>6/5/2023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08390B6-A855-40DD-BEF2-6439B89ABAEC}" type="slidenum">
              <a:rPr lang="en-US" smtClean="0"/>
              <a:t>‹#›</a:t>
            </a:fld>
            <a:endParaRPr lang="en-US" dirty="0"/>
          </a:p>
        </p:txBody>
      </p:sp>
    </p:spTree>
    <p:extLst>
      <p:ext uri="{BB962C8B-B14F-4D97-AF65-F5344CB8AC3E}">
        <p14:creationId xmlns:p14="http://schemas.microsoft.com/office/powerpoint/2010/main" val="804282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8390B6-A855-40DD-BEF2-6439B89ABAEC}" type="slidenum">
              <a:rPr lang="en-US" smtClean="0"/>
              <a:t>1</a:t>
            </a:fld>
            <a:endParaRPr lang="en-US" dirty="0"/>
          </a:p>
        </p:txBody>
      </p:sp>
    </p:spTree>
    <p:extLst>
      <p:ext uri="{BB962C8B-B14F-4D97-AF65-F5344CB8AC3E}">
        <p14:creationId xmlns:p14="http://schemas.microsoft.com/office/powerpoint/2010/main" val="16676349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08390B6-A855-40DD-BEF2-6439B89ABAEC}" type="slidenum">
              <a:rPr lang="en-US" smtClean="0"/>
              <a:t>11</a:t>
            </a:fld>
            <a:endParaRPr lang="en-US" dirty="0"/>
          </a:p>
        </p:txBody>
      </p:sp>
    </p:spTree>
    <p:extLst>
      <p:ext uri="{BB962C8B-B14F-4D97-AF65-F5344CB8AC3E}">
        <p14:creationId xmlns:p14="http://schemas.microsoft.com/office/powerpoint/2010/main" val="500426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08390B6-A855-40DD-BEF2-6439B89ABAEC}" type="slidenum">
              <a:rPr lang="en-US" smtClean="0"/>
              <a:t>3</a:t>
            </a:fld>
            <a:endParaRPr lang="en-US" dirty="0"/>
          </a:p>
        </p:txBody>
      </p:sp>
    </p:spTree>
    <p:extLst>
      <p:ext uri="{BB962C8B-B14F-4D97-AF65-F5344CB8AC3E}">
        <p14:creationId xmlns:p14="http://schemas.microsoft.com/office/powerpoint/2010/main" val="3886222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spcBef>
                <a:spcPts val="0"/>
              </a:spcBef>
              <a:spcAft>
                <a:spcPts val="0"/>
              </a:spcAft>
              <a:buNone/>
            </a:pPr>
            <a:endParaRPr lang="en-US" sz="1800" dirty="0">
              <a:solidFill>
                <a:srgbClr val="000000"/>
              </a:solidFill>
              <a:effectLst/>
              <a:latin typeface="Tw Cen MT" panose="020B0602020104020603" pitchFamily="34" charset="0"/>
              <a:ea typeface="Times New Roman" panose="02020603050405020304" pitchFamily="18" charset="0"/>
              <a:cs typeface="Cambria" panose="02040503050406030204" pitchFamily="18" charset="0"/>
            </a:endParaRPr>
          </a:p>
        </p:txBody>
      </p:sp>
      <p:sp>
        <p:nvSpPr>
          <p:cNvPr id="4" name="Slide Number Placeholder 3"/>
          <p:cNvSpPr>
            <a:spLocks noGrp="1"/>
          </p:cNvSpPr>
          <p:nvPr>
            <p:ph type="sldNum" sz="quarter" idx="5"/>
          </p:nvPr>
        </p:nvSpPr>
        <p:spPr/>
        <p:txBody>
          <a:bodyPr/>
          <a:lstStyle/>
          <a:p>
            <a:fld id="{408390B6-A855-40DD-BEF2-6439B89ABAEC}" type="slidenum">
              <a:rPr lang="en-US" smtClean="0"/>
              <a:t>4</a:t>
            </a:fld>
            <a:endParaRPr lang="en-US" dirty="0"/>
          </a:p>
        </p:txBody>
      </p:sp>
    </p:spTree>
    <p:extLst>
      <p:ext uri="{BB962C8B-B14F-4D97-AF65-F5344CB8AC3E}">
        <p14:creationId xmlns:p14="http://schemas.microsoft.com/office/powerpoint/2010/main" val="2756793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08390B6-A855-40DD-BEF2-6439B89ABAEC}" type="slidenum">
              <a:rPr lang="en-US" smtClean="0"/>
              <a:t>5</a:t>
            </a:fld>
            <a:endParaRPr lang="en-US" dirty="0"/>
          </a:p>
        </p:txBody>
      </p:sp>
    </p:spTree>
    <p:extLst>
      <p:ext uri="{BB962C8B-B14F-4D97-AF65-F5344CB8AC3E}">
        <p14:creationId xmlns:p14="http://schemas.microsoft.com/office/powerpoint/2010/main" val="1414654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08390B6-A855-40DD-BEF2-6439B89ABAEC}" type="slidenum">
              <a:rPr lang="en-US" smtClean="0"/>
              <a:t>6</a:t>
            </a:fld>
            <a:endParaRPr lang="en-US" dirty="0"/>
          </a:p>
        </p:txBody>
      </p:sp>
    </p:spTree>
    <p:extLst>
      <p:ext uri="{BB962C8B-B14F-4D97-AF65-F5344CB8AC3E}">
        <p14:creationId xmlns:p14="http://schemas.microsoft.com/office/powerpoint/2010/main" val="1520020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08390B6-A855-40DD-BEF2-6439B89ABAEC}" type="slidenum">
              <a:rPr lang="en-US" smtClean="0"/>
              <a:t>7</a:t>
            </a:fld>
            <a:endParaRPr lang="en-US" dirty="0"/>
          </a:p>
        </p:txBody>
      </p:sp>
    </p:spTree>
    <p:extLst>
      <p:ext uri="{BB962C8B-B14F-4D97-AF65-F5344CB8AC3E}">
        <p14:creationId xmlns:p14="http://schemas.microsoft.com/office/powerpoint/2010/main" val="2901697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08390B6-A855-40DD-BEF2-6439B89ABAEC}" type="slidenum">
              <a:rPr lang="en-US" smtClean="0"/>
              <a:t>8</a:t>
            </a:fld>
            <a:endParaRPr lang="en-US" dirty="0"/>
          </a:p>
        </p:txBody>
      </p:sp>
    </p:spTree>
    <p:extLst>
      <p:ext uri="{BB962C8B-B14F-4D97-AF65-F5344CB8AC3E}">
        <p14:creationId xmlns:p14="http://schemas.microsoft.com/office/powerpoint/2010/main" val="39132964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08390B6-A855-40DD-BEF2-6439B89ABAEC}" type="slidenum">
              <a:rPr lang="en-US" smtClean="0"/>
              <a:t>9</a:t>
            </a:fld>
            <a:endParaRPr lang="en-US" dirty="0"/>
          </a:p>
        </p:txBody>
      </p:sp>
    </p:spTree>
    <p:extLst>
      <p:ext uri="{BB962C8B-B14F-4D97-AF65-F5344CB8AC3E}">
        <p14:creationId xmlns:p14="http://schemas.microsoft.com/office/powerpoint/2010/main" val="21609098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408390B6-A855-40DD-BEF2-6439B89ABAEC}" type="slidenum">
              <a:rPr lang="en-US" smtClean="0"/>
              <a:t>10</a:t>
            </a:fld>
            <a:endParaRPr lang="en-US" dirty="0"/>
          </a:p>
        </p:txBody>
      </p:sp>
    </p:spTree>
    <p:extLst>
      <p:ext uri="{BB962C8B-B14F-4D97-AF65-F5344CB8AC3E}">
        <p14:creationId xmlns:p14="http://schemas.microsoft.com/office/powerpoint/2010/main" val="27931092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Rectangle 10"/>
          <p:cNvSpPr/>
          <p:nvPr userDrawn="1"/>
        </p:nvSpPr>
        <p:spPr>
          <a:xfrm>
            <a:off x="-9620" y="-9622"/>
            <a:ext cx="12211242" cy="6877243"/>
          </a:xfrm>
          <a:prstGeom prst="rect">
            <a:avLst/>
          </a:prstGeom>
          <a:solidFill>
            <a:srgbClr val="DC4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914162" y="2977163"/>
            <a:ext cx="10360501" cy="1083277"/>
          </a:xfrm>
        </p:spPr>
        <p:txBody>
          <a:bodyPr>
            <a:normAutofit/>
          </a:bodyPr>
          <a:lstStyle>
            <a:lvl1pPr>
              <a:defRPr sz="4800">
                <a:solidFill>
                  <a:schemeClr val="bg1"/>
                </a:solidFill>
                <a:latin typeface="Impact"/>
                <a:cs typeface="Impact"/>
              </a:defRPr>
            </a:lvl1pPr>
          </a:lstStyle>
          <a:p>
            <a:r>
              <a:rPr lang="en-US" dirty="0"/>
              <a:t>Presentation Title</a:t>
            </a:r>
          </a:p>
        </p:txBody>
      </p:sp>
      <p:sp>
        <p:nvSpPr>
          <p:cNvPr id="3" name="Subtitle 2"/>
          <p:cNvSpPr>
            <a:spLocks noGrp="1"/>
          </p:cNvSpPr>
          <p:nvPr>
            <p:ph type="subTitle" idx="1" hasCustomPrompt="1"/>
          </p:nvPr>
        </p:nvSpPr>
        <p:spPr>
          <a:xfrm>
            <a:off x="1828324" y="4079676"/>
            <a:ext cx="8532178" cy="1327821"/>
          </a:xfrm>
        </p:spPr>
        <p:txBody>
          <a:bodyPr>
            <a:normAutofit/>
          </a:bodyPr>
          <a:lstStyle>
            <a:lvl1pPr marL="0" indent="0" algn="ctr">
              <a:lnSpc>
                <a:spcPct val="130000"/>
              </a:lnSpc>
              <a:buNone/>
              <a:defRPr sz="2800" baseline="0">
                <a:solidFill>
                  <a:srgbClr val="FFFFFF"/>
                </a:solidFill>
                <a:latin typeface="Verdana"/>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Presenter(s) </a:t>
            </a:r>
            <a:br>
              <a:rPr lang="en-US" dirty="0"/>
            </a:br>
            <a:r>
              <a:rPr lang="en-US" dirty="0"/>
              <a:t>Date</a:t>
            </a:r>
          </a:p>
        </p:txBody>
      </p:sp>
      <p:pic>
        <p:nvPicPr>
          <p:cNvPr id="7" name="Picture 6" descr="OSU_vertical_2C_W_over_B.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17761" y="467917"/>
            <a:ext cx="1953304" cy="2057399"/>
          </a:xfrm>
          <a:prstGeom prst="rect">
            <a:avLst/>
          </a:prstGeom>
        </p:spPr>
      </p:pic>
      <p:sp>
        <p:nvSpPr>
          <p:cNvPr id="9" name="TextBox 8"/>
          <p:cNvSpPr txBox="1"/>
          <p:nvPr userDrawn="1"/>
        </p:nvSpPr>
        <p:spPr>
          <a:xfrm>
            <a:off x="786201" y="6075181"/>
            <a:ext cx="10622361" cy="338554"/>
          </a:xfrm>
          <a:prstGeom prst="rect">
            <a:avLst/>
          </a:prstGeom>
          <a:noFill/>
        </p:spPr>
        <p:txBody>
          <a:bodyPr wrap="square" rtlCol="0">
            <a:spAutoFit/>
          </a:bodyPr>
          <a:lstStyle/>
          <a:p>
            <a:pPr algn="ctr"/>
            <a:r>
              <a:rPr lang="en-US" sz="1600" dirty="0">
                <a:solidFill>
                  <a:schemeClr val="bg1"/>
                </a:solidFill>
                <a:latin typeface="Verdana"/>
                <a:cs typeface="Verdana"/>
              </a:rPr>
              <a:t>OFFICE OF THE PROVOST</a:t>
            </a:r>
          </a:p>
        </p:txBody>
      </p:sp>
      <p:cxnSp>
        <p:nvCxnSpPr>
          <p:cNvPr id="10" name="Straight Connector 9"/>
          <p:cNvCxnSpPr/>
          <p:nvPr userDrawn="1"/>
        </p:nvCxnSpPr>
        <p:spPr>
          <a:xfrm>
            <a:off x="608804" y="5993516"/>
            <a:ext cx="10972800"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4789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BD0DD54-9116-BF41-84A5-68A4D7F67848}" type="datetimeFigureOut">
              <a:rPr lang="en-US" smtClean="0"/>
              <a:t>6/5/2023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9F06186-681F-7246-9274-0E5FA005C98D}" type="slidenum">
              <a:rPr lang="en-US" smtClean="0"/>
              <a:t>‹#›</a:t>
            </a:fld>
            <a:endParaRPr lang="en-US" dirty="0"/>
          </a:p>
        </p:txBody>
      </p:sp>
      <p:pic>
        <p:nvPicPr>
          <p:cNvPr id="6" name="Picture 5"/>
          <p:cNvPicPr>
            <a:picLocks noChangeAspect="1"/>
          </p:cNvPicPr>
          <p:nvPr userDrawn="1"/>
        </p:nvPicPr>
        <p:blipFill>
          <a:blip r:embed="rId2"/>
          <a:stretch>
            <a:fillRect/>
          </a:stretch>
        </p:blipFill>
        <p:spPr>
          <a:xfrm>
            <a:off x="8985719" y="480994"/>
            <a:ext cx="2343270" cy="730288"/>
          </a:xfrm>
          <a:prstGeom prst="rect">
            <a:avLst/>
          </a:prstGeom>
        </p:spPr>
      </p:pic>
    </p:spTree>
    <p:extLst>
      <p:ext uri="{BB962C8B-B14F-4D97-AF65-F5344CB8AC3E}">
        <p14:creationId xmlns:p14="http://schemas.microsoft.com/office/powerpoint/2010/main" val="650106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2979" y="1250845"/>
            <a:ext cx="10362867" cy="1193114"/>
          </a:xfrm>
        </p:spPr>
        <p:txBody>
          <a:bodyPr/>
          <a:lstStyle>
            <a:lvl1pPr algn="l">
              <a:defRPr>
                <a:solidFill>
                  <a:srgbClr val="DC4400"/>
                </a:solidFill>
              </a:defRPr>
            </a:lvl1pPr>
          </a:lstStyle>
          <a:p>
            <a:r>
              <a:rPr lang="en-US" dirty="0"/>
              <a:t>Click to edit Master title style</a:t>
            </a:r>
          </a:p>
        </p:txBody>
      </p:sp>
      <p:sp>
        <p:nvSpPr>
          <p:cNvPr id="3" name="Content Placeholder 2"/>
          <p:cNvSpPr>
            <a:spLocks noGrp="1"/>
          </p:cNvSpPr>
          <p:nvPr>
            <p:ph idx="1"/>
          </p:nvPr>
        </p:nvSpPr>
        <p:spPr>
          <a:xfrm>
            <a:off x="912979" y="2443959"/>
            <a:ext cx="10362867" cy="3682206"/>
          </a:xfrm>
        </p:spPr>
        <p:txBody>
          <a:bodyPr/>
          <a:lstStyle>
            <a:lvl1pPr algn="l">
              <a:defRPr/>
            </a:lvl1pPr>
            <a:lvl2pPr algn="l">
              <a:defRPr/>
            </a:lvl2pPr>
            <a:lvl3pPr algn="l">
              <a:defRPr/>
            </a:lvl3pPr>
            <a:lvl4pPr algn="l">
              <a:defRPr/>
            </a:lvl4pPr>
            <a:lvl5pPr algn="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912979" y="6356351"/>
            <a:ext cx="2540521" cy="365125"/>
          </a:xfrm>
        </p:spPr>
        <p:txBody>
          <a:bodyPr/>
          <a:lstStyle>
            <a:lvl1pPr>
              <a:defRPr>
                <a:latin typeface="Verdana"/>
                <a:cs typeface="Verdana"/>
              </a:defRPr>
            </a:lvl1pPr>
          </a:lstStyle>
          <a:p>
            <a:fld id="{9BD0DD54-9116-BF41-84A5-68A4D7F67848}" type="datetimeFigureOut">
              <a:rPr lang="en-US" smtClean="0"/>
              <a:pPr/>
              <a:t>6/5/2023</a:t>
            </a:fld>
            <a:endParaRPr lang="en-US" dirty="0"/>
          </a:p>
        </p:txBody>
      </p:sp>
      <p:sp>
        <p:nvSpPr>
          <p:cNvPr id="5" name="Footer Placeholder 4"/>
          <p:cNvSpPr>
            <a:spLocks noGrp="1"/>
          </p:cNvSpPr>
          <p:nvPr>
            <p:ph type="ftr" sz="quarter" idx="11"/>
          </p:nvPr>
        </p:nvSpPr>
        <p:spPr/>
        <p:txBody>
          <a:bodyPr/>
          <a:lstStyle>
            <a:lvl1pPr>
              <a:defRPr>
                <a:latin typeface="Verdana"/>
                <a:cs typeface="Verdana"/>
              </a:defRPr>
            </a:lvl1pPr>
          </a:lstStyle>
          <a:p>
            <a:endParaRPr lang="en-US" dirty="0"/>
          </a:p>
        </p:txBody>
      </p:sp>
      <p:sp>
        <p:nvSpPr>
          <p:cNvPr id="6" name="Slide Number Placeholder 5"/>
          <p:cNvSpPr>
            <a:spLocks noGrp="1"/>
          </p:cNvSpPr>
          <p:nvPr>
            <p:ph type="sldNum" sz="quarter" idx="12"/>
          </p:nvPr>
        </p:nvSpPr>
        <p:spPr>
          <a:xfrm>
            <a:off x="8735326" y="6356351"/>
            <a:ext cx="2555430" cy="365125"/>
          </a:xfrm>
        </p:spPr>
        <p:txBody>
          <a:bodyPr/>
          <a:lstStyle>
            <a:lvl1pPr>
              <a:defRPr>
                <a:latin typeface="Verdana"/>
                <a:cs typeface="Verdana"/>
              </a:defRPr>
            </a:lvl1pPr>
          </a:lstStyle>
          <a:p>
            <a:fld id="{A9F06186-681F-7246-9274-0E5FA005C98D}" type="slidenum">
              <a:rPr lang="en-US" smtClean="0"/>
              <a:pPr/>
              <a:t>‹#›</a:t>
            </a:fld>
            <a:endParaRPr lang="en-US" dirty="0"/>
          </a:p>
        </p:txBody>
      </p:sp>
    </p:spTree>
    <p:extLst>
      <p:ext uri="{BB962C8B-B14F-4D97-AF65-F5344CB8AC3E}">
        <p14:creationId xmlns:p14="http://schemas.microsoft.com/office/powerpoint/2010/main" val="821875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927889" y="2832443"/>
            <a:ext cx="10362867" cy="1193114"/>
          </a:xfrm>
        </p:spPr>
        <p:txBody>
          <a:bodyPr/>
          <a:lstStyle>
            <a:lvl1pPr algn="ctr">
              <a:defRPr>
                <a:solidFill>
                  <a:srgbClr val="DC4400"/>
                </a:solidFill>
              </a:defRPr>
            </a:lvl1pPr>
          </a:lstStyle>
          <a:p>
            <a:r>
              <a:rPr lang="en-US" dirty="0"/>
              <a:t>Click to edit Master title style</a:t>
            </a:r>
          </a:p>
        </p:txBody>
      </p:sp>
      <p:sp>
        <p:nvSpPr>
          <p:cNvPr id="10" name="Date Placeholder 3"/>
          <p:cNvSpPr>
            <a:spLocks noGrp="1"/>
          </p:cNvSpPr>
          <p:nvPr>
            <p:ph type="dt" sz="half" idx="10"/>
          </p:nvPr>
        </p:nvSpPr>
        <p:spPr>
          <a:xfrm>
            <a:off x="912979" y="6356351"/>
            <a:ext cx="2540521" cy="365125"/>
          </a:xfrm>
        </p:spPr>
        <p:txBody>
          <a:bodyPr/>
          <a:lstStyle>
            <a:lvl1pPr>
              <a:defRPr>
                <a:latin typeface="Verdana"/>
                <a:cs typeface="Verdana"/>
              </a:defRPr>
            </a:lvl1pPr>
          </a:lstStyle>
          <a:p>
            <a:fld id="{9BD0DD54-9116-BF41-84A5-68A4D7F67848}" type="datetimeFigureOut">
              <a:rPr lang="en-US" smtClean="0"/>
              <a:pPr/>
              <a:t>6/5/2023</a:t>
            </a:fld>
            <a:endParaRPr lang="en-US" dirty="0"/>
          </a:p>
        </p:txBody>
      </p:sp>
      <p:sp>
        <p:nvSpPr>
          <p:cNvPr id="11" name="Footer Placeholder 4"/>
          <p:cNvSpPr>
            <a:spLocks noGrp="1"/>
          </p:cNvSpPr>
          <p:nvPr>
            <p:ph type="ftr" sz="quarter" idx="11"/>
          </p:nvPr>
        </p:nvSpPr>
        <p:spPr>
          <a:xfrm>
            <a:off x="4164515" y="6356351"/>
            <a:ext cx="3859795" cy="365125"/>
          </a:xfrm>
        </p:spPr>
        <p:txBody>
          <a:bodyPr/>
          <a:lstStyle>
            <a:lvl1pPr>
              <a:defRPr>
                <a:latin typeface="Verdana"/>
                <a:cs typeface="Verdana"/>
              </a:defRPr>
            </a:lvl1pPr>
          </a:lstStyle>
          <a:p>
            <a:endParaRPr lang="en-US" dirty="0"/>
          </a:p>
        </p:txBody>
      </p:sp>
      <p:sp>
        <p:nvSpPr>
          <p:cNvPr id="12" name="Slide Number Placeholder 5"/>
          <p:cNvSpPr>
            <a:spLocks noGrp="1"/>
          </p:cNvSpPr>
          <p:nvPr>
            <p:ph type="sldNum" sz="quarter" idx="12"/>
          </p:nvPr>
        </p:nvSpPr>
        <p:spPr>
          <a:xfrm>
            <a:off x="8735326" y="6356351"/>
            <a:ext cx="2555430" cy="365125"/>
          </a:xfrm>
        </p:spPr>
        <p:txBody>
          <a:bodyPr/>
          <a:lstStyle>
            <a:lvl1pPr>
              <a:defRPr>
                <a:latin typeface="Verdana"/>
                <a:cs typeface="Verdana"/>
              </a:defRPr>
            </a:lvl1pPr>
          </a:lstStyle>
          <a:p>
            <a:fld id="{A9F06186-681F-7246-9274-0E5FA005C98D}" type="slidenum">
              <a:rPr lang="en-US" smtClean="0"/>
              <a:pPr/>
              <a:t>‹#›</a:t>
            </a:fld>
            <a:endParaRPr lang="en-US" dirty="0"/>
          </a:p>
        </p:txBody>
      </p:sp>
      <p:pic>
        <p:nvPicPr>
          <p:cNvPr id="2" name="Picture 1"/>
          <p:cNvPicPr>
            <a:picLocks noChangeAspect="1"/>
          </p:cNvPicPr>
          <p:nvPr userDrawn="1"/>
        </p:nvPicPr>
        <p:blipFill>
          <a:blip r:embed="rId2"/>
          <a:stretch>
            <a:fillRect/>
          </a:stretch>
        </p:blipFill>
        <p:spPr>
          <a:xfrm>
            <a:off x="8947486" y="371456"/>
            <a:ext cx="2343270" cy="730288"/>
          </a:xfrm>
          <a:prstGeom prst="rect">
            <a:avLst/>
          </a:prstGeom>
        </p:spPr>
      </p:pic>
    </p:spTree>
    <p:extLst>
      <p:ext uri="{BB962C8B-B14F-4D97-AF65-F5344CB8AC3E}">
        <p14:creationId xmlns:p14="http://schemas.microsoft.com/office/powerpoint/2010/main" val="2570229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9" name="Date Placeholder 3"/>
          <p:cNvSpPr>
            <a:spLocks noGrp="1"/>
          </p:cNvSpPr>
          <p:nvPr>
            <p:ph type="dt" sz="half" idx="10"/>
          </p:nvPr>
        </p:nvSpPr>
        <p:spPr>
          <a:xfrm>
            <a:off x="912979" y="6356351"/>
            <a:ext cx="2540521" cy="365125"/>
          </a:xfrm>
        </p:spPr>
        <p:txBody>
          <a:bodyPr/>
          <a:lstStyle>
            <a:lvl1pPr>
              <a:defRPr>
                <a:latin typeface="Verdana"/>
                <a:cs typeface="Verdana"/>
              </a:defRPr>
            </a:lvl1pPr>
          </a:lstStyle>
          <a:p>
            <a:fld id="{9BD0DD54-9116-BF41-84A5-68A4D7F67848}" type="datetimeFigureOut">
              <a:rPr lang="en-US" smtClean="0"/>
              <a:pPr/>
              <a:t>6/5/2023</a:t>
            </a:fld>
            <a:endParaRPr lang="en-US" dirty="0"/>
          </a:p>
        </p:txBody>
      </p:sp>
      <p:sp>
        <p:nvSpPr>
          <p:cNvPr id="10" name="Footer Placeholder 4"/>
          <p:cNvSpPr>
            <a:spLocks noGrp="1"/>
          </p:cNvSpPr>
          <p:nvPr>
            <p:ph type="ftr" sz="quarter" idx="11"/>
          </p:nvPr>
        </p:nvSpPr>
        <p:spPr>
          <a:xfrm>
            <a:off x="4164515" y="6356351"/>
            <a:ext cx="3859795" cy="365125"/>
          </a:xfrm>
        </p:spPr>
        <p:txBody>
          <a:bodyPr/>
          <a:lstStyle>
            <a:lvl1pPr>
              <a:defRPr>
                <a:latin typeface="Verdana"/>
                <a:cs typeface="Verdana"/>
              </a:defRPr>
            </a:lvl1pPr>
          </a:lstStyle>
          <a:p>
            <a:endParaRPr lang="en-US" dirty="0"/>
          </a:p>
        </p:txBody>
      </p:sp>
      <p:sp>
        <p:nvSpPr>
          <p:cNvPr id="11" name="Slide Number Placeholder 5"/>
          <p:cNvSpPr>
            <a:spLocks noGrp="1"/>
          </p:cNvSpPr>
          <p:nvPr>
            <p:ph type="sldNum" sz="quarter" idx="12"/>
          </p:nvPr>
        </p:nvSpPr>
        <p:spPr>
          <a:xfrm>
            <a:off x="8735326" y="6356351"/>
            <a:ext cx="2555430" cy="365125"/>
          </a:xfrm>
        </p:spPr>
        <p:txBody>
          <a:bodyPr/>
          <a:lstStyle>
            <a:lvl1pPr>
              <a:defRPr>
                <a:latin typeface="Verdana"/>
                <a:cs typeface="Verdana"/>
              </a:defRPr>
            </a:lvl1pPr>
          </a:lstStyle>
          <a:p>
            <a:fld id="{A9F06186-681F-7246-9274-0E5FA005C98D}" type="slidenum">
              <a:rPr lang="en-US" smtClean="0"/>
              <a:pPr/>
              <a:t>‹#›</a:t>
            </a:fld>
            <a:endParaRPr lang="en-US" dirty="0"/>
          </a:p>
        </p:txBody>
      </p:sp>
      <p:pic>
        <p:nvPicPr>
          <p:cNvPr id="2" name="Picture 1"/>
          <p:cNvPicPr>
            <a:picLocks noChangeAspect="1"/>
          </p:cNvPicPr>
          <p:nvPr userDrawn="1"/>
        </p:nvPicPr>
        <p:blipFill>
          <a:blip r:embed="rId2"/>
          <a:stretch>
            <a:fillRect/>
          </a:stretch>
        </p:blipFill>
        <p:spPr>
          <a:xfrm>
            <a:off x="8947486" y="381616"/>
            <a:ext cx="2343270" cy="730288"/>
          </a:xfrm>
          <a:prstGeom prst="rect">
            <a:avLst/>
          </a:prstGeom>
        </p:spPr>
      </p:pic>
    </p:spTree>
    <p:extLst>
      <p:ext uri="{BB962C8B-B14F-4D97-AF65-F5344CB8AC3E}">
        <p14:creationId xmlns:p14="http://schemas.microsoft.com/office/powerpoint/2010/main" val="41838291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8"/>
            <a:ext cx="10969943"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441" y="1600201"/>
            <a:ext cx="10969943"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441" y="6356351"/>
            <a:ext cx="2844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D0DD54-9116-BF41-84A5-68A4D7F67848}" type="datetimeFigureOut">
              <a:rPr lang="en-US" smtClean="0"/>
              <a:t>6/5/2023</a:t>
            </a:fld>
            <a:endParaRPr lang="en-US" dirty="0"/>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F06186-681F-7246-9274-0E5FA005C98D}" type="slidenum">
              <a:rPr lang="en-US" smtClean="0"/>
              <a:t>‹#›</a:t>
            </a:fld>
            <a:endParaRPr lang="en-US" dirty="0"/>
          </a:p>
        </p:txBody>
      </p:sp>
    </p:spTree>
    <p:extLst>
      <p:ext uri="{BB962C8B-B14F-4D97-AF65-F5344CB8AC3E}">
        <p14:creationId xmlns:p14="http://schemas.microsoft.com/office/powerpoint/2010/main" val="4060404297"/>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54" r:id="rId4"/>
    <p:sldLayoutId id="2147483655" r:id="rId5"/>
  </p:sldLayoutIdLst>
  <p:txStyles>
    <p:titleStyle>
      <a:lvl1pPr algn="ctr" defTabSz="457200" rtl="0" eaLnBrk="1" latinLnBrk="0" hangingPunct="1">
        <a:spcBef>
          <a:spcPct val="0"/>
        </a:spcBef>
        <a:buNone/>
        <a:defRPr sz="4400" kern="1200">
          <a:solidFill>
            <a:schemeClr val="tx1"/>
          </a:solidFill>
          <a:latin typeface="Impact"/>
          <a:ea typeface="+mj-ea"/>
          <a:cs typeface="Impact"/>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Verdana"/>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Verdana"/>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Verdana"/>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Verdana"/>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Verdana"/>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914161" y="2549999"/>
            <a:ext cx="10360501" cy="1083277"/>
          </a:xfrm>
        </p:spPr>
        <p:txBody>
          <a:bodyPr>
            <a:normAutofit/>
          </a:bodyPr>
          <a:lstStyle/>
          <a:p>
            <a:r>
              <a:rPr lang="en-US" sz="4400" dirty="0"/>
              <a:t>Developing OSU’s next strategic plan</a:t>
            </a:r>
          </a:p>
        </p:txBody>
      </p:sp>
      <p:sp>
        <p:nvSpPr>
          <p:cNvPr id="2" name="Subtitle 1"/>
          <p:cNvSpPr>
            <a:spLocks noGrp="1"/>
          </p:cNvSpPr>
          <p:nvPr>
            <p:ph type="subTitle" idx="1"/>
          </p:nvPr>
        </p:nvSpPr>
        <p:spPr>
          <a:xfrm>
            <a:off x="1828323" y="3652512"/>
            <a:ext cx="8532178" cy="1327821"/>
          </a:xfrm>
        </p:spPr>
        <p:txBody>
          <a:bodyPr/>
          <a:lstStyle/>
          <a:p>
            <a:r>
              <a:rPr lang="en-US" dirty="0">
                <a:latin typeface="Impact" panose="020B0806030902050204" pitchFamily="34" charset="0"/>
              </a:rPr>
              <a:t>FACULTY SENATE – 8 JUNE 2023</a:t>
            </a:r>
          </a:p>
        </p:txBody>
      </p:sp>
      <p:sp>
        <p:nvSpPr>
          <p:cNvPr id="3" name="TextBox 2"/>
          <p:cNvSpPr txBox="1"/>
          <p:nvPr/>
        </p:nvSpPr>
        <p:spPr>
          <a:xfrm>
            <a:off x="777075" y="4724046"/>
            <a:ext cx="10944225" cy="830997"/>
          </a:xfrm>
          <a:prstGeom prst="rect">
            <a:avLst/>
          </a:prstGeom>
          <a:noFill/>
        </p:spPr>
        <p:txBody>
          <a:bodyPr wrap="square" rtlCol="0">
            <a:spAutoFit/>
          </a:bodyPr>
          <a:lstStyle/>
          <a:p>
            <a:pPr algn="ctr"/>
            <a:r>
              <a:rPr lang="en-US" sz="2400" i="1" dirty="0">
                <a:latin typeface="Tw Cen MT" panose="020B0602020104020603" pitchFamily="34" charset="0"/>
                <a:ea typeface="Cambria" panose="02040503050406030204" pitchFamily="18" charset="0"/>
              </a:rPr>
              <a:t>Strategic Planning Steering Committee Co-Chair</a:t>
            </a:r>
          </a:p>
          <a:p>
            <a:pPr algn="ctr"/>
            <a:r>
              <a:rPr lang="en-US" sz="2400" dirty="0">
                <a:latin typeface="Tw Cen MT" panose="020B0602020104020603" pitchFamily="34" charset="0"/>
                <a:ea typeface="Cambria" panose="02040503050406030204" pitchFamily="18" charset="0"/>
              </a:rPr>
              <a:t>Alix Gitelman, Vice Provost for Academic Affairs</a:t>
            </a:r>
          </a:p>
        </p:txBody>
      </p:sp>
    </p:spTree>
    <p:extLst>
      <p:ext uri="{BB962C8B-B14F-4D97-AF65-F5344CB8AC3E}">
        <p14:creationId xmlns:p14="http://schemas.microsoft.com/office/powerpoint/2010/main" val="1234643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813" y="535161"/>
            <a:ext cx="10693300" cy="1193114"/>
          </a:xfrm>
        </p:spPr>
        <p:txBody>
          <a:bodyPr>
            <a:normAutofit/>
          </a:bodyPr>
          <a:lstStyle/>
          <a:p>
            <a:r>
              <a:rPr lang="en-US" dirty="0"/>
              <a:t>Next Steps</a:t>
            </a:r>
            <a:br>
              <a:rPr lang="en-US" dirty="0"/>
            </a:br>
            <a:endParaRPr lang="en-US" sz="2700" dirty="0">
              <a:latin typeface="Tw Cen MT" panose="020B0602020104020603" pitchFamily="34" charset="0"/>
            </a:endParaRPr>
          </a:p>
        </p:txBody>
      </p:sp>
      <p:sp>
        <p:nvSpPr>
          <p:cNvPr id="3" name="Content Placeholder 2"/>
          <p:cNvSpPr>
            <a:spLocks noGrp="1"/>
          </p:cNvSpPr>
          <p:nvPr>
            <p:ph idx="1"/>
          </p:nvPr>
        </p:nvSpPr>
        <p:spPr>
          <a:xfrm>
            <a:off x="492564" y="1861952"/>
            <a:ext cx="10821549" cy="4996048"/>
          </a:xfrm>
        </p:spPr>
        <p:txBody>
          <a:bodyPr>
            <a:normAutofit/>
          </a:bodyPr>
          <a:lstStyle/>
          <a:p>
            <a:pPr>
              <a:spcBef>
                <a:spcPts val="1200"/>
              </a:spcBef>
              <a:buFont typeface="Wingdings" panose="05000000000000000000" pitchFamily="2" charset="2"/>
              <a:buChar char="§"/>
            </a:pPr>
            <a:r>
              <a:rPr lang="en-US" sz="2400" dirty="0">
                <a:effectLst/>
                <a:latin typeface="Tw Cen MT" panose="020B0602020104020603" pitchFamily="34" charset="0"/>
                <a:ea typeface="Calibri" panose="020F0502020204030204" pitchFamily="34" charset="0"/>
              </a:rPr>
              <a:t>June: Feedback from the Board of Trustees shared with SP Core Team and Steering Committee</a:t>
            </a:r>
          </a:p>
          <a:p>
            <a:pPr>
              <a:spcBef>
                <a:spcPts val="1200"/>
              </a:spcBef>
              <a:buFont typeface="Wingdings" panose="05000000000000000000" pitchFamily="2" charset="2"/>
              <a:buChar char="§"/>
            </a:pPr>
            <a:r>
              <a:rPr lang="en-US" sz="2400" dirty="0">
                <a:latin typeface="Tw Cen MT" panose="020B0602020104020603" pitchFamily="34" charset="0"/>
                <a:ea typeface="Times New Roman" panose="02020603050405020304" pitchFamily="18" charset="0"/>
              </a:rPr>
              <a:t>July: Continued refinement of themes, goals, action; review by Steering Committee</a:t>
            </a:r>
          </a:p>
          <a:p>
            <a:pPr>
              <a:spcBef>
                <a:spcPts val="1200"/>
              </a:spcBef>
              <a:buFont typeface="Wingdings" panose="05000000000000000000" pitchFamily="2" charset="2"/>
              <a:buChar char="§"/>
            </a:pPr>
            <a:r>
              <a:rPr lang="en-US" sz="2400" dirty="0">
                <a:latin typeface="Tw Cen MT" panose="020B0602020104020603" pitchFamily="34" charset="0"/>
                <a:ea typeface="Times New Roman" panose="02020603050405020304" pitchFamily="18" charset="0"/>
              </a:rPr>
              <a:t>August: Full draft distributed to university community for review and comment</a:t>
            </a:r>
          </a:p>
          <a:p>
            <a:pPr>
              <a:spcBef>
                <a:spcPts val="1200"/>
              </a:spcBef>
              <a:buFont typeface="Wingdings" panose="05000000000000000000" pitchFamily="2" charset="2"/>
              <a:buChar char="§"/>
            </a:pPr>
            <a:r>
              <a:rPr lang="en-US" sz="2400" dirty="0">
                <a:latin typeface="Tw Cen MT" panose="020B0602020104020603" pitchFamily="34" charset="0"/>
                <a:ea typeface="Times New Roman" panose="02020603050405020304" pitchFamily="18" charset="0"/>
              </a:rPr>
              <a:t>September</a:t>
            </a:r>
            <a:r>
              <a:rPr lang="en-US" sz="2400">
                <a:latin typeface="Tw Cen MT" panose="020B0602020104020603" pitchFamily="34" charset="0"/>
                <a:ea typeface="Times New Roman" panose="02020603050405020304" pitchFamily="18" charset="0"/>
              </a:rPr>
              <a:t>: Discussions </a:t>
            </a:r>
            <a:r>
              <a:rPr lang="en-US" sz="2400" dirty="0">
                <a:latin typeface="Tw Cen MT" panose="020B0602020104020603" pitchFamily="34" charset="0"/>
                <a:ea typeface="Times New Roman" panose="02020603050405020304" pitchFamily="18" charset="0"/>
              </a:rPr>
              <a:t>with senior leaders and Steering Committee; final refinements; docket due to the Board</a:t>
            </a:r>
          </a:p>
          <a:p>
            <a:pPr>
              <a:spcBef>
                <a:spcPts val="1200"/>
              </a:spcBef>
              <a:buFont typeface="Wingdings" panose="05000000000000000000" pitchFamily="2" charset="2"/>
              <a:buChar char="§"/>
            </a:pPr>
            <a:r>
              <a:rPr lang="en-US" sz="2400" dirty="0">
                <a:latin typeface="Tw Cen MT" panose="020B0602020104020603" pitchFamily="34" charset="0"/>
                <a:ea typeface="Times New Roman" panose="02020603050405020304" pitchFamily="18" charset="0"/>
              </a:rPr>
              <a:t>October: Presentation to Faculty Senate; Review and endorsement by the Board of Trustees</a:t>
            </a:r>
          </a:p>
          <a:p>
            <a:pPr>
              <a:spcBef>
                <a:spcPts val="1200"/>
              </a:spcBef>
              <a:buFont typeface="Wingdings" panose="05000000000000000000" pitchFamily="2" charset="2"/>
              <a:buChar char="§"/>
            </a:pPr>
            <a:r>
              <a:rPr lang="en-US" sz="2400" dirty="0">
                <a:latin typeface="Tw Cen MT" panose="020B0602020104020603" pitchFamily="34" charset="0"/>
                <a:ea typeface="Times New Roman" panose="02020603050405020304" pitchFamily="18" charset="0"/>
              </a:rPr>
              <a:t>December: SP4 concludes</a:t>
            </a:r>
          </a:p>
          <a:p>
            <a:pPr>
              <a:spcBef>
                <a:spcPts val="1200"/>
              </a:spcBef>
              <a:buFont typeface="Wingdings" panose="05000000000000000000" pitchFamily="2" charset="2"/>
              <a:buChar char="§"/>
            </a:pPr>
            <a:r>
              <a:rPr lang="en-US" sz="2400" dirty="0">
                <a:latin typeface="Tw Cen MT" panose="020B0602020104020603" pitchFamily="34" charset="0"/>
                <a:ea typeface="Times New Roman" panose="02020603050405020304" pitchFamily="18" charset="0"/>
              </a:rPr>
              <a:t>January: Implementation of new strategic plan commences</a:t>
            </a:r>
          </a:p>
        </p:txBody>
      </p:sp>
    </p:spTree>
    <p:extLst>
      <p:ext uri="{BB962C8B-B14F-4D97-AF65-F5344CB8AC3E}">
        <p14:creationId xmlns:p14="http://schemas.microsoft.com/office/powerpoint/2010/main" val="2711200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564" y="345476"/>
            <a:ext cx="10362867" cy="1193114"/>
          </a:xfrm>
        </p:spPr>
        <p:txBody>
          <a:bodyPr/>
          <a:lstStyle/>
          <a:p>
            <a:r>
              <a:rPr lang="en-US" dirty="0"/>
              <a:t>Thank You</a:t>
            </a:r>
          </a:p>
        </p:txBody>
      </p:sp>
      <p:sp>
        <p:nvSpPr>
          <p:cNvPr id="3" name="Content Placeholder 2"/>
          <p:cNvSpPr>
            <a:spLocks noGrp="1"/>
          </p:cNvSpPr>
          <p:nvPr>
            <p:ph idx="1"/>
          </p:nvPr>
        </p:nvSpPr>
        <p:spPr>
          <a:xfrm>
            <a:off x="647700" y="1569549"/>
            <a:ext cx="9773009" cy="3682206"/>
          </a:xfrm>
        </p:spPr>
        <p:txBody>
          <a:bodyPr>
            <a:normAutofit/>
          </a:bodyPr>
          <a:lstStyle/>
          <a:p>
            <a:pPr marL="0" indent="0">
              <a:buNone/>
            </a:pPr>
            <a:r>
              <a:rPr lang="en-US" dirty="0">
                <a:latin typeface="Tw Cen MT" panose="020B0602020104020603" pitchFamily="34" charset="0"/>
              </a:rPr>
              <a:t>Imagining the university’s future and charting how we will achieve it, together.</a:t>
            </a:r>
          </a:p>
          <a:p>
            <a:pPr marL="0" indent="0">
              <a:buNone/>
            </a:pPr>
            <a:endParaRPr lang="en-US" dirty="0">
              <a:latin typeface="Tw Cen MT" panose="020B0602020104020603" pitchFamily="34" charset="0"/>
            </a:endParaRPr>
          </a:p>
          <a:p>
            <a:pPr marL="0" indent="0">
              <a:buNone/>
            </a:pPr>
            <a:r>
              <a:rPr lang="en-US" sz="2400" dirty="0">
                <a:solidFill>
                  <a:srgbClr val="DC4400"/>
                </a:solidFill>
                <a:latin typeface="Tw Cen MT" panose="020B0602020104020603" pitchFamily="34" charset="0"/>
              </a:rPr>
              <a:t>https://leadership.oregonstate.edu/provost/imagining-our-future-together</a:t>
            </a:r>
            <a:endParaRPr lang="en-US" dirty="0"/>
          </a:p>
          <a:p>
            <a:pPr marL="0" indent="0">
              <a:buNone/>
            </a:pPr>
            <a:endParaRPr lang="en-US" dirty="0"/>
          </a:p>
          <a:p>
            <a:pPr marL="0" indent="0">
              <a:buNone/>
            </a:pPr>
            <a:endParaRPr lang="en-US" dirty="0"/>
          </a:p>
        </p:txBody>
      </p:sp>
      <p:sp>
        <p:nvSpPr>
          <p:cNvPr id="6" name="Title 1">
            <a:extLst>
              <a:ext uri="{FF2B5EF4-FFF2-40B4-BE49-F238E27FC236}">
                <a16:creationId xmlns:a16="http://schemas.microsoft.com/office/drawing/2014/main" id="{E205B9AD-F733-4C93-864E-D77E68CEDE15}"/>
              </a:ext>
            </a:extLst>
          </p:cNvPr>
          <p:cNvSpPr txBox="1">
            <a:spLocks/>
          </p:cNvSpPr>
          <p:nvPr/>
        </p:nvSpPr>
        <p:spPr>
          <a:xfrm>
            <a:off x="0" y="4431845"/>
            <a:ext cx="12188825" cy="1193114"/>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4400" kern="1200">
                <a:solidFill>
                  <a:srgbClr val="DC4400"/>
                </a:solidFill>
                <a:latin typeface="Impact"/>
                <a:ea typeface="+mj-ea"/>
                <a:cs typeface="Impact"/>
              </a:defRPr>
            </a:lvl1pPr>
          </a:lstStyle>
          <a:p>
            <a:pPr algn="ctr"/>
            <a:r>
              <a:rPr lang="en-US"/>
              <a:t>Questions?</a:t>
            </a:r>
            <a:endParaRPr lang="en-US" dirty="0"/>
          </a:p>
        </p:txBody>
      </p:sp>
    </p:spTree>
    <p:extLst>
      <p:ext uri="{BB962C8B-B14F-4D97-AF65-F5344CB8AC3E}">
        <p14:creationId xmlns:p14="http://schemas.microsoft.com/office/powerpoint/2010/main" val="3846839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Arrow 3">
            <a:extLst>
              <a:ext uri="{FF2B5EF4-FFF2-40B4-BE49-F238E27FC236}">
                <a16:creationId xmlns:a16="http://schemas.microsoft.com/office/drawing/2014/main" id="{AD66A8D6-C5BE-FA36-07BA-8A2EBE902BD0}"/>
              </a:ext>
            </a:extLst>
          </p:cNvPr>
          <p:cNvSpPr/>
          <p:nvPr/>
        </p:nvSpPr>
        <p:spPr>
          <a:xfrm>
            <a:off x="511689" y="2955951"/>
            <a:ext cx="11507711" cy="484632"/>
          </a:xfrm>
          <a:prstGeom prst="rightArrow">
            <a:avLst/>
          </a:prstGeom>
          <a:solidFill>
            <a:srgbClr val="DC44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Tw Cen MT" panose="020B0602020104020603" pitchFamily="34" charset="0"/>
            </a:endParaRPr>
          </a:p>
        </p:txBody>
      </p:sp>
      <p:sp>
        <p:nvSpPr>
          <p:cNvPr id="5" name="TextBox 4">
            <a:extLst>
              <a:ext uri="{FF2B5EF4-FFF2-40B4-BE49-F238E27FC236}">
                <a16:creationId xmlns:a16="http://schemas.microsoft.com/office/drawing/2014/main" id="{2081AE2D-A2CE-283A-F722-2964678B7121}"/>
              </a:ext>
            </a:extLst>
          </p:cNvPr>
          <p:cNvSpPr txBox="1"/>
          <p:nvPr/>
        </p:nvSpPr>
        <p:spPr>
          <a:xfrm>
            <a:off x="511690" y="4412918"/>
            <a:ext cx="1566777" cy="1477328"/>
          </a:xfrm>
          <a:prstGeom prst="rect">
            <a:avLst/>
          </a:prstGeom>
          <a:noFill/>
        </p:spPr>
        <p:txBody>
          <a:bodyPr wrap="square" rtlCol="0">
            <a:spAutoFit/>
          </a:bodyPr>
          <a:lstStyle/>
          <a:p>
            <a:r>
              <a:rPr lang="en-US" dirty="0">
                <a:latin typeface="Tw Cen MT" panose="020B0602020104020603" pitchFamily="34" charset="0"/>
                <a:ea typeface="Verdana" panose="020B0604030504040204" pitchFamily="34" charset="0"/>
                <a:cs typeface="Verdana" panose="020B0604030504040204" pitchFamily="34" charset="0"/>
              </a:rPr>
              <a:t>Board of Trustees Strategic Planning Retreat</a:t>
            </a:r>
          </a:p>
        </p:txBody>
      </p:sp>
      <p:cxnSp>
        <p:nvCxnSpPr>
          <p:cNvPr id="6" name="Elbow Connector 5">
            <a:extLst>
              <a:ext uri="{FF2B5EF4-FFF2-40B4-BE49-F238E27FC236}">
                <a16:creationId xmlns:a16="http://schemas.microsoft.com/office/drawing/2014/main" id="{F72D32E9-5167-E3A3-71EF-818A161F719D}"/>
              </a:ext>
            </a:extLst>
          </p:cNvPr>
          <p:cNvCxnSpPr>
            <a:cxnSpLocks/>
            <a:stCxn id="5" idx="0"/>
          </p:cNvCxnSpPr>
          <p:nvPr/>
        </p:nvCxnSpPr>
        <p:spPr>
          <a:xfrm rot="16200000" flipV="1">
            <a:off x="542762" y="3660600"/>
            <a:ext cx="1114134" cy="390501"/>
          </a:xfrm>
          <a:prstGeom prst="bentConnector3">
            <a:avLst>
              <a:gd name="adj1" fmla="val 50000"/>
            </a:avLst>
          </a:prstGeom>
          <a:ln w="25400">
            <a:solidFill>
              <a:srgbClr val="DC4400"/>
            </a:solidFill>
            <a:tailEnd type="triangle"/>
          </a:ln>
        </p:spPr>
        <p:style>
          <a:lnRef idx="1">
            <a:schemeClr val="accent6"/>
          </a:lnRef>
          <a:fillRef idx="0">
            <a:schemeClr val="accent6"/>
          </a:fillRef>
          <a:effectRef idx="0">
            <a:schemeClr val="accent6"/>
          </a:effectRef>
          <a:fontRef idx="minor">
            <a:schemeClr val="tx1"/>
          </a:fontRef>
        </p:style>
      </p:cxnSp>
      <p:sp>
        <p:nvSpPr>
          <p:cNvPr id="9" name="TextBox 8">
            <a:extLst>
              <a:ext uri="{FF2B5EF4-FFF2-40B4-BE49-F238E27FC236}">
                <a16:creationId xmlns:a16="http://schemas.microsoft.com/office/drawing/2014/main" id="{F2D81385-F400-D93D-44F3-1030A31AB5AE}"/>
              </a:ext>
            </a:extLst>
          </p:cNvPr>
          <p:cNvSpPr txBox="1"/>
          <p:nvPr/>
        </p:nvSpPr>
        <p:spPr>
          <a:xfrm>
            <a:off x="1506881" y="1155262"/>
            <a:ext cx="1781908" cy="923330"/>
          </a:xfrm>
          <a:prstGeom prst="rect">
            <a:avLst/>
          </a:prstGeom>
          <a:noFill/>
        </p:spPr>
        <p:txBody>
          <a:bodyPr wrap="square" rtlCol="0">
            <a:spAutoFit/>
          </a:bodyPr>
          <a:lstStyle/>
          <a:p>
            <a:r>
              <a:rPr lang="en-US" dirty="0">
                <a:latin typeface="Tw Cen MT" panose="020B0602020104020603" pitchFamily="34" charset="0"/>
                <a:ea typeface="Verdana" panose="020B0604030504040204" pitchFamily="34" charset="0"/>
                <a:cs typeface="Verdana" panose="020B0604030504040204" pitchFamily="34" charset="0"/>
              </a:rPr>
              <a:t>Senior Leadership Retreat</a:t>
            </a:r>
          </a:p>
        </p:txBody>
      </p:sp>
      <p:cxnSp>
        <p:nvCxnSpPr>
          <p:cNvPr id="10" name="Elbow Connector 9">
            <a:extLst>
              <a:ext uri="{FF2B5EF4-FFF2-40B4-BE49-F238E27FC236}">
                <a16:creationId xmlns:a16="http://schemas.microsoft.com/office/drawing/2014/main" id="{8882E621-40BC-9DB5-053C-CCD84EAE0706}"/>
              </a:ext>
            </a:extLst>
          </p:cNvPr>
          <p:cNvCxnSpPr>
            <a:cxnSpLocks/>
            <a:stCxn id="9" idx="1"/>
          </p:cNvCxnSpPr>
          <p:nvPr/>
        </p:nvCxnSpPr>
        <p:spPr>
          <a:xfrm rot="10800000" flipV="1">
            <a:off x="904575" y="1616927"/>
            <a:ext cx="602306" cy="1434000"/>
          </a:xfrm>
          <a:prstGeom prst="bentConnector2">
            <a:avLst/>
          </a:prstGeom>
          <a:ln w="25400">
            <a:solidFill>
              <a:srgbClr val="DC4400"/>
            </a:solidFill>
            <a:tailEnd type="triangle"/>
          </a:ln>
        </p:spPr>
        <p:style>
          <a:lnRef idx="1">
            <a:schemeClr val="accent6"/>
          </a:lnRef>
          <a:fillRef idx="0">
            <a:schemeClr val="accent6"/>
          </a:fillRef>
          <a:effectRef idx="0">
            <a:schemeClr val="accent6"/>
          </a:effectRef>
          <a:fontRef idx="minor">
            <a:schemeClr val="tx1"/>
          </a:fontRef>
        </p:style>
      </p:cxnSp>
      <p:sp>
        <p:nvSpPr>
          <p:cNvPr id="13" name="TextBox 12">
            <a:extLst>
              <a:ext uri="{FF2B5EF4-FFF2-40B4-BE49-F238E27FC236}">
                <a16:creationId xmlns:a16="http://schemas.microsoft.com/office/drawing/2014/main" id="{567AE65B-BE05-363D-870A-BD27F97DCF5A}"/>
              </a:ext>
            </a:extLst>
          </p:cNvPr>
          <p:cNvSpPr txBox="1"/>
          <p:nvPr/>
        </p:nvSpPr>
        <p:spPr>
          <a:xfrm>
            <a:off x="2994588" y="4949791"/>
            <a:ext cx="7370266" cy="369332"/>
          </a:xfrm>
          <a:prstGeom prst="rect">
            <a:avLst/>
          </a:prstGeom>
          <a:noFill/>
        </p:spPr>
        <p:txBody>
          <a:bodyPr wrap="square" rtlCol="0">
            <a:spAutoFit/>
          </a:bodyPr>
          <a:lstStyle/>
          <a:p>
            <a:r>
              <a:rPr lang="en-US" dirty="0">
                <a:latin typeface="Tw Cen MT" panose="020B0602020104020603" pitchFamily="34" charset="0"/>
                <a:ea typeface="Verdana" panose="020B0604030504040204" pitchFamily="34" charset="0"/>
                <a:cs typeface="Verdana" panose="020B0604030504040204" pitchFamily="34" charset="0"/>
              </a:rPr>
              <a:t>Steering Committee Meetings, Nov. 2022 – Oct. 2023 </a:t>
            </a:r>
          </a:p>
        </p:txBody>
      </p:sp>
      <p:cxnSp>
        <p:nvCxnSpPr>
          <p:cNvPr id="14" name="Elbow Connector 13">
            <a:extLst>
              <a:ext uri="{FF2B5EF4-FFF2-40B4-BE49-F238E27FC236}">
                <a16:creationId xmlns:a16="http://schemas.microsoft.com/office/drawing/2014/main" id="{8E795147-ECBF-56D4-57D3-F108C3E21150}"/>
              </a:ext>
            </a:extLst>
          </p:cNvPr>
          <p:cNvCxnSpPr>
            <a:cxnSpLocks/>
            <a:stCxn id="13" idx="1"/>
          </p:cNvCxnSpPr>
          <p:nvPr/>
        </p:nvCxnSpPr>
        <p:spPr>
          <a:xfrm rot="10800000">
            <a:off x="1963418" y="3311197"/>
            <a:ext cx="1031170" cy="1823260"/>
          </a:xfrm>
          <a:prstGeom prst="bentConnector2">
            <a:avLst/>
          </a:prstGeom>
          <a:ln w="25400">
            <a:solidFill>
              <a:srgbClr val="DC4400"/>
            </a:solidFill>
            <a:tailEnd type="triangle"/>
          </a:ln>
        </p:spPr>
        <p:style>
          <a:lnRef idx="1">
            <a:schemeClr val="accent6"/>
          </a:lnRef>
          <a:fillRef idx="0">
            <a:schemeClr val="accent6"/>
          </a:fillRef>
          <a:effectRef idx="0">
            <a:schemeClr val="accent6"/>
          </a:effectRef>
          <a:fontRef idx="minor">
            <a:schemeClr val="tx1"/>
          </a:fontRef>
        </p:style>
      </p:cxnSp>
      <p:sp>
        <p:nvSpPr>
          <p:cNvPr id="20" name="TextBox 19">
            <a:extLst>
              <a:ext uri="{FF2B5EF4-FFF2-40B4-BE49-F238E27FC236}">
                <a16:creationId xmlns:a16="http://schemas.microsoft.com/office/drawing/2014/main" id="{C0CE8841-0950-2794-8DCD-60DC739266D8}"/>
              </a:ext>
            </a:extLst>
          </p:cNvPr>
          <p:cNvSpPr txBox="1"/>
          <p:nvPr/>
        </p:nvSpPr>
        <p:spPr>
          <a:xfrm>
            <a:off x="1119750" y="2125169"/>
            <a:ext cx="4088137" cy="646331"/>
          </a:xfrm>
          <a:prstGeom prst="rect">
            <a:avLst/>
          </a:prstGeom>
          <a:noFill/>
          <a:ln>
            <a:solidFill>
              <a:srgbClr val="DC4400"/>
            </a:solidFill>
          </a:ln>
        </p:spPr>
        <p:txBody>
          <a:bodyPr wrap="square" rtlCol="0">
            <a:spAutoFit/>
          </a:bodyPr>
          <a:lstStyle/>
          <a:p>
            <a:pPr algn="ctr"/>
            <a:r>
              <a:rPr lang="en-US" dirty="0">
                <a:latin typeface="Tw Cen MT" panose="020B0602020104020603" pitchFamily="34" charset="0"/>
                <a:ea typeface="Verdana" panose="020B0604030504040204" pitchFamily="34" charset="0"/>
                <a:cs typeface="Verdana" panose="020B0604030504040204" pitchFamily="34" charset="0"/>
              </a:rPr>
              <a:t>AKA Strategy Interviews + </a:t>
            </a:r>
          </a:p>
          <a:p>
            <a:pPr algn="ctr"/>
            <a:r>
              <a:rPr lang="en-US" dirty="0">
                <a:latin typeface="Tw Cen MT" panose="020B0602020104020603" pitchFamily="34" charset="0"/>
                <a:ea typeface="Verdana" panose="020B0604030504040204" pitchFamily="34" charset="0"/>
                <a:cs typeface="Verdana" panose="020B0604030504040204" pitchFamily="34" charset="0"/>
              </a:rPr>
              <a:t>Focus Groups</a:t>
            </a:r>
          </a:p>
        </p:txBody>
      </p:sp>
      <p:cxnSp>
        <p:nvCxnSpPr>
          <p:cNvPr id="22" name="Straight Connector 21">
            <a:extLst>
              <a:ext uri="{FF2B5EF4-FFF2-40B4-BE49-F238E27FC236}">
                <a16:creationId xmlns:a16="http://schemas.microsoft.com/office/drawing/2014/main" id="{6D2267F9-09E6-6D06-9B08-5394E0B95BE7}"/>
              </a:ext>
            </a:extLst>
          </p:cNvPr>
          <p:cNvCxnSpPr>
            <a:cxnSpLocks/>
            <a:endCxn id="20" idx="1"/>
          </p:cNvCxnSpPr>
          <p:nvPr/>
        </p:nvCxnSpPr>
        <p:spPr>
          <a:xfrm>
            <a:off x="688357" y="2448335"/>
            <a:ext cx="431393" cy="0"/>
          </a:xfrm>
          <a:prstGeom prst="line">
            <a:avLst/>
          </a:prstGeom>
          <a:ln>
            <a:solidFill>
              <a:srgbClr val="DC4400"/>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128D1692-F3ED-9C2A-3016-88D11AF402C6}"/>
              </a:ext>
            </a:extLst>
          </p:cNvPr>
          <p:cNvCxnSpPr>
            <a:cxnSpLocks/>
          </p:cNvCxnSpPr>
          <p:nvPr/>
        </p:nvCxnSpPr>
        <p:spPr>
          <a:xfrm>
            <a:off x="5207890" y="2406658"/>
            <a:ext cx="470193" cy="0"/>
          </a:xfrm>
          <a:prstGeom prst="line">
            <a:avLst/>
          </a:prstGeom>
          <a:ln>
            <a:solidFill>
              <a:srgbClr val="DC4400"/>
            </a:solidFill>
          </a:ln>
          <a:effectLst/>
        </p:spPr>
        <p:style>
          <a:lnRef idx="2">
            <a:schemeClr val="accent1"/>
          </a:lnRef>
          <a:fillRef idx="0">
            <a:schemeClr val="accent1"/>
          </a:fillRef>
          <a:effectRef idx="1">
            <a:schemeClr val="accent1"/>
          </a:effectRef>
          <a:fontRef idx="minor">
            <a:schemeClr val="tx1"/>
          </a:fontRef>
        </p:style>
      </p:cxnSp>
      <p:cxnSp>
        <p:nvCxnSpPr>
          <p:cNvPr id="28" name="Straight Arrow Connector 27">
            <a:extLst>
              <a:ext uri="{FF2B5EF4-FFF2-40B4-BE49-F238E27FC236}">
                <a16:creationId xmlns:a16="http://schemas.microsoft.com/office/drawing/2014/main" id="{E47914CA-C8F0-153D-A83B-5A099E7FEC2E}"/>
              </a:ext>
            </a:extLst>
          </p:cNvPr>
          <p:cNvCxnSpPr/>
          <p:nvPr/>
        </p:nvCxnSpPr>
        <p:spPr>
          <a:xfrm>
            <a:off x="675931" y="2433483"/>
            <a:ext cx="0" cy="640820"/>
          </a:xfrm>
          <a:prstGeom prst="straightConnector1">
            <a:avLst/>
          </a:prstGeom>
          <a:ln>
            <a:solidFill>
              <a:srgbClr val="DC440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9" name="Straight Arrow Connector 28">
            <a:extLst>
              <a:ext uri="{FF2B5EF4-FFF2-40B4-BE49-F238E27FC236}">
                <a16:creationId xmlns:a16="http://schemas.microsoft.com/office/drawing/2014/main" id="{5B78C455-8E40-FD0B-2B04-FE341F71E7E8}"/>
              </a:ext>
            </a:extLst>
          </p:cNvPr>
          <p:cNvCxnSpPr>
            <a:cxnSpLocks/>
          </p:cNvCxnSpPr>
          <p:nvPr/>
        </p:nvCxnSpPr>
        <p:spPr>
          <a:xfrm>
            <a:off x="5678083" y="2406658"/>
            <a:ext cx="0" cy="667645"/>
          </a:xfrm>
          <a:prstGeom prst="straightConnector1">
            <a:avLst/>
          </a:prstGeom>
          <a:ln>
            <a:solidFill>
              <a:srgbClr val="DC4400"/>
            </a:solidFill>
            <a:tailEnd type="triangle"/>
          </a:ln>
          <a:effectLst/>
        </p:spPr>
        <p:style>
          <a:lnRef idx="2">
            <a:schemeClr val="accent1"/>
          </a:lnRef>
          <a:fillRef idx="0">
            <a:schemeClr val="accent1"/>
          </a:fillRef>
          <a:effectRef idx="1">
            <a:schemeClr val="accent1"/>
          </a:effectRef>
          <a:fontRef idx="minor">
            <a:schemeClr val="tx1"/>
          </a:fontRef>
        </p:style>
      </p:cxnSp>
      <p:sp>
        <p:nvSpPr>
          <p:cNvPr id="38" name="TextBox 37">
            <a:extLst>
              <a:ext uri="{FF2B5EF4-FFF2-40B4-BE49-F238E27FC236}">
                <a16:creationId xmlns:a16="http://schemas.microsoft.com/office/drawing/2014/main" id="{0E188439-28DF-4DEE-C000-402ED6CEA75C}"/>
              </a:ext>
            </a:extLst>
          </p:cNvPr>
          <p:cNvSpPr txBox="1"/>
          <p:nvPr/>
        </p:nvSpPr>
        <p:spPr>
          <a:xfrm>
            <a:off x="5812741" y="951319"/>
            <a:ext cx="2814805" cy="369332"/>
          </a:xfrm>
          <a:prstGeom prst="rect">
            <a:avLst/>
          </a:prstGeom>
          <a:noFill/>
        </p:spPr>
        <p:txBody>
          <a:bodyPr wrap="square" lIns="91440" tIns="45720" rIns="91440" bIns="45720" rtlCol="0" anchor="t">
            <a:spAutoFit/>
          </a:bodyPr>
          <a:lstStyle/>
          <a:p>
            <a:pPr algn="ctr"/>
            <a:r>
              <a:rPr lang="en-US" dirty="0">
                <a:latin typeface="Tw Cen MT" panose="020B0602020104020603" pitchFamily="34" charset="0"/>
                <a:ea typeface="Verdana"/>
                <a:cs typeface="Verdana" panose="020B0604030504040204" pitchFamily="34" charset="0"/>
              </a:rPr>
              <a:t>Town Hall (Zoom)</a:t>
            </a:r>
          </a:p>
        </p:txBody>
      </p:sp>
      <p:sp>
        <p:nvSpPr>
          <p:cNvPr id="39" name="TextBox 38">
            <a:extLst>
              <a:ext uri="{FF2B5EF4-FFF2-40B4-BE49-F238E27FC236}">
                <a16:creationId xmlns:a16="http://schemas.microsoft.com/office/drawing/2014/main" id="{B02FEAD4-AB99-3BD9-D45C-52BE6D43E2F9}"/>
              </a:ext>
            </a:extLst>
          </p:cNvPr>
          <p:cNvSpPr txBox="1"/>
          <p:nvPr/>
        </p:nvSpPr>
        <p:spPr>
          <a:xfrm>
            <a:off x="6730560" y="1486166"/>
            <a:ext cx="3596903" cy="369332"/>
          </a:xfrm>
          <a:prstGeom prst="rect">
            <a:avLst/>
          </a:prstGeom>
          <a:noFill/>
        </p:spPr>
        <p:txBody>
          <a:bodyPr wrap="square" rtlCol="0">
            <a:spAutoFit/>
          </a:bodyPr>
          <a:lstStyle/>
          <a:p>
            <a:r>
              <a:rPr lang="en-US" dirty="0">
                <a:latin typeface="Tw Cen MT" panose="020B0602020104020603" pitchFamily="34" charset="0"/>
                <a:ea typeface="Verdana" panose="020B0604030504040204" pitchFamily="34" charset="0"/>
                <a:cs typeface="Verdana" panose="020B0604030504040204" pitchFamily="34" charset="0"/>
              </a:rPr>
              <a:t>OSU-Cascades Town Hall</a:t>
            </a:r>
          </a:p>
        </p:txBody>
      </p:sp>
      <p:sp>
        <p:nvSpPr>
          <p:cNvPr id="40" name="TextBox 39">
            <a:extLst>
              <a:ext uri="{FF2B5EF4-FFF2-40B4-BE49-F238E27FC236}">
                <a16:creationId xmlns:a16="http://schemas.microsoft.com/office/drawing/2014/main" id="{33C234C4-E6B8-66EA-2722-4EB5CEC60B8E}"/>
              </a:ext>
            </a:extLst>
          </p:cNvPr>
          <p:cNvSpPr txBox="1"/>
          <p:nvPr/>
        </p:nvSpPr>
        <p:spPr>
          <a:xfrm>
            <a:off x="7205812" y="1984226"/>
            <a:ext cx="3276972" cy="369332"/>
          </a:xfrm>
          <a:prstGeom prst="rect">
            <a:avLst/>
          </a:prstGeom>
          <a:solidFill>
            <a:schemeClr val="bg1"/>
          </a:solidFill>
        </p:spPr>
        <p:txBody>
          <a:bodyPr wrap="square" lIns="91440" tIns="45720" rIns="91440" bIns="45720" rtlCol="0" anchor="t">
            <a:spAutoFit/>
          </a:bodyPr>
          <a:lstStyle/>
          <a:p>
            <a:r>
              <a:rPr lang="en-US" dirty="0">
                <a:latin typeface="Tw Cen MT" panose="020B0602020104020603" pitchFamily="34" charset="0"/>
                <a:ea typeface="Verdana"/>
                <a:cs typeface="Verdana" panose="020B0604030504040204" pitchFamily="34" charset="0"/>
              </a:rPr>
              <a:t>Main Campus Town Hall</a:t>
            </a:r>
          </a:p>
        </p:txBody>
      </p:sp>
      <p:cxnSp>
        <p:nvCxnSpPr>
          <p:cNvPr id="41" name="Straight Arrow Connector 40">
            <a:extLst>
              <a:ext uri="{FF2B5EF4-FFF2-40B4-BE49-F238E27FC236}">
                <a16:creationId xmlns:a16="http://schemas.microsoft.com/office/drawing/2014/main" id="{AE176799-6E69-401F-5B2B-CCAE6452423A}"/>
              </a:ext>
            </a:extLst>
          </p:cNvPr>
          <p:cNvCxnSpPr>
            <a:cxnSpLocks/>
          </p:cNvCxnSpPr>
          <p:nvPr/>
        </p:nvCxnSpPr>
        <p:spPr>
          <a:xfrm>
            <a:off x="6626454" y="1356874"/>
            <a:ext cx="0" cy="1692900"/>
          </a:xfrm>
          <a:prstGeom prst="straightConnector1">
            <a:avLst/>
          </a:prstGeom>
          <a:ln>
            <a:solidFill>
              <a:srgbClr val="DC440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a:extLst>
              <a:ext uri="{FF2B5EF4-FFF2-40B4-BE49-F238E27FC236}">
                <a16:creationId xmlns:a16="http://schemas.microsoft.com/office/drawing/2014/main" id="{3F0CC470-FAF5-EFF7-796D-E4D61557695A}"/>
              </a:ext>
            </a:extLst>
          </p:cNvPr>
          <p:cNvCxnSpPr>
            <a:cxnSpLocks/>
          </p:cNvCxnSpPr>
          <p:nvPr/>
        </p:nvCxnSpPr>
        <p:spPr>
          <a:xfrm>
            <a:off x="7032165" y="1855542"/>
            <a:ext cx="0" cy="1204384"/>
          </a:xfrm>
          <a:prstGeom prst="straightConnector1">
            <a:avLst/>
          </a:prstGeom>
          <a:ln>
            <a:solidFill>
              <a:srgbClr val="DC440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5" name="Straight Arrow Connector 44">
            <a:extLst>
              <a:ext uri="{FF2B5EF4-FFF2-40B4-BE49-F238E27FC236}">
                <a16:creationId xmlns:a16="http://schemas.microsoft.com/office/drawing/2014/main" id="{C4AAD704-B074-ADAE-B437-F8969584345F}"/>
              </a:ext>
            </a:extLst>
          </p:cNvPr>
          <p:cNvCxnSpPr>
            <a:cxnSpLocks/>
          </p:cNvCxnSpPr>
          <p:nvPr/>
        </p:nvCxnSpPr>
        <p:spPr>
          <a:xfrm>
            <a:off x="7431925" y="2484067"/>
            <a:ext cx="0" cy="565707"/>
          </a:xfrm>
          <a:prstGeom prst="straightConnector1">
            <a:avLst/>
          </a:prstGeom>
          <a:ln>
            <a:solidFill>
              <a:srgbClr val="DC4400"/>
            </a:solidFill>
            <a:tailEnd type="triangle"/>
          </a:ln>
          <a:effectLst/>
        </p:spPr>
        <p:style>
          <a:lnRef idx="2">
            <a:schemeClr val="accent1"/>
          </a:lnRef>
          <a:fillRef idx="0">
            <a:schemeClr val="accent1"/>
          </a:fillRef>
          <a:effectRef idx="1">
            <a:schemeClr val="accent1"/>
          </a:effectRef>
          <a:fontRef idx="minor">
            <a:schemeClr val="tx1"/>
          </a:fontRef>
        </p:style>
      </p:cxnSp>
      <p:sp>
        <p:nvSpPr>
          <p:cNvPr id="47" name="TextBox 46">
            <a:extLst>
              <a:ext uri="{FF2B5EF4-FFF2-40B4-BE49-F238E27FC236}">
                <a16:creationId xmlns:a16="http://schemas.microsoft.com/office/drawing/2014/main" id="{421C657F-6CB0-AC0A-F331-67B3D17935B6}"/>
              </a:ext>
            </a:extLst>
          </p:cNvPr>
          <p:cNvSpPr txBox="1"/>
          <p:nvPr/>
        </p:nvSpPr>
        <p:spPr>
          <a:xfrm>
            <a:off x="10056741" y="1320651"/>
            <a:ext cx="1456153" cy="1200329"/>
          </a:xfrm>
          <a:prstGeom prst="rect">
            <a:avLst/>
          </a:prstGeom>
          <a:noFill/>
        </p:spPr>
        <p:txBody>
          <a:bodyPr wrap="square" rtlCol="0">
            <a:spAutoFit/>
          </a:bodyPr>
          <a:lstStyle/>
          <a:p>
            <a:r>
              <a:rPr lang="en-US" b="1" dirty="0">
                <a:latin typeface="Tw Cen MT" panose="020B0602020104020603" pitchFamily="34" charset="0"/>
                <a:ea typeface="Verdana" panose="020B0604030504040204" pitchFamily="34" charset="0"/>
                <a:cs typeface="Verdana" panose="020B0604030504040204" pitchFamily="34" charset="0"/>
              </a:rPr>
              <a:t>Plan Outline: Board of Trustees,</a:t>
            </a:r>
          </a:p>
          <a:p>
            <a:r>
              <a:rPr lang="en-US" b="1" dirty="0">
                <a:latin typeface="Tw Cen MT" panose="020B0602020104020603" pitchFamily="34" charset="0"/>
                <a:ea typeface="Verdana" panose="020B0604030504040204" pitchFamily="34" charset="0"/>
                <a:cs typeface="Verdana" panose="020B0604030504040204" pitchFamily="34" charset="0"/>
              </a:rPr>
              <a:t>June 2</a:t>
            </a:r>
          </a:p>
        </p:txBody>
      </p:sp>
      <p:sp>
        <p:nvSpPr>
          <p:cNvPr id="48" name="TextBox 47">
            <a:extLst>
              <a:ext uri="{FF2B5EF4-FFF2-40B4-BE49-F238E27FC236}">
                <a16:creationId xmlns:a16="http://schemas.microsoft.com/office/drawing/2014/main" id="{8BC82F27-FF40-1070-8304-FD14A5D9F98E}"/>
              </a:ext>
            </a:extLst>
          </p:cNvPr>
          <p:cNvSpPr txBox="1"/>
          <p:nvPr/>
        </p:nvSpPr>
        <p:spPr>
          <a:xfrm>
            <a:off x="7270469" y="3742467"/>
            <a:ext cx="2082797" cy="646331"/>
          </a:xfrm>
          <a:prstGeom prst="rect">
            <a:avLst/>
          </a:prstGeom>
          <a:noFill/>
        </p:spPr>
        <p:txBody>
          <a:bodyPr wrap="square" rtlCol="0">
            <a:spAutoFit/>
          </a:bodyPr>
          <a:lstStyle/>
          <a:p>
            <a:pPr algn="ctr"/>
            <a:r>
              <a:rPr lang="en-US" dirty="0">
                <a:latin typeface="Tw Cen MT" panose="020B0602020104020603" pitchFamily="34" charset="0"/>
                <a:ea typeface="Verdana" panose="020B0604030504040204" pitchFamily="34" charset="0"/>
                <a:cs typeface="Verdana" panose="020B0604030504040204" pitchFamily="34" charset="0"/>
              </a:rPr>
              <a:t>Sub-Committee Consultations</a:t>
            </a:r>
          </a:p>
        </p:txBody>
      </p:sp>
      <p:cxnSp>
        <p:nvCxnSpPr>
          <p:cNvPr id="49" name="Straight Connector 48">
            <a:extLst>
              <a:ext uri="{FF2B5EF4-FFF2-40B4-BE49-F238E27FC236}">
                <a16:creationId xmlns:a16="http://schemas.microsoft.com/office/drawing/2014/main" id="{9D80C18F-9F4A-2C07-546C-E864C9C8E795}"/>
              </a:ext>
            </a:extLst>
          </p:cNvPr>
          <p:cNvCxnSpPr>
            <a:cxnSpLocks/>
            <a:endCxn id="48" idx="1"/>
          </p:cNvCxnSpPr>
          <p:nvPr/>
        </p:nvCxnSpPr>
        <p:spPr>
          <a:xfrm>
            <a:off x="6654424" y="4065633"/>
            <a:ext cx="616045" cy="0"/>
          </a:xfrm>
          <a:prstGeom prst="line">
            <a:avLst/>
          </a:prstGeom>
          <a:ln>
            <a:solidFill>
              <a:srgbClr val="DC4400"/>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a:extLst>
              <a:ext uri="{FF2B5EF4-FFF2-40B4-BE49-F238E27FC236}">
                <a16:creationId xmlns:a16="http://schemas.microsoft.com/office/drawing/2014/main" id="{215E0205-4DCC-2BD8-FDC7-486A62B980EE}"/>
              </a:ext>
            </a:extLst>
          </p:cNvPr>
          <p:cNvCxnSpPr>
            <a:cxnSpLocks/>
            <a:stCxn id="48" idx="3"/>
          </p:cNvCxnSpPr>
          <p:nvPr/>
        </p:nvCxnSpPr>
        <p:spPr>
          <a:xfrm>
            <a:off x="9353266" y="4065633"/>
            <a:ext cx="347985" cy="0"/>
          </a:xfrm>
          <a:prstGeom prst="line">
            <a:avLst/>
          </a:prstGeom>
          <a:ln>
            <a:solidFill>
              <a:srgbClr val="DC4400"/>
            </a:solidFill>
          </a:ln>
          <a:effectLst/>
        </p:spPr>
        <p:style>
          <a:lnRef idx="2">
            <a:schemeClr val="accent1"/>
          </a:lnRef>
          <a:fillRef idx="0">
            <a:schemeClr val="accent1"/>
          </a:fillRef>
          <a:effectRef idx="1">
            <a:schemeClr val="accent1"/>
          </a:effectRef>
          <a:fontRef idx="minor">
            <a:schemeClr val="tx1"/>
          </a:fontRef>
        </p:style>
      </p:cxnSp>
      <p:cxnSp>
        <p:nvCxnSpPr>
          <p:cNvPr id="51" name="Straight Arrow Connector 50">
            <a:extLst>
              <a:ext uri="{FF2B5EF4-FFF2-40B4-BE49-F238E27FC236}">
                <a16:creationId xmlns:a16="http://schemas.microsoft.com/office/drawing/2014/main" id="{1BAD617D-AD5A-BB29-1440-DD58A2E5E898}"/>
              </a:ext>
            </a:extLst>
          </p:cNvPr>
          <p:cNvCxnSpPr>
            <a:cxnSpLocks/>
          </p:cNvCxnSpPr>
          <p:nvPr/>
        </p:nvCxnSpPr>
        <p:spPr>
          <a:xfrm flipV="1">
            <a:off x="6654424" y="3432381"/>
            <a:ext cx="0" cy="640820"/>
          </a:xfrm>
          <a:prstGeom prst="straightConnector1">
            <a:avLst/>
          </a:prstGeom>
          <a:ln>
            <a:solidFill>
              <a:srgbClr val="DC440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a:extLst>
              <a:ext uri="{FF2B5EF4-FFF2-40B4-BE49-F238E27FC236}">
                <a16:creationId xmlns:a16="http://schemas.microsoft.com/office/drawing/2014/main" id="{2CFC19C4-2CDA-0C08-C82B-C74BECADADC4}"/>
              </a:ext>
            </a:extLst>
          </p:cNvPr>
          <p:cNvCxnSpPr>
            <a:cxnSpLocks/>
          </p:cNvCxnSpPr>
          <p:nvPr/>
        </p:nvCxnSpPr>
        <p:spPr>
          <a:xfrm flipV="1">
            <a:off x="9688504" y="3397988"/>
            <a:ext cx="0" cy="667645"/>
          </a:xfrm>
          <a:prstGeom prst="straightConnector1">
            <a:avLst/>
          </a:prstGeom>
          <a:ln>
            <a:solidFill>
              <a:srgbClr val="DC4400"/>
            </a:solidFill>
            <a:tailEnd type="triangle"/>
          </a:ln>
          <a:effectLst/>
        </p:spPr>
        <p:style>
          <a:lnRef idx="2">
            <a:schemeClr val="accent1"/>
          </a:lnRef>
          <a:fillRef idx="0">
            <a:schemeClr val="accent1"/>
          </a:fillRef>
          <a:effectRef idx="1">
            <a:schemeClr val="accent1"/>
          </a:effectRef>
          <a:fontRef idx="minor">
            <a:schemeClr val="tx1"/>
          </a:fontRef>
        </p:style>
      </p:cxnSp>
      <p:sp>
        <p:nvSpPr>
          <p:cNvPr id="12" name="TextBox 11">
            <a:extLst>
              <a:ext uri="{FF2B5EF4-FFF2-40B4-BE49-F238E27FC236}">
                <a16:creationId xmlns:a16="http://schemas.microsoft.com/office/drawing/2014/main" id="{1FDB0EDD-96C5-5071-0F92-4BCF93BB6FC2}"/>
              </a:ext>
            </a:extLst>
          </p:cNvPr>
          <p:cNvSpPr txBox="1"/>
          <p:nvPr/>
        </p:nvSpPr>
        <p:spPr>
          <a:xfrm>
            <a:off x="6867480" y="5934103"/>
            <a:ext cx="5321345" cy="523220"/>
          </a:xfrm>
          <a:prstGeom prst="rect">
            <a:avLst/>
          </a:prstGeom>
          <a:solidFill>
            <a:schemeClr val="tx1"/>
          </a:solidFill>
        </p:spPr>
        <p:txBody>
          <a:bodyPr wrap="square" rtlCol="0">
            <a:spAutoFit/>
          </a:bodyPr>
          <a:lstStyle/>
          <a:p>
            <a:pPr algn="ctr"/>
            <a:r>
              <a:rPr lang="en-US" sz="2800" i="1" dirty="0">
                <a:solidFill>
                  <a:srgbClr val="DC4400"/>
                </a:solidFill>
                <a:latin typeface="Tw Cen MT" panose="020B0602020104020603" pitchFamily="34" charset="0"/>
                <a:ea typeface="Verdana" panose="020B0604030504040204" pitchFamily="34" charset="0"/>
                <a:cs typeface="Verdana" panose="020B0604030504040204" pitchFamily="34" charset="0"/>
              </a:rPr>
              <a:t>Final plan endorsed in Oct. 2023</a:t>
            </a:r>
          </a:p>
        </p:txBody>
      </p:sp>
      <p:sp>
        <p:nvSpPr>
          <p:cNvPr id="8" name="Title 1">
            <a:extLst>
              <a:ext uri="{FF2B5EF4-FFF2-40B4-BE49-F238E27FC236}">
                <a16:creationId xmlns:a16="http://schemas.microsoft.com/office/drawing/2014/main" id="{8FBAE149-F570-038B-1D62-CA3FB25CB04D}"/>
              </a:ext>
            </a:extLst>
          </p:cNvPr>
          <p:cNvSpPr txBox="1">
            <a:spLocks/>
          </p:cNvSpPr>
          <p:nvPr/>
        </p:nvSpPr>
        <p:spPr>
          <a:xfrm>
            <a:off x="496649" y="283419"/>
            <a:ext cx="10362867" cy="830975"/>
          </a:xfrm>
          <a:prstGeom prst="rect">
            <a:avLst/>
          </a:prstGeom>
        </p:spPr>
        <p:txBody>
          <a:bodyPr>
            <a:normAutofit/>
          </a:bodyPr>
          <a:lstStyle>
            <a:lvl1pPr algn="ctr" defTabSz="457200" rtl="0" eaLnBrk="1" latinLnBrk="0" hangingPunct="1">
              <a:spcBef>
                <a:spcPct val="0"/>
              </a:spcBef>
              <a:buNone/>
              <a:defRPr sz="4400" kern="1200">
                <a:solidFill>
                  <a:schemeClr val="tx1"/>
                </a:solidFill>
                <a:latin typeface="Impact"/>
                <a:ea typeface="+mj-ea"/>
                <a:cs typeface="Impact"/>
              </a:defRPr>
            </a:lvl1pPr>
          </a:lstStyle>
          <a:p>
            <a:pPr algn="l"/>
            <a:r>
              <a:rPr lang="en-US" sz="4000" dirty="0">
                <a:solidFill>
                  <a:srgbClr val="DC4400"/>
                </a:solidFill>
              </a:rPr>
              <a:t>Plan Development AY22-23</a:t>
            </a:r>
          </a:p>
        </p:txBody>
      </p:sp>
      <p:cxnSp>
        <p:nvCxnSpPr>
          <p:cNvPr id="3" name="Straight Connector 2">
            <a:extLst>
              <a:ext uri="{FF2B5EF4-FFF2-40B4-BE49-F238E27FC236}">
                <a16:creationId xmlns:a16="http://schemas.microsoft.com/office/drawing/2014/main" id="{EA5403AF-73AD-4192-6AC3-29192FA287C8}"/>
              </a:ext>
            </a:extLst>
          </p:cNvPr>
          <p:cNvCxnSpPr>
            <a:cxnSpLocks/>
          </p:cNvCxnSpPr>
          <p:nvPr/>
        </p:nvCxnSpPr>
        <p:spPr>
          <a:xfrm>
            <a:off x="8181280" y="5154730"/>
            <a:ext cx="4007545" cy="0"/>
          </a:xfrm>
          <a:prstGeom prst="line">
            <a:avLst/>
          </a:prstGeom>
          <a:ln>
            <a:solidFill>
              <a:srgbClr val="DC440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0" name="Straight Arrow Connector 29">
            <a:extLst>
              <a:ext uri="{FF2B5EF4-FFF2-40B4-BE49-F238E27FC236}">
                <a16:creationId xmlns:a16="http://schemas.microsoft.com/office/drawing/2014/main" id="{3462EC76-EED7-4360-B009-34EAA8E83EDA}"/>
              </a:ext>
            </a:extLst>
          </p:cNvPr>
          <p:cNvCxnSpPr>
            <a:cxnSpLocks/>
          </p:cNvCxnSpPr>
          <p:nvPr/>
        </p:nvCxnSpPr>
        <p:spPr>
          <a:xfrm>
            <a:off x="10185052" y="2512561"/>
            <a:ext cx="0" cy="565707"/>
          </a:xfrm>
          <a:prstGeom prst="straightConnector1">
            <a:avLst/>
          </a:prstGeom>
          <a:ln>
            <a:solidFill>
              <a:srgbClr val="DC4400"/>
            </a:solidFill>
            <a:tailEnd type="triangle"/>
          </a:ln>
          <a:effectLst/>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75A9461B-366C-4965-BC0E-B83AD498C795}"/>
              </a:ext>
            </a:extLst>
          </p:cNvPr>
          <p:cNvSpPr txBox="1"/>
          <p:nvPr/>
        </p:nvSpPr>
        <p:spPr>
          <a:xfrm>
            <a:off x="10707986" y="3473036"/>
            <a:ext cx="1456153" cy="1200329"/>
          </a:xfrm>
          <a:prstGeom prst="rect">
            <a:avLst/>
          </a:prstGeom>
          <a:noFill/>
        </p:spPr>
        <p:txBody>
          <a:bodyPr wrap="square" rtlCol="0">
            <a:spAutoFit/>
          </a:bodyPr>
          <a:lstStyle/>
          <a:p>
            <a:r>
              <a:rPr lang="en-US" b="1" i="1" dirty="0">
                <a:solidFill>
                  <a:srgbClr val="DC4400"/>
                </a:solidFill>
                <a:latin typeface="Tw Cen MT" panose="020B0602020104020603" pitchFamily="34" charset="0"/>
                <a:ea typeface="Verdana" panose="020B0604030504040204" pitchFamily="34" charset="0"/>
                <a:cs typeface="Verdana" panose="020B0604030504040204" pitchFamily="34" charset="0"/>
              </a:rPr>
              <a:t>Our work will continue through the summer</a:t>
            </a:r>
          </a:p>
        </p:txBody>
      </p:sp>
    </p:spTree>
    <p:extLst>
      <p:ext uri="{BB962C8B-B14F-4D97-AF65-F5344CB8AC3E}">
        <p14:creationId xmlns:p14="http://schemas.microsoft.com/office/powerpoint/2010/main" val="285292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564" y="1168699"/>
            <a:ext cx="10693300" cy="1193114"/>
          </a:xfrm>
        </p:spPr>
        <p:txBody>
          <a:bodyPr>
            <a:normAutofit fontScale="90000"/>
          </a:bodyPr>
          <a:lstStyle/>
          <a:p>
            <a:r>
              <a:rPr lang="en-US" dirty="0"/>
              <a:t>Opportunities</a:t>
            </a:r>
            <a:b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br>
            <a:br>
              <a:rPr lang="en-US" dirty="0"/>
            </a:br>
            <a:br>
              <a:rPr lang="en-US" sz="1800" dirty="0">
                <a:effectLst/>
                <a:latin typeface="Times New Roman" panose="02020603050405020304" pitchFamily="18" charset="0"/>
                <a:ea typeface="Times New Roman" panose="02020603050405020304" pitchFamily="18" charset="0"/>
              </a:rPr>
            </a:br>
            <a:br>
              <a:rPr lang="en-US" sz="1800" dirty="0">
                <a:effectLst/>
                <a:latin typeface="Times New Roman" panose="02020603050405020304" pitchFamily="18" charset="0"/>
                <a:ea typeface="Times New Roman" panose="02020603050405020304" pitchFamily="18" charset="0"/>
              </a:rPr>
            </a:br>
            <a:endParaRPr lang="en-US" sz="2700" dirty="0">
              <a:latin typeface="Tw Cen MT" panose="020B0602020104020603" pitchFamily="34" charset="0"/>
            </a:endParaRPr>
          </a:p>
        </p:txBody>
      </p:sp>
      <p:sp>
        <p:nvSpPr>
          <p:cNvPr id="3" name="Content Placeholder 2"/>
          <p:cNvSpPr>
            <a:spLocks noGrp="1"/>
          </p:cNvSpPr>
          <p:nvPr>
            <p:ph idx="1"/>
          </p:nvPr>
        </p:nvSpPr>
        <p:spPr>
          <a:xfrm>
            <a:off x="492564" y="1479654"/>
            <a:ext cx="11393271" cy="4819900"/>
          </a:xfrm>
        </p:spPr>
        <p:txBody>
          <a:bodyPr>
            <a:normAutofit fontScale="92500"/>
          </a:bodyPr>
          <a:lstStyle/>
          <a:p>
            <a:pPr marL="0" indent="0">
              <a:spcBef>
                <a:spcPts val="0"/>
              </a:spcBef>
              <a:buNone/>
            </a:pPr>
            <a:endParaRPr lang="en-US" sz="2400" b="1" dirty="0">
              <a:solidFill>
                <a:srgbClr val="000000"/>
              </a:solidFill>
              <a:effectLst/>
              <a:latin typeface="Tw Cen MT" panose="020B0602020104020603" pitchFamily="34" charset="0"/>
              <a:ea typeface="Times New Roman" panose="02020603050405020304" pitchFamily="18" charset="0"/>
              <a:cs typeface="Cambria" panose="02040503050406030204" pitchFamily="18" charset="0"/>
            </a:endParaRPr>
          </a:p>
          <a:p>
            <a:pPr marL="0" indent="0">
              <a:spcBef>
                <a:spcPts val="0"/>
              </a:spcBef>
              <a:buNone/>
            </a:pPr>
            <a:r>
              <a:rPr lang="en-US" sz="2400" b="1" dirty="0">
                <a:solidFill>
                  <a:srgbClr val="000000"/>
                </a:solidFill>
                <a:effectLst/>
                <a:latin typeface="Tw Cen MT" panose="020B0602020104020603" pitchFamily="34" charset="0"/>
                <a:ea typeface="Times New Roman" panose="02020603050405020304" pitchFamily="18" charset="0"/>
                <a:cs typeface="Cambria" panose="02040503050406030204" pitchFamily="18" charset="0"/>
              </a:rPr>
              <a:t>Research and Engagement</a:t>
            </a:r>
          </a:p>
          <a:p>
            <a:pPr marL="0" indent="0">
              <a:spcBef>
                <a:spcPts val="0"/>
              </a:spcBef>
              <a:buNone/>
            </a:pPr>
            <a:endParaRPr lang="en-US" sz="2400" dirty="0">
              <a:solidFill>
                <a:srgbClr val="000000"/>
              </a:solidFill>
              <a:latin typeface="Tw Cen MT" panose="020B0602020104020603" pitchFamily="34" charset="0"/>
              <a:ea typeface="Times New Roman" panose="02020603050405020304" pitchFamily="18" charset="0"/>
              <a:cs typeface="Cambria" panose="02040503050406030204" pitchFamily="18" charset="0"/>
            </a:endParaRPr>
          </a:p>
          <a:p>
            <a:pPr>
              <a:spcBef>
                <a:spcPts val="0"/>
              </a:spcBef>
              <a:buFont typeface="Wingdings" panose="05000000000000000000" pitchFamily="2" charset="2"/>
              <a:buChar char="§"/>
            </a:pPr>
            <a:r>
              <a:rPr lang="en-US" sz="2400" dirty="0">
                <a:solidFill>
                  <a:srgbClr val="000000"/>
                </a:solidFill>
                <a:effectLst/>
                <a:latin typeface="Tw Cen MT" panose="020B0602020104020603" pitchFamily="34" charset="0"/>
                <a:ea typeface="Times New Roman" panose="02020603050405020304" pitchFamily="18" charset="0"/>
                <a:cs typeface="Cambria" panose="02040503050406030204" pitchFamily="18" charset="0"/>
              </a:rPr>
              <a:t>Federal agencies such as NSF, NIH, DOE, NIST increasing funding for use-inspired research</a:t>
            </a:r>
          </a:p>
          <a:p>
            <a:pPr>
              <a:spcBef>
                <a:spcPts val="0"/>
              </a:spcBef>
              <a:buFont typeface="Wingdings" panose="05000000000000000000" pitchFamily="2" charset="2"/>
              <a:buChar char="§"/>
            </a:pPr>
            <a:endParaRPr lang="en-US" sz="2400" dirty="0">
              <a:solidFill>
                <a:srgbClr val="000000"/>
              </a:solidFill>
              <a:latin typeface="Tw Cen MT" panose="020B0602020104020603" pitchFamily="34" charset="0"/>
              <a:ea typeface="Times New Roman" panose="02020603050405020304" pitchFamily="18" charset="0"/>
              <a:cs typeface="Cambria" panose="02040503050406030204" pitchFamily="18" charset="0"/>
            </a:endParaRPr>
          </a:p>
          <a:p>
            <a:pPr>
              <a:spcBef>
                <a:spcPts val="0"/>
              </a:spcBef>
              <a:buFont typeface="Wingdings" panose="05000000000000000000" pitchFamily="2" charset="2"/>
              <a:buChar char="§"/>
            </a:pPr>
            <a:r>
              <a:rPr lang="en-US" sz="2400" dirty="0">
                <a:solidFill>
                  <a:srgbClr val="000000"/>
                </a:solidFill>
                <a:effectLst/>
                <a:latin typeface="Tw Cen MT" panose="020B0602020104020603" pitchFamily="34" charset="0"/>
                <a:ea typeface="Times New Roman" panose="02020603050405020304" pitchFamily="18" charset="0"/>
                <a:cs typeface="Cambria" panose="02040503050406030204" pitchFamily="18" charset="0"/>
              </a:rPr>
              <a:t>Once-in-a-generation CHIPS and Science Act and Infrastructure Investment and Jobs Act</a:t>
            </a:r>
          </a:p>
          <a:p>
            <a:pPr>
              <a:spcBef>
                <a:spcPts val="0"/>
              </a:spcBef>
              <a:buFont typeface="Wingdings" panose="05000000000000000000" pitchFamily="2" charset="2"/>
              <a:buChar char="§"/>
            </a:pPr>
            <a:endParaRPr lang="en-US" sz="2400" dirty="0">
              <a:solidFill>
                <a:srgbClr val="000000"/>
              </a:solidFill>
              <a:latin typeface="Tw Cen MT" panose="020B0602020104020603" pitchFamily="34" charset="0"/>
              <a:ea typeface="Times New Roman" panose="02020603050405020304" pitchFamily="18" charset="0"/>
              <a:cs typeface="Cambria" panose="02040503050406030204" pitchFamily="18" charset="0"/>
            </a:endParaRPr>
          </a:p>
          <a:p>
            <a:pPr>
              <a:spcBef>
                <a:spcPts val="0"/>
              </a:spcBef>
              <a:buFont typeface="Wingdings" panose="05000000000000000000" pitchFamily="2" charset="2"/>
              <a:buChar char="§"/>
            </a:pPr>
            <a:r>
              <a:rPr lang="en-US" sz="2400" dirty="0">
                <a:solidFill>
                  <a:srgbClr val="000000"/>
                </a:solidFill>
                <a:effectLst/>
                <a:latin typeface="Tw Cen MT" panose="020B0602020104020603" pitchFamily="34" charset="0"/>
                <a:ea typeface="Times New Roman" panose="02020603050405020304" pitchFamily="18" charset="0"/>
                <a:cs typeface="Cambria" panose="02040503050406030204" pitchFamily="18" charset="0"/>
              </a:rPr>
              <a:t>Regionally directed funding to coalitions of universities, industries, and communities</a:t>
            </a:r>
          </a:p>
          <a:p>
            <a:pPr marL="0" indent="0">
              <a:spcBef>
                <a:spcPts val="0"/>
              </a:spcBef>
              <a:buNone/>
            </a:pPr>
            <a:endParaRPr lang="en-US" sz="2400" dirty="0">
              <a:solidFill>
                <a:srgbClr val="000000"/>
              </a:solidFill>
              <a:latin typeface="Tw Cen MT" panose="020B0602020104020603" pitchFamily="34" charset="0"/>
              <a:ea typeface="Times New Roman" panose="02020603050405020304" pitchFamily="18" charset="0"/>
              <a:cs typeface="Cambria" panose="02040503050406030204" pitchFamily="18" charset="0"/>
            </a:endParaRPr>
          </a:p>
          <a:p>
            <a:pPr marL="0" indent="0">
              <a:spcBef>
                <a:spcPts val="0"/>
              </a:spcBef>
              <a:buNone/>
            </a:pPr>
            <a:r>
              <a:rPr lang="en-US" sz="2400" b="1" dirty="0">
                <a:solidFill>
                  <a:srgbClr val="000000"/>
                </a:solidFill>
                <a:effectLst/>
                <a:latin typeface="Tw Cen MT" panose="020B0602020104020603" pitchFamily="34" charset="0"/>
                <a:ea typeface="Times New Roman" panose="02020603050405020304" pitchFamily="18" charset="0"/>
                <a:cs typeface="Cambria" panose="02040503050406030204" pitchFamily="18" charset="0"/>
              </a:rPr>
              <a:t>Education</a:t>
            </a:r>
          </a:p>
          <a:p>
            <a:pPr marL="0" indent="0">
              <a:spcBef>
                <a:spcPts val="0"/>
              </a:spcBef>
              <a:buNone/>
            </a:pPr>
            <a:endParaRPr lang="en-US" sz="2400" dirty="0">
              <a:solidFill>
                <a:srgbClr val="000000"/>
              </a:solidFill>
              <a:latin typeface="Tw Cen MT" panose="020B0602020104020603" pitchFamily="34" charset="0"/>
              <a:ea typeface="Times New Roman" panose="02020603050405020304" pitchFamily="18" charset="0"/>
              <a:cs typeface="Cambria" panose="02040503050406030204" pitchFamily="18" charset="0"/>
            </a:endParaRPr>
          </a:p>
          <a:p>
            <a:pPr>
              <a:spcBef>
                <a:spcPts val="0"/>
              </a:spcBef>
              <a:buFont typeface="Wingdings" panose="05000000000000000000" pitchFamily="2" charset="2"/>
              <a:buChar char="§"/>
            </a:pPr>
            <a:r>
              <a:rPr lang="en-US" sz="2400" dirty="0">
                <a:solidFill>
                  <a:srgbClr val="000000"/>
                </a:solidFill>
                <a:effectLst/>
                <a:latin typeface="Tw Cen MT" panose="020B0602020104020603" pitchFamily="34" charset="0"/>
                <a:ea typeface="Times New Roman" panose="02020603050405020304" pitchFamily="18" charset="0"/>
                <a:cs typeface="Cambria" panose="02040503050406030204" pitchFamily="18" charset="0"/>
              </a:rPr>
              <a:t>Increasing demand for online education and alternative credentials</a:t>
            </a:r>
          </a:p>
          <a:p>
            <a:pPr>
              <a:spcBef>
                <a:spcPts val="0"/>
              </a:spcBef>
              <a:buFont typeface="Wingdings" panose="05000000000000000000" pitchFamily="2" charset="2"/>
              <a:buChar char="§"/>
            </a:pPr>
            <a:endParaRPr lang="en-US" sz="2400" dirty="0">
              <a:solidFill>
                <a:srgbClr val="000000"/>
              </a:solidFill>
              <a:latin typeface="Tw Cen MT" panose="020B0602020104020603" pitchFamily="34" charset="0"/>
              <a:ea typeface="Times New Roman" panose="02020603050405020304" pitchFamily="18" charset="0"/>
              <a:cs typeface="Cambria" panose="02040503050406030204" pitchFamily="18" charset="0"/>
            </a:endParaRPr>
          </a:p>
          <a:p>
            <a:pPr>
              <a:spcBef>
                <a:spcPts val="0"/>
              </a:spcBef>
              <a:buFont typeface="Wingdings" panose="05000000000000000000" pitchFamily="2" charset="2"/>
              <a:buChar char="§"/>
            </a:pPr>
            <a:r>
              <a:rPr lang="en-US" sz="2400" dirty="0">
                <a:solidFill>
                  <a:srgbClr val="000000"/>
                </a:solidFill>
                <a:latin typeface="Tw Cen MT" panose="020B0602020104020603" pitchFamily="34" charset="0"/>
                <a:ea typeface="Times New Roman" panose="02020603050405020304" pitchFamily="18" charset="0"/>
                <a:cs typeface="Cambria" panose="02040503050406030204" pitchFamily="18" charset="0"/>
              </a:rPr>
              <a:t>Growth opportunity at OSU-Cascades</a:t>
            </a:r>
            <a:endParaRPr lang="en-US" sz="2400" dirty="0">
              <a:solidFill>
                <a:srgbClr val="000000"/>
              </a:solidFill>
              <a:effectLst/>
              <a:latin typeface="Tw Cen MT" panose="020B0602020104020603" pitchFamily="34" charset="0"/>
              <a:ea typeface="Times New Roman" panose="02020603050405020304" pitchFamily="18" charset="0"/>
              <a:cs typeface="Cambria" panose="02040503050406030204" pitchFamily="18" charset="0"/>
            </a:endParaRPr>
          </a:p>
        </p:txBody>
      </p:sp>
    </p:spTree>
    <p:extLst>
      <p:ext uri="{BB962C8B-B14F-4D97-AF65-F5344CB8AC3E}">
        <p14:creationId xmlns:p14="http://schemas.microsoft.com/office/powerpoint/2010/main" val="3552786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564" y="1778686"/>
            <a:ext cx="10693300" cy="1193114"/>
          </a:xfrm>
        </p:spPr>
        <p:txBody>
          <a:bodyPr>
            <a:normAutofit fontScale="90000"/>
          </a:bodyPr>
          <a:lstStyle/>
          <a:p>
            <a:r>
              <a:rPr lang="en-US" dirty="0"/>
              <a:t>Vision: A Prosperous Future</a:t>
            </a:r>
            <a:br>
              <a:rPr lang="en-US" dirty="0"/>
            </a:br>
            <a:br>
              <a:rPr lang="en-US" dirty="0"/>
            </a:br>
            <a:r>
              <a:rPr lang="en-US" sz="3100" b="1" dirty="0">
                <a:solidFill>
                  <a:srgbClr val="000000"/>
                </a:solidFill>
                <a:effectLst/>
                <a:latin typeface="Tw Cen MT" panose="020B0602020104020603" pitchFamily="34" charset="0"/>
                <a:ea typeface="MS Mincho" panose="02020609040205080304" pitchFamily="49" charset="-128"/>
                <a:cs typeface="Cambria" panose="02040503050406030204" pitchFamily="18" charset="0"/>
              </a:rPr>
              <a:t>The </a:t>
            </a:r>
            <a:r>
              <a:rPr lang="en-US" sz="3100" b="1" dirty="0">
                <a:solidFill>
                  <a:srgbClr val="000000"/>
                </a:solidFill>
                <a:effectLst/>
                <a:latin typeface="Tw Cen MT" panose="020B0602020104020603" pitchFamily="34" charset="0"/>
                <a:ea typeface="Times New Roman" panose="02020603050405020304" pitchFamily="18" charset="0"/>
                <a:cs typeface="Times New Roman" panose="02020603050405020304" pitchFamily="18" charset="0"/>
              </a:rPr>
              <a:t>leading U.S. university advancing </a:t>
            </a:r>
            <a:r>
              <a:rPr lang="en-US" sz="3100" b="1" i="1" dirty="0">
                <a:solidFill>
                  <a:srgbClr val="000000"/>
                </a:solidFill>
                <a:effectLst/>
                <a:latin typeface="Tw Cen MT" panose="020B0602020104020603" pitchFamily="34" charset="0"/>
                <a:ea typeface="Times New Roman" panose="02020603050405020304" pitchFamily="18" charset="0"/>
                <a:cs typeface="Times New Roman" panose="02020603050405020304" pitchFamily="18" charset="0"/>
              </a:rPr>
              <a:t>prosperity</a:t>
            </a:r>
            <a:r>
              <a:rPr lang="en-US" sz="3100" b="1" dirty="0">
                <a:solidFill>
                  <a:srgbClr val="000000"/>
                </a:solidFill>
                <a:effectLst/>
                <a:latin typeface="Tw Cen MT" panose="020B0602020104020603" pitchFamily="34" charset="0"/>
                <a:ea typeface="Times New Roman" panose="02020603050405020304" pitchFamily="18" charset="0"/>
                <a:cs typeface="Times New Roman" panose="02020603050405020304" pitchFamily="18" charset="0"/>
              </a:rPr>
              <a:t> in its state, the nation, and the world.</a:t>
            </a:r>
            <a:br>
              <a:rPr lang="en-US" sz="1800" dirty="0">
                <a:solidFill>
                  <a:srgbClr val="000000"/>
                </a:solidFill>
                <a:effectLst/>
                <a:latin typeface="Cambria" panose="02040503050406030204" pitchFamily="18" charset="0"/>
                <a:ea typeface="Times New Roman" panose="02020603050405020304" pitchFamily="18" charset="0"/>
                <a:cs typeface="Times New Roman" panose="02020603050405020304" pitchFamily="18" charset="0"/>
              </a:rPr>
            </a:br>
            <a:br>
              <a:rPr lang="en-US" dirty="0"/>
            </a:br>
            <a:br>
              <a:rPr lang="en-US" sz="1800" dirty="0">
                <a:effectLst/>
                <a:latin typeface="Times New Roman" panose="02020603050405020304" pitchFamily="18" charset="0"/>
                <a:ea typeface="Times New Roman" panose="02020603050405020304" pitchFamily="18" charset="0"/>
              </a:rPr>
            </a:br>
            <a:br>
              <a:rPr lang="en-US" sz="1800" dirty="0">
                <a:effectLst/>
                <a:latin typeface="Times New Roman" panose="02020603050405020304" pitchFamily="18" charset="0"/>
                <a:ea typeface="Times New Roman" panose="02020603050405020304" pitchFamily="18" charset="0"/>
              </a:rPr>
            </a:br>
            <a:endParaRPr lang="en-US" sz="2700" dirty="0">
              <a:latin typeface="Tw Cen MT" panose="020B0602020104020603" pitchFamily="34" charset="0"/>
            </a:endParaRPr>
          </a:p>
        </p:txBody>
      </p:sp>
      <p:sp>
        <p:nvSpPr>
          <p:cNvPr id="3" name="Content Placeholder 2"/>
          <p:cNvSpPr>
            <a:spLocks noGrp="1"/>
          </p:cNvSpPr>
          <p:nvPr>
            <p:ph idx="1"/>
          </p:nvPr>
        </p:nvSpPr>
        <p:spPr>
          <a:xfrm>
            <a:off x="492564" y="2503307"/>
            <a:ext cx="11393271" cy="4261050"/>
          </a:xfrm>
        </p:spPr>
        <p:txBody>
          <a:bodyPr>
            <a:normAutofit/>
          </a:bodyPr>
          <a:lstStyle/>
          <a:p>
            <a:pPr marL="0" marR="0" indent="0">
              <a:spcBef>
                <a:spcPts val="0"/>
              </a:spcBef>
              <a:spcAft>
                <a:spcPts val="0"/>
              </a:spcAft>
              <a:buNone/>
            </a:pPr>
            <a:endParaRPr lang="en-US" sz="2400" dirty="0">
              <a:effectLst/>
              <a:latin typeface="Tw Cen MT" panose="020B0602020104020603" pitchFamily="34" charset="0"/>
              <a:ea typeface="Calibri" panose="020F0502020204030204" pitchFamily="34" charset="0"/>
            </a:endParaRPr>
          </a:p>
          <a:p>
            <a:pPr marL="342900" marR="0" lvl="0" indent="-342900">
              <a:lnSpc>
                <a:spcPct val="150000"/>
              </a:lnSpc>
              <a:spcBef>
                <a:spcPts val="0"/>
              </a:spcBef>
              <a:spcAft>
                <a:spcPts val="0"/>
              </a:spcAft>
              <a:buFont typeface="Wingdings" panose="05000000000000000000" pitchFamily="2" charset="2"/>
              <a:buChar char=""/>
            </a:pPr>
            <a:r>
              <a:rPr lang="en-US" sz="2400" dirty="0">
                <a:effectLst/>
                <a:latin typeface="Tw Cen MT" panose="020B0602020104020603" pitchFamily="34" charset="0"/>
                <a:ea typeface="MS Mincho" panose="02020609040205080304" pitchFamily="49" charset="-128"/>
              </a:rPr>
              <a:t>Prosperity is a healthy climate, healthy people, healthy economy, and healthy places.</a:t>
            </a:r>
          </a:p>
          <a:p>
            <a:pPr>
              <a:lnSpc>
                <a:spcPct val="150000"/>
              </a:lnSpc>
              <a:spcBef>
                <a:spcPts val="0"/>
              </a:spcBef>
              <a:buFont typeface="Wingdings" panose="05000000000000000000" pitchFamily="2" charset="2"/>
              <a:buChar char=""/>
            </a:pPr>
            <a:r>
              <a:rPr lang="en-US" sz="2400" dirty="0">
                <a:effectLst/>
                <a:latin typeface="Tw Cen MT" panose="020B0602020104020603" pitchFamily="34" charset="0"/>
                <a:ea typeface="MS Mincho" panose="02020609040205080304" pitchFamily="49" charset="-128"/>
              </a:rPr>
              <a:t>Successful businesses, farms, forests, ranches, schools, and community colleges are essential.</a:t>
            </a:r>
            <a:endParaRPr lang="en-US" sz="2400" dirty="0">
              <a:effectLst/>
              <a:latin typeface="Tw Cen MT" panose="020B0602020104020603" pitchFamily="34" charset="0"/>
              <a:ea typeface="Calibri" panose="020F0502020204030204" pitchFamily="34" charset="0"/>
            </a:endParaRPr>
          </a:p>
          <a:p>
            <a:pPr marL="342900" marR="0" lvl="0" indent="-342900">
              <a:lnSpc>
                <a:spcPct val="150000"/>
              </a:lnSpc>
              <a:spcBef>
                <a:spcPts val="0"/>
              </a:spcBef>
              <a:spcAft>
                <a:spcPts val="0"/>
              </a:spcAft>
              <a:buFont typeface="Wingdings" panose="05000000000000000000" pitchFamily="2" charset="2"/>
              <a:buChar char=""/>
            </a:pPr>
            <a:r>
              <a:rPr lang="en-US" sz="2400" dirty="0">
                <a:effectLst/>
                <a:latin typeface="Tw Cen MT" panose="020B0602020104020603" pitchFamily="34" charset="0"/>
                <a:ea typeface="MS Mincho" panose="02020609040205080304" pitchFamily="49" charset="-128"/>
              </a:rPr>
              <a:t>Knowledge and new ideas—creatively and successfully applied—drive prosperity.</a:t>
            </a:r>
            <a:endParaRPr lang="en-US" sz="2400" dirty="0">
              <a:effectLst/>
              <a:latin typeface="Tw Cen MT" panose="020B0602020104020603" pitchFamily="34" charset="0"/>
              <a:ea typeface="Calibri" panose="020F0502020204030204" pitchFamily="34" charset="0"/>
            </a:endParaRPr>
          </a:p>
          <a:p>
            <a:pPr marL="342900" marR="0" lvl="0" indent="-342900">
              <a:lnSpc>
                <a:spcPct val="150000"/>
              </a:lnSpc>
              <a:spcBef>
                <a:spcPts val="0"/>
              </a:spcBef>
              <a:spcAft>
                <a:spcPts val="0"/>
              </a:spcAft>
              <a:buFont typeface="Wingdings" panose="05000000000000000000" pitchFamily="2" charset="2"/>
              <a:buChar char=""/>
            </a:pPr>
            <a:r>
              <a:rPr lang="en-US" sz="2400" dirty="0">
                <a:effectLst/>
                <a:latin typeface="Tw Cen MT" panose="020B0602020104020603" pitchFamily="34" charset="0"/>
                <a:ea typeface="MS Mincho" panose="02020609040205080304" pitchFamily="49" charset="-128"/>
              </a:rPr>
              <a:t>Every single person matters.</a:t>
            </a:r>
            <a:endParaRPr lang="en-US" sz="2400" dirty="0">
              <a:effectLst/>
              <a:latin typeface="Tw Cen MT" panose="020B0602020104020603" pitchFamily="34" charset="0"/>
              <a:ea typeface="Calibri" panose="020F0502020204030204" pitchFamily="34" charset="0"/>
            </a:endParaRPr>
          </a:p>
          <a:p>
            <a:pPr marL="342900" marR="0" lvl="0" indent="-342900">
              <a:lnSpc>
                <a:spcPct val="150000"/>
              </a:lnSpc>
              <a:spcBef>
                <a:spcPts val="0"/>
              </a:spcBef>
              <a:spcAft>
                <a:spcPts val="0"/>
              </a:spcAft>
              <a:buFont typeface="Wingdings" panose="05000000000000000000" pitchFamily="2" charset="2"/>
              <a:buChar char=""/>
            </a:pPr>
            <a:r>
              <a:rPr lang="en-US" sz="2400" dirty="0">
                <a:effectLst/>
                <a:latin typeface="Tw Cen MT" panose="020B0602020104020603" pitchFamily="34" charset="0"/>
                <a:ea typeface="MS Mincho" panose="02020609040205080304" pitchFamily="49" charset="-128"/>
              </a:rPr>
              <a:t>The world is globally connected.</a:t>
            </a:r>
            <a:endParaRPr lang="en-US" sz="2400" dirty="0">
              <a:effectLst/>
              <a:latin typeface="Tw Cen MT" panose="020B0602020104020603" pitchFamily="34" charset="0"/>
              <a:ea typeface="Calibri" panose="020F0502020204030204" pitchFamily="34" charset="0"/>
            </a:endParaRPr>
          </a:p>
          <a:p>
            <a:pPr marL="342900" marR="0" lvl="0" indent="-342900">
              <a:lnSpc>
                <a:spcPct val="150000"/>
              </a:lnSpc>
              <a:spcBef>
                <a:spcPts val="0"/>
              </a:spcBef>
              <a:spcAft>
                <a:spcPts val="0"/>
              </a:spcAft>
              <a:buFont typeface="Wingdings" panose="05000000000000000000" pitchFamily="2" charset="2"/>
              <a:buChar char=""/>
            </a:pPr>
            <a:r>
              <a:rPr lang="en-US" sz="2400" dirty="0">
                <a:latin typeface="Tw Cen MT" panose="020B0602020104020603" pitchFamily="34" charset="0"/>
                <a:ea typeface="MS Mincho" panose="02020609040205080304" pitchFamily="49" charset="-128"/>
              </a:rPr>
              <a:t>The future is bright.</a:t>
            </a:r>
            <a:endParaRPr lang="en-US" sz="2400" dirty="0">
              <a:effectLst/>
              <a:latin typeface="Tw Cen MT" panose="020B0602020104020603" pitchFamily="34" charset="0"/>
              <a:ea typeface="Calibri" panose="020F0502020204030204" pitchFamily="34" charset="0"/>
            </a:endParaRPr>
          </a:p>
        </p:txBody>
      </p:sp>
    </p:spTree>
    <p:extLst>
      <p:ext uri="{BB962C8B-B14F-4D97-AF65-F5344CB8AC3E}">
        <p14:creationId xmlns:p14="http://schemas.microsoft.com/office/powerpoint/2010/main" val="460884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564" y="345476"/>
            <a:ext cx="10362867" cy="1193114"/>
          </a:xfrm>
        </p:spPr>
        <p:txBody>
          <a:bodyPr>
            <a:normAutofit/>
          </a:bodyPr>
          <a:lstStyle/>
          <a:p>
            <a:r>
              <a:rPr lang="en-US" sz="3600" dirty="0"/>
              <a:t>Three Strategic Goals</a:t>
            </a:r>
          </a:p>
        </p:txBody>
      </p:sp>
      <p:sp>
        <p:nvSpPr>
          <p:cNvPr id="3" name="Content Placeholder 2"/>
          <p:cNvSpPr>
            <a:spLocks noGrp="1"/>
          </p:cNvSpPr>
          <p:nvPr>
            <p:ph idx="1"/>
          </p:nvPr>
        </p:nvSpPr>
        <p:spPr>
          <a:xfrm>
            <a:off x="647700" y="1569548"/>
            <a:ext cx="9773009" cy="4942975"/>
          </a:xfrm>
        </p:spPr>
        <p:txBody>
          <a:bodyPr>
            <a:noAutofit/>
          </a:bodyPr>
          <a:lstStyle/>
          <a:p>
            <a:pPr>
              <a:spcAft>
                <a:spcPts val="1200"/>
              </a:spcAft>
            </a:pPr>
            <a:r>
              <a:rPr lang="en-US" sz="2400" kern="1200" dirty="0">
                <a:solidFill>
                  <a:srgbClr val="000000"/>
                </a:solidFill>
                <a:effectLst/>
                <a:latin typeface="Tw Cen MT" panose="020B0602020104020603" pitchFamily="34" charset="0"/>
                <a:ea typeface="MS Mincho" panose="02020609040205080304" pitchFamily="49" charset="-128"/>
                <a:cs typeface="Times New Roman" panose="02020603050405020304" pitchFamily="18" charset="0"/>
              </a:rPr>
              <a:t>Advance OSU’s international reputation as a </a:t>
            </a:r>
            <a:r>
              <a:rPr lang="en-US" sz="2400" b="1" i="1" kern="1200" dirty="0">
                <a:solidFill>
                  <a:srgbClr val="000000"/>
                </a:solidFill>
                <a:effectLst/>
                <a:latin typeface="Tw Cen MT" panose="020B0602020104020603" pitchFamily="34" charset="0"/>
                <a:ea typeface="MS Mincho" panose="02020609040205080304" pitchFamily="49" charset="-128"/>
                <a:cs typeface="Times New Roman" panose="02020603050405020304" pitchFamily="18" charset="0"/>
              </a:rPr>
              <a:t>solutions-focused research institution</a:t>
            </a:r>
            <a:r>
              <a:rPr lang="en-US" sz="2400" kern="1200" dirty="0">
                <a:solidFill>
                  <a:srgbClr val="000000"/>
                </a:solidFill>
                <a:effectLst/>
                <a:latin typeface="Tw Cen MT" panose="020B0602020104020603" pitchFamily="34" charset="0"/>
                <a:ea typeface="MS Mincho" panose="02020609040205080304" pitchFamily="49" charset="-128"/>
                <a:cs typeface="Times New Roman" panose="02020603050405020304" pitchFamily="18" charset="0"/>
              </a:rPr>
              <a:t> valued for its distinctive transdisciplinary innovations to Earth-scale issues in our environment, our communities, and our technologies.</a:t>
            </a:r>
            <a:endParaRPr lang="en-US" sz="2400" b="1" i="1" kern="1200" dirty="0">
              <a:solidFill>
                <a:srgbClr val="000000"/>
              </a:solidFill>
              <a:effectLst/>
              <a:latin typeface="Tw Cen MT" panose="020B0602020104020603" pitchFamily="34" charset="0"/>
              <a:ea typeface="MS Mincho" panose="02020609040205080304" pitchFamily="49" charset="-128"/>
              <a:cs typeface="Times New Roman" panose="02020603050405020304" pitchFamily="18" charset="0"/>
            </a:endParaRPr>
          </a:p>
          <a:p>
            <a:pPr marL="0" indent="0">
              <a:spcAft>
                <a:spcPts val="1200"/>
              </a:spcAft>
              <a:buNone/>
            </a:pPr>
            <a:endParaRPr lang="en-US" sz="1050" dirty="0">
              <a:effectLst/>
              <a:latin typeface="Tw Cen MT" panose="020B0602020104020603" pitchFamily="34" charset="0"/>
              <a:ea typeface="Times New Roman" panose="02020603050405020304" pitchFamily="18" charset="0"/>
            </a:endParaRPr>
          </a:p>
          <a:p>
            <a:pPr>
              <a:spcAft>
                <a:spcPts val="1200"/>
              </a:spcAft>
            </a:pPr>
            <a:r>
              <a:rPr lang="en-US" sz="2400" dirty="0">
                <a:latin typeface="Tw Cen MT" panose="020B0602020104020603" pitchFamily="34" charset="0"/>
                <a:ea typeface="Calibri" panose="020F0502020204030204" pitchFamily="34" charset="0"/>
                <a:cs typeface="Arial" panose="020B0604020202020204" pitchFamily="34" charset="0"/>
              </a:rPr>
              <a:t>Deliver academic excellence fluidly across expanded, in-demand academic programs and credentials t</a:t>
            </a:r>
            <a:r>
              <a:rPr lang="en-US" sz="2400" dirty="0">
                <a:effectLst/>
                <a:latin typeface="Tw Cen MT" panose="020B0602020104020603" pitchFamily="34" charset="0"/>
                <a:ea typeface="Calibri" panose="020F0502020204030204" pitchFamily="34" charset="0"/>
                <a:cs typeface="Iskoola Pota" panose="020B0502040204020203" pitchFamily="34" charset="77"/>
              </a:rPr>
              <a:t>o ensure </a:t>
            </a:r>
            <a:r>
              <a:rPr lang="en-US" sz="2400" b="1" i="1" dirty="0">
                <a:effectLst/>
                <a:latin typeface="Tw Cen MT" panose="020B0602020104020603" pitchFamily="34" charset="0"/>
                <a:ea typeface="Calibri" panose="020F0502020204030204" pitchFamily="34" charset="0"/>
                <a:cs typeface="Iskoola Pota" panose="020B0502040204020203" pitchFamily="34" charset="77"/>
              </a:rPr>
              <a:t>every student graduates.</a:t>
            </a:r>
            <a:endParaRPr lang="en-US" sz="2400" dirty="0">
              <a:effectLst/>
              <a:latin typeface="Tw Cen MT" panose="020B0602020104020603" pitchFamily="34" charset="0"/>
              <a:ea typeface="Calibri" panose="020F0502020204030204" pitchFamily="34" charset="0"/>
              <a:cs typeface="Iskoola Pota" panose="020B0502040204020203" pitchFamily="34" charset="77"/>
            </a:endParaRPr>
          </a:p>
          <a:p>
            <a:pPr marL="0" indent="0">
              <a:spcAft>
                <a:spcPts val="1200"/>
              </a:spcAft>
              <a:buNone/>
            </a:pPr>
            <a:endParaRPr lang="en-US" sz="1050" dirty="0">
              <a:effectLst/>
              <a:latin typeface="Tw Cen MT" panose="020B0602020104020603" pitchFamily="34" charset="0"/>
              <a:ea typeface="Times New Roman" panose="02020603050405020304" pitchFamily="18" charset="0"/>
            </a:endParaRPr>
          </a:p>
          <a:p>
            <a:pPr>
              <a:spcAft>
                <a:spcPts val="1200"/>
              </a:spcAft>
            </a:pPr>
            <a:r>
              <a:rPr lang="en-US" sz="2400" dirty="0">
                <a:effectLst/>
                <a:latin typeface="Tw Cen MT" panose="020B0602020104020603" pitchFamily="34" charset="0"/>
                <a:ea typeface="Calibri" panose="020F0502020204030204" pitchFamily="34" charset="0"/>
                <a:cs typeface="Iskoola Pota" panose="020B0502040204020203" pitchFamily="34" charset="77"/>
              </a:rPr>
              <a:t>Be Oregon’s</a:t>
            </a:r>
            <a:r>
              <a:rPr lang="en-US" sz="2400" b="1" i="1" dirty="0">
                <a:effectLst/>
                <a:latin typeface="Tw Cen MT" panose="020B0602020104020603" pitchFamily="34" charset="0"/>
                <a:ea typeface="Calibri" panose="020F0502020204030204" pitchFamily="34" charset="0"/>
                <a:cs typeface="Iskoola Pota" panose="020B0502040204020203" pitchFamily="34" charset="77"/>
              </a:rPr>
              <a:t> trusted leader</a:t>
            </a:r>
            <a:r>
              <a:rPr lang="en-US" sz="2400" dirty="0">
                <a:effectLst/>
                <a:latin typeface="Tw Cen MT" panose="020B0602020104020603" pitchFamily="34" charset="0"/>
                <a:ea typeface="Calibri" panose="020F0502020204030204" pitchFamily="34" charset="0"/>
                <a:cs typeface="Iskoola Pota" panose="020B0502040204020203" pitchFamily="34" charset="77"/>
              </a:rPr>
              <a:t> for understanding and developing solutions to emerging issues in economic, social, and workforce development in Oregon, the region, and beyond.</a:t>
            </a:r>
            <a:endParaRPr lang="en-US" sz="2400" dirty="0">
              <a:effectLst/>
              <a:latin typeface="Tw Cen MT" panose="020B0602020104020603" pitchFamily="34" charset="0"/>
              <a:ea typeface="Times New Roman" panose="02020603050405020304" pitchFamily="18" charset="0"/>
            </a:endParaRPr>
          </a:p>
          <a:p>
            <a:pPr>
              <a:spcAft>
                <a:spcPts val="1200"/>
              </a:spcAft>
            </a:pPr>
            <a:endParaRPr lang="en-US" dirty="0"/>
          </a:p>
        </p:txBody>
      </p:sp>
    </p:spTree>
    <p:extLst>
      <p:ext uri="{BB962C8B-B14F-4D97-AF65-F5344CB8AC3E}">
        <p14:creationId xmlns:p14="http://schemas.microsoft.com/office/powerpoint/2010/main" val="3932772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564" y="554827"/>
            <a:ext cx="10693300" cy="1193114"/>
          </a:xfrm>
        </p:spPr>
        <p:txBody>
          <a:bodyPr>
            <a:normAutofit/>
          </a:bodyPr>
          <a:lstStyle/>
          <a:p>
            <a:r>
              <a:rPr lang="en-US" dirty="0"/>
              <a:t>Goal 1: Potential Actions</a:t>
            </a:r>
            <a:br>
              <a:rPr lang="en-US" dirty="0"/>
            </a:br>
            <a:endParaRPr lang="en-US" sz="2700" dirty="0">
              <a:latin typeface="Tw Cen MT" panose="020B0602020104020603" pitchFamily="34" charset="0"/>
            </a:endParaRPr>
          </a:p>
        </p:txBody>
      </p:sp>
      <p:sp>
        <p:nvSpPr>
          <p:cNvPr id="3" name="Content Placeholder 2"/>
          <p:cNvSpPr>
            <a:spLocks noGrp="1"/>
          </p:cNvSpPr>
          <p:nvPr>
            <p:ph idx="1"/>
          </p:nvPr>
        </p:nvSpPr>
        <p:spPr>
          <a:xfrm>
            <a:off x="492564" y="1534023"/>
            <a:ext cx="11393271" cy="5323978"/>
          </a:xfrm>
        </p:spPr>
        <p:txBody>
          <a:bodyPr>
            <a:noAutofit/>
          </a:bodyPr>
          <a:lstStyle/>
          <a:p>
            <a:pPr marL="342900" marR="0" lvl="0" indent="-342900">
              <a:lnSpc>
                <a:spcPct val="120000"/>
              </a:lnSpc>
              <a:spcBef>
                <a:spcPts val="0"/>
              </a:spcBef>
              <a:spcAft>
                <a:spcPts val="0"/>
              </a:spcAft>
              <a:buFont typeface="Wingdings" panose="05000000000000000000" pitchFamily="2" charset="2"/>
              <a:buChar char=""/>
            </a:pPr>
            <a:r>
              <a:rPr lang="en-US" sz="2000" dirty="0">
                <a:effectLst/>
                <a:latin typeface="Tw Cen MT" panose="020B0602020104020603" pitchFamily="34" charset="0"/>
                <a:ea typeface="Calibri" panose="020F0502020204030204" pitchFamily="34" charset="0"/>
              </a:rPr>
              <a:t>Invest in 3-4 Earth-scale solutions:</a:t>
            </a:r>
          </a:p>
          <a:p>
            <a:pPr lvl="1" indent="-342900">
              <a:lnSpc>
                <a:spcPct val="120000"/>
              </a:lnSpc>
              <a:spcBef>
                <a:spcPts val="0"/>
              </a:spcBef>
              <a:buFont typeface="Wingdings" panose="05000000000000000000" pitchFamily="2" charset="2"/>
              <a:buChar char=""/>
            </a:pPr>
            <a:r>
              <a:rPr lang="en-US" sz="2000" dirty="0">
                <a:latin typeface="Tw Cen MT" panose="020B0602020104020603" pitchFamily="34" charset="0"/>
                <a:ea typeface="Calibri" panose="020F0502020204030204" pitchFamily="34" charset="0"/>
              </a:rPr>
              <a:t>Guide sustainable development of</a:t>
            </a:r>
            <a:r>
              <a:rPr lang="en-US" sz="2000" dirty="0">
                <a:effectLst/>
                <a:latin typeface="Tw Cen MT" panose="020B0602020104020603" pitchFamily="34" charset="0"/>
                <a:ea typeface="Calibri" panose="020F0502020204030204" pitchFamily="34" charset="0"/>
              </a:rPr>
              <a:t> interdependent terrestrial and marine systems to address climate change mitigation and adaptation</a:t>
            </a:r>
          </a:p>
          <a:p>
            <a:pPr lvl="1" indent="-342900">
              <a:lnSpc>
                <a:spcPct val="120000"/>
              </a:lnSpc>
              <a:spcBef>
                <a:spcPts val="0"/>
              </a:spcBef>
              <a:buFont typeface="Wingdings" panose="05000000000000000000" pitchFamily="2" charset="2"/>
              <a:buChar char=""/>
            </a:pPr>
            <a:r>
              <a:rPr lang="en-US" sz="2000" dirty="0">
                <a:effectLst/>
                <a:latin typeface="Tw Cen MT" panose="020B0602020104020603" pitchFamily="34" charset="0"/>
                <a:ea typeface="Calibri" panose="020F0502020204030204" pitchFamily="34" charset="0"/>
              </a:rPr>
              <a:t>Design artificial intelligence and robotics for people to address the future of living and working with intelligent and autonomous systems everywhere</a:t>
            </a:r>
          </a:p>
          <a:p>
            <a:pPr lvl="1" indent="-342900">
              <a:lnSpc>
                <a:spcPct val="120000"/>
              </a:lnSpc>
              <a:spcBef>
                <a:spcPts val="0"/>
              </a:spcBef>
              <a:buFont typeface="Wingdings" panose="05000000000000000000" pitchFamily="2" charset="2"/>
              <a:buChar char=""/>
            </a:pPr>
            <a:r>
              <a:rPr lang="en-US" sz="2000" dirty="0">
                <a:effectLst/>
                <a:latin typeface="Tw Cen MT" panose="020B0602020104020603" pitchFamily="34" charset="0"/>
                <a:ea typeface="Calibri" panose="020F0502020204030204" pitchFamily="34" charset="0"/>
              </a:rPr>
              <a:t>Decarbonize </a:t>
            </a:r>
            <a:r>
              <a:rPr lang="en-US" sz="2000" dirty="0">
                <a:latin typeface="Tw Cen MT" panose="020B0602020104020603" pitchFamily="34" charset="0"/>
                <a:ea typeface="Calibri" panose="020F0502020204030204" pitchFamily="34" charset="0"/>
              </a:rPr>
              <a:t>energy by shifting from liquid fuels to electricity, deploying renewable energy at large scales, and redesigning the distribution and storage of energy</a:t>
            </a:r>
          </a:p>
          <a:p>
            <a:pPr marL="400050" lvl="1" indent="0">
              <a:lnSpc>
                <a:spcPct val="120000"/>
              </a:lnSpc>
              <a:spcBef>
                <a:spcPts val="0"/>
              </a:spcBef>
              <a:buNone/>
            </a:pPr>
            <a:endParaRPr lang="en-US" sz="2000" dirty="0">
              <a:effectLst/>
              <a:latin typeface="Tw Cen MT" panose="020B0602020104020603" pitchFamily="34" charset="0"/>
              <a:ea typeface="Calibri" panose="020F0502020204030204" pitchFamily="34" charset="0"/>
            </a:endParaRPr>
          </a:p>
          <a:p>
            <a:pPr marL="342900" marR="0" lvl="0" indent="-342900">
              <a:spcBef>
                <a:spcPts val="0"/>
              </a:spcBef>
              <a:spcAft>
                <a:spcPts val="0"/>
              </a:spcAft>
              <a:buFont typeface="Wingdings" panose="05000000000000000000" pitchFamily="2" charset="2"/>
              <a:buChar char=""/>
            </a:pPr>
            <a:r>
              <a:rPr lang="en-US" sz="2000" dirty="0">
                <a:effectLst/>
                <a:latin typeface="Tw Cen MT" panose="020B0602020104020603" pitchFamily="34" charset="0"/>
                <a:ea typeface="Calibri" panose="020F0502020204030204" pitchFamily="34" charset="0"/>
              </a:rPr>
              <a:t>Create a university-wide approach to community-engaged transdisciplinary research through an “institute for translational arts” that conducts research on the effective translation of knowledge into action, develops clear and widely used measures of social impact, and supports researchers and communities in pursuing and implementing effective solutions to societal and environmental challenges.</a:t>
            </a:r>
          </a:p>
          <a:p>
            <a:pPr marR="0" indent="0">
              <a:lnSpc>
                <a:spcPct val="120000"/>
              </a:lnSpc>
              <a:spcBef>
                <a:spcPts val="0"/>
              </a:spcBef>
              <a:spcAft>
                <a:spcPts val="0"/>
              </a:spcAft>
              <a:buNone/>
            </a:pPr>
            <a:endParaRPr lang="en-US" sz="2000" dirty="0">
              <a:effectLst/>
              <a:latin typeface="Tw Cen MT" panose="020B0602020104020603" pitchFamily="34" charset="0"/>
              <a:ea typeface="Calibri" panose="020F0502020204030204" pitchFamily="34" charset="0"/>
            </a:endParaRPr>
          </a:p>
          <a:p>
            <a:pPr>
              <a:lnSpc>
                <a:spcPct val="120000"/>
              </a:lnSpc>
              <a:spcBef>
                <a:spcPts val="0"/>
              </a:spcBef>
              <a:buFont typeface="Wingdings" panose="05000000000000000000" pitchFamily="2" charset="2"/>
              <a:buChar char=""/>
            </a:pPr>
            <a:r>
              <a:rPr lang="en-US" sz="2000" u="sng" dirty="0">
                <a:effectLst/>
                <a:latin typeface="Tw Cen MT" panose="020B0602020104020603" pitchFamily="34" charset="0"/>
                <a:ea typeface="Calibri" panose="020F0502020204030204" pitchFamily="34" charset="0"/>
              </a:rPr>
              <a:t>Continuing SP4 Actions</a:t>
            </a:r>
            <a:r>
              <a:rPr lang="en-US" sz="2000" dirty="0">
                <a:effectLst/>
                <a:latin typeface="Tw Cen MT" panose="020B0602020104020603" pitchFamily="34" charset="0"/>
                <a:ea typeface="Calibri" panose="020F0502020204030204" pitchFamily="34" charset="0"/>
              </a:rPr>
              <a:t>: Research Infrastructure Improvements;</a:t>
            </a:r>
            <a:r>
              <a:rPr lang="en-US" sz="2000" b="1" dirty="0">
                <a:latin typeface="Tw Cen MT" panose="020B0602020104020603" pitchFamily="34" charset="0"/>
                <a:ea typeface="Calibri" panose="020F0502020204030204" pitchFamily="34" charset="0"/>
              </a:rPr>
              <a:t> </a:t>
            </a:r>
            <a:r>
              <a:rPr lang="en-US" sz="2000" dirty="0">
                <a:latin typeface="Tw Cen MT" panose="020B0602020104020603" pitchFamily="34" charset="0"/>
                <a:ea typeface="Calibri" panose="020F0502020204030204" pitchFamily="34" charset="0"/>
              </a:rPr>
              <a:t>Art, Science, Engineering Integration; Facilities Renewal Program; Administrative Modernization Program</a:t>
            </a:r>
            <a:endParaRPr lang="en-US" sz="2000" dirty="0">
              <a:effectLst/>
              <a:latin typeface="Tw Cen MT" panose="020B0602020104020603" pitchFamily="34" charset="0"/>
              <a:ea typeface="Calibri" panose="020F0502020204030204" pitchFamily="34" charset="0"/>
            </a:endParaRPr>
          </a:p>
        </p:txBody>
      </p:sp>
    </p:spTree>
    <p:extLst>
      <p:ext uri="{BB962C8B-B14F-4D97-AF65-F5344CB8AC3E}">
        <p14:creationId xmlns:p14="http://schemas.microsoft.com/office/powerpoint/2010/main" val="1926523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564" y="535161"/>
            <a:ext cx="10693300" cy="1193114"/>
          </a:xfrm>
        </p:spPr>
        <p:txBody>
          <a:bodyPr>
            <a:normAutofit/>
          </a:bodyPr>
          <a:lstStyle/>
          <a:p>
            <a:r>
              <a:rPr lang="en-US" dirty="0"/>
              <a:t>Goal 2: Potential Actions</a:t>
            </a:r>
            <a:br>
              <a:rPr lang="en-US" dirty="0"/>
            </a:br>
            <a:endParaRPr lang="en-US" sz="2700" dirty="0">
              <a:latin typeface="Tw Cen MT" panose="020B0602020104020603" pitchFamily="34" charset="0"/>
            </a:endParaRPr>
          </a:p>
        </p:txBody>
      </p:sp>
      <p:sp>
        <p:nvSpPr>
          <p:cNvPr id="3" name="Content Placeholder 2"/>
          <p:cNvSpPr>
            <a:spLocks noGrp="1"/>
          </p:cNvSpPr>
          <p:nvPr>
            <p:ph idx="1"/>
          </p:nvPr>
        </p:nvSpPr>
        <p:spPr>
          <a:xfrm>
            <a:off x="492564" y="1543856"/>
            <a:ext cx="11393271" cy="5314144"/>
          </a:xfrm>
        </p:spPr>
        <p:txBody>
          <a:bodyPr>
            <a:normAutofit fontScale="92500" lnSpcReduction="20000"/>
          </a:bodyPr>
          <a:lstStyle/>
          <a:p>
            <a:pPr>
              <a:lnSpc>
                <a:spcPct val="110000"/>
              </a:lnSpc>
              <a:spcBef>
                <a:spcPts val="0"/>
              </a:spcBef>
              <a:buFont typeface="Wingdings" panose="05000000000000000000" pitchFamily="2" charset="2"/>
              <a:buChar char=""/>
            </a:pPr>
            <a:r>
              <a:rPr lang="en-US" sz="2400" dirty="0">
                <a:latin typeface="Tw Cen MT" panose="020B0602020104020603" pitchFamily="34" charset="0"/>
                <a:ea typeface="Calibri" panose="020F0502020204030204" pitchFamily="34" charset="0"/>
                <a:cs typeface="Arial" panose="020B0604020202020204" pitchFamily="34" charset="0"/>
              </a:rPr>
              <a:t>Substantially expand in-demand academic programs, alternative credentials, and enrollment in Ecampus to serve learners and employers who are seeking to benefit from economic and social development through upskilling and education.</a:t>
            </a:r>
          </a:p>
          <a:p>
            <a:pPr>
              <a:lnSpc>
                <a:spcPct val="110000"/>
              </a:lnSpc>
              <a:spcBef>
                <a:spcPts val="0"/>
              </a:spcBef>
              <a:buFont typeface="Wingdings" panose="05000000000000000000" pitchFamily="2" charset="2"/>
              <a:buChar char=""/>
            </a:pPr>
            <a:endParaRPr lang="en-US" sz="2400" dirty="0">
              <a:latin typeface="Tw Cen MT" panose="020B0602020104020603" pitchFamily="34" charset="0"/>
              <a:ea typeface="Calibri" panose="020F0502020204030204" pitchFamily="34" charset="0"/>
              <a:cs typeface="Arial" panose="020B0604020202020204" pitchFamily="34" charset="0"/>
            </a:endParaRPr>
          </a:p>
          <a:p>
            <a:pPr marL="342900" marR="0" lvl="0" indent="-342900">
              <a:lnSpc>
                <a:spcPct val="110000"/>
              </a:lnSpc>
              <a:spcBef>
                <a:spcPts val="0"/>
              </a:spcBef>
              <a:spcAft>
                <a:spcPts val="0"/>
              </a:spcAft>
              <a:buFont typeface="Wingdings" panose="05000000000000000000" pitchFamily="2" charset="2"/>
              <a:buChar char=""/>
            </a:pPr>
            <a:r>
              <a:rPr lang="en-US" sz="2400" dirty="0">
                <a:effectLst/>
                <a:latin typeface="Tw Cen MT" panose="020B0602020104020603" pitchFamily="34" charset="0"/>
                <a:ea typeface="Calibri" panose="020F0502020204030204" pitchFamily="34" charset="0"/>
                <a:cs typeface="Arial" panose="020B0604020202020204" pitchFamily="34" charset="0"/>
              </a:rPr>
              <a:t>Unify undergraduate academic advising and support services across the university and provide experiential learning opportunities for every student to connect academic and career goals.</a:t>
            </a:r>
          </a:p>
          <a:p>
            <a:pPr marL="0" marR="0" lvl="0" indent="0">
              <a:lnSpc>
                <a:spcPct val="110000"/>
              </a:lnSpc>
              <a:spcBef>
                <a:spcPts val="0"/>
              </a:spcBef>
              <a:spcAft>
                <a:spcPts val="0"/>
              </a:spcAft>
              <a:buNone/>
            </a:pPr>
            <a:endParaRPr lang="en-US" sz="2400" dirty="0">
              <a:effectLst/>
              <a:latin typeface="Tw Cen MT" panose="020B0602020104020603" pitchFamily="34" charset="0"/>
              <a:ea typeface="Calibri" panose="020F0502020204030204" pitchFamily="34" charset="0"/>
            </a:endParaRPr>
          </a:p>
          <a:p>
            <a:pPr marL="342900" marR="0" lvl="0" indent="-342900">
              <a:lnSpc>
                <a:spcPct val="110000"/>
              </a:lnSpc>
              <a:spcBef>
                <a:spcPts val="0"/>
              </a:spcBef>
              <a:spcAft>
                <a:spcPts val="0"/>
              </a:spcAft>
              <a:buFont typeface="Wingdings" panose="05000000000000000000" pitchFamily="2" charset="2"/>
              <a:buChar char=""/>
            </a:pPr>
            <a:r>
              <a:rPr lang="en-US" sz="2400" dirty="0">
                <a:latin typeface="Tw Cen MT" panose="020B0602020104020603" pitchFamily="34" charset="0"/>
                <a:ea typeface="Calibri" panose="020F0502020204030204" pitchFamily="34" charset="0"/>
                <a:cs typeface="Arial" panose="020B0604020202020204" pitchFamily="34" charset="0"/>
              </a:rPr>
              <a:t>E</a:t>
            </a:r>
            <a:r>
              <a:rPr lang="en-US" sz="2400" dirty="0">
                <a:effectLst/>
                <a:latin typeface="Tw Cen MT" panose="020B0602020104020603" pitchFamily="34" charset="0"/>
                <a:ea typeface="Calibri" panose="020F0502020204030204" pitchFamily="34" charset="0"/>
                <a:cs typeface="Arial" panose="020B0604020202020204" pitchFamily="34" charset="0"/>
              </a:rPr>
              <a:t>xpand scholarships, adopt more open access course materials, and reduce the cost of housing and childcare to incentivize full-time attendance of on-site students and reduce the cost of attendance.</a:t>
            </a:r>
          </a:p>
          <a:p>
            <a:pPr marL="0" marR="0" lvl="0" indent="0">
              <a:lnSpc>
                <a:spcPct val="110000"/>
              </a:lnSpc>
              <a:spcBef>
                <a:spcPts val="0"/>
              </a:spcBef>
              <a:spcAft>
                <a:spcPts val="0"/>
              </a:spcAft>
              <a:buNone/>
            </a:pPr>
            <a:endParaRPr lang="en-US" sz="2400" dirty="0">
              <a:effectLst/>
              <a:latin typeface="Tw Cen MT" panose="020B0602020104020603" pitchFamily="34" charset="0"/>
              <a:ea typeface="Calibri" panose="020F0502020204030204" pitchFamily="34" charset="0"/>
            </a:endParaRPr>
          </a:p>
          <a:p>
            <a:pPr marL="342900" marR="0" lvl="0" indent="-342900">
              <a:lnSpc>
                <a:spcPct val="110000"/>
              </a:lnSpc>
              <a:spcBef>
                <a:spcPts val="0"/>
              </a:spcBef>
              <a:spcAft>
                <a:spcPts val="0"/>
              </a:spcAft>
              <a:buFont typeface="Wingdings" panose="05000000000000000000" pitchFamily="2" charset="2"/>
              <a:buChar char=""/>
            </a:pPr>
            <a:r>
              <a:rPr lang="en-US" sz="2400" dirty="0">
                <a:effectLst/>
                <a:latin typeface="Tw Cen MT" panose="020B0602020104020603" pitchFamily="34" charset="0"/>
                <a:ea typeface="Calibri" panose="020F0502020204030204" pitchFamily="34" charset="0"/>
                <a:cs typeface="Arial" panose="020B0604020202020204" pitchFamily="34" charset="0"/>
              </a:rPr>
              <a:t>Ensure academic excellence and require every academic faculty engages in professional development in curriculum design, assessment of student learning and effective pedagogy.</a:t>
            </a:r>
            <a:endParaRPr lang="en-US" sz="2400" dirty="0">
              <a:effectLst/>
              <a:latin typeface="Tw Cen MT" panose="020B0602020104020603" pitchFamily="34" charset="0"/>
              <a:ea typeface="Calibri" panose="020F0502020204030204" pitchFamily="34" charset="0"/>
            </a:endParaRPr>
          </a:p>
          <a:p>
            <a:pPr marL="342900" marR="0" lvl="0" indent="-342900">
              <a:lnSpc>
                <a:spcPct val="110000"/>
              </a:lnSpc>
              <a:spcBef>
                <a:spcPts val="0"/>
              </a:spcBef>
              <a:spcAft>
                <a:spcPts val="0"/>
              </a:spcAft>
              <a:buFont typeface="Wingdings" panose="05000000000000000000" pitchFamily="2" charset="2"/>
              <a:buChar char=""/>
            </a:pPr>
            <a:endParaRPr lang="en-US" sz="2400" dirty="0">
              <a:effectLst/>
              <a:latin typeface="Tw Cen MT" panose="020B0602020104020603" pitchFamily="34" charset="0"/>
              <a:ea typeface="Calibri" panose="020F0502020204030204" pitchFamily="34" charset="0"/>
              <a:cs typeface="Arial" panose="020B0604020202020204" pitchFamily="34" charset="0"/>
            </a:endParaRPr>
          </a:p>
          <a:p>
            <a:pPr>
              <a:lnSpc>
                <a:spcPct val="110000"/>
              </a:lnSpc>
              <a:spcBef>
                <a:spcPts val="0"/>
              </a:spcBef>
              <a:buFont typeface="Wingdings" panose="05000000000000000000" pitchFamily="2" charset="2"/>
              <a:buChar char=""/>
            </a:pPr>
            <a:r>
              <a:rPr lang="en-US" sz="2400" u="sng" dirty="0">
                <a:effectLst/>
                <a:latin typeface="Tw Cen MT" panose="020B0602020104020603" pitchFamily="34" charset="0"/>
                <a:ea typeface="Calibri" panose="020F0502020204030204" pitchFamily="34" charset="0"/>
                <a:cs typeface="Arial" panose="020B0604020202020204" pitchFamily="34" charset="0"/>
              </a:rPr>
              <a:t>Continuing SP4 Actions</a:t>
            </a:r>
            <a:r>
              <a:rPr lang="en-US" sz="2400" dirty="0">
                <a:effectLst/>
                <a:latin typeface="Tw Cen MT" panose="020B0602020104020603" pitchFamily="34" charset="0"/>
                <a:ea typeface="Calibri" panose="020F0502020204030204" pitchFamily="34" charset="0"/>
                <a:cs typeface="Arial" panose="020B0604020202020204" pitchFamily="34" charset="0"/>
              </a:rPr>
              <a:t>: </a:t>
            </a:r>
            <a:r>
              <a:rPr lang="en-US" sz="2400" dirty="0">
                <a:effectLst/>
                <a:latin typeface="Tw Cen MT" panose="020B0602020104020603" pitchFamily="34" charset="0"/>
                <a:ea typeface="Calibri" panose="020F0502020204030204" pitchFamily="34" charset="0"/>
              </a:rPr>
              <a:t>General Education Reform; OSU-Cascades Campus Development; Transfer Student Success and Community College Partnerships</a:t>
            </a:r>
            <a:endParaRPr lang="en-US" sz="2400" b="1" dirty="0">
              <a:effectLst/>
              <a:latin typeface="Tw Cen MT" panose="020B0602020104020603" pitchFamily="34" charset="0"/>
              <a:ea typeface="Calibri" panose="020F0502020204030204" pitchFamily="34" charset="0"/>
            </a:endParaRPr>
          </a:p>
        </p:txBody>
      </p:sp>
    </p:spTree>
    <p:extLst>
      <p:ext uri="{BB962C8B-B14F-4D97-AF65-F5344CB8AC3E}">
        <p14:creationId xmlns:p14="http://schemas.microsoft.com/office/powerpoint/2010/main" val="1623693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564" y="584323"/>
            <a:ext cx="10693300" cy="1193114"/>
          </a:xfrm>
        </p:spPr>
        <p:txBody>
          <a:bodyPr>
            <a:normAutofit/>
          </a:bodyPr>
          <a:lstStyle/>
          <a:p>
            <a:r>
              <a:rPr lang="en-US" dirty="0"/>
              <a:t>Goal 3: Potential Actions</a:t>
            </a:r>
            <a:br>
              <a:rPr lang="en-US" dirty="0"/>
            </a:br>
            <a:endParaRPr lang="en-US" sz="2700" dirty="0">
              <a:latin typeface="Tw Cen MT" panose="020B0602020104020603" pitchFamily="34" charset="0"/>
            </a:endParaRPr>
          </a:p>
        </p:txBody>
      </p:sp>
      <p:sp>
        <p:nvSpPr>
          <p:cNvPr id="3" name="Content Placeholder 2"/>
          <p:cNvSpPr>
            <a:spLocks noGrp="1"/>
          </p:cNvSpPr>
          <p:nvPr>
            <p:ph idx="1"/>
          </p:nvPr>
        </p:nvSpPr>
        <p:spPr>
          <a:xfrm>
            <a:off x="492564" y="1299764"/>
            <a:ext cx="11393271" cy="4996048"/>
          </a:xfrm>
        </p:spPr>
        <p:txBody>
          <a:bodyPr>
            <a:noAutofit/>
          </a:bodyPr>
          <a:lstStyle/>
          <a:p>
            <a:pPr marL="342900" marR="0" lvl="0" indent="-342900">
              <a:spcBef>
                <a:spcPts val="0"/>
              </a:spcBef>
              <a:spcAft>
                <a:spcPts val="0"/>
              </a:spcAft>
              <a:buFont typeface="Wingdings" panose="05000000000000000000" pitchFamily="2" charset="2"/>
              <a:buChar char=""/>
            </a:pPr>
            <a:r>
              <a:rPr lang="en-US" sz="2200" dirty="0">
                <a:effectLst/>
                <a:latin typeface="Tw Cen MT" panose="020B0602020104020603" pitchFamily="34" charset="0"/>
                <a:ea typeface="Calibri" panose="020F0502020204030204" pitchFamily="34" charset="0"/>
                <a:cs typeface="Arial" panose="020B0604020202020204" pitchFamily="34" charset="0"/>
              </a:rPr>
              <a:t>Establish a platform for positioning OSU as a state leader in building coalitions of higher education institutions, industry and community partners, and government agencies to capture opportunities and solve pressing challenges of consequence to Oregon and the US.</a:t>
            </a:r>
          </a:p>
          <a:p>
            <a:pPr marL="0" marR="0" lvl="0" indent="0">
              <a:spcBef>
                <a:spcPts val="0"/>
              </a:spcBef>
              <a:spcAft>
                <a:spcPts val="0"/>
              </a:spcAft>
              <a:buNone/>
            </a:pPr>
            <a:endParaRPr lang="en-US" sz="2200" dirty="0">
              <a:effectLst/>
              <a:latin typeface="Tw Cen MT" panose="020B0602020104020603" pitchFamily="34" charset="0"/>
              <a:ea typeface="Calibri" panose="020F0502020204030204" pitchFamily="34" charset="0"/>
            </a:endParaRPr>
          </a:p>
          <a:p>
            <a:pPr>
              <a:spcBef>
                <a:spcPts val="0"/>
              </a:spcBef>
              <a:buFont typeface="Wingdings" panose="05000000000000000000" pitchFamily="2" charset="2"/>
              <a:buChar char=""/>
            </a:pPr>
            <a:r>
              <a:rPr lang="en-US" sz="2200" dirty="0">
                <a:latin typeface="Tw Cen MT" panose="020B0602020104020603" pitchFamily="34" charset="0"/>
                <a:ea typeface="Calibri" panose="020F0502020204030204" pitchFamily="34" charset="0"/>
                <a:cs typeface="Arial" panose="020B0604020202020204" pitchFamily="34" charset="0"/>
              </a:rPr>
              <a:t>Build university-wide relationships with industry, government agencies, and communities that elevate OSU’s impact, collaboration, and reach, including support to expand existing partnerships and an accessible and inclusive front door for new partners.</a:t>
            </a:r>
          </a:p>
          <a:p>
            <a:pPr>
              <a:spcBef>
                <a:spcPts val="0"/>
              </a:spcBef>
              <a:buFont typeface="Wingdings" panose="05000000000000000000" pitchFamily="2" charset="2"/>
              <a:buChar char=""/>
            </a:pPr>
            <a:endParaRPr lang="en-US" sz="2200" dirty="0">
              <a:latin typeface="Tw Cen MT" panose="020B0602020104020603"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Font typeface="Wingdings" panose="05000000000000000000" pitchFamily="2" charset="2"/>
              <a:buChar char=""/>
            </a:pPr>
            <a:r>
              <a:rPr lang="en-US" sz="2200" dirty="0">
                <a:effectLst/>
                <a:latin typeface="Tw Cen MT" panose="020B0602020104020603" pitchFamily="34" charset="0"/>
                <a:ea typeface="Calibri" panose="020F0502020204030204" pitchFamily="34" charset="0"/>
                <a:cs typeface="Arial" panose="020B0604020202020204" pitchFamily="34" charset="0"/>
              </a:rPr>
              <a:t>Build on OSU Extension’s statewide presence and deep, longstanding relationships with Oregon’s people and communities to bridge differences, combat misinformation, inspire greater civic participation, and inform decision-making.</a:t>
            </a:r>
          </a:p>
          <a:p>
            <a:pPr marL="342900" marR="0" lvl="0" indent="-342900">
              <a:spcBef>
                <a:spcPts val="0"/>
              </a:spcBef>
              <a:spcAft>
                <a:spcPts val="0"/>
              </a:spcAft>
              <a:buFont typeface="Wingdings" panose="05000000000000000000" pitchFamily="2" charset="2"/>
              <a:buChar char=""/>
            </a:pPr>
            <a:endParaRPr lang="en-US" sz="2200" dirty="0">
              <a:latin typeface="Tw Cen MT" panose="020B0602020104020603" pitchFamily="34" charset="0"/>
              <a:ea typeface="Calibri" panose="020F0502020204030204" pitchFamily="34" charset="0"/>
              <a:cs typeface="Arial" panose="020B0604020202020204" pitchFamily="34" charset="0"/>
            </a:endParaRPr>
          </a:p>
          <a:p>
            <a:pPr>
              <a:spcBef>
                <a:spcPts val="0"/>
              </a:spcBef>
              <a:buFont typeface="Wingdings" panose="05000000000000000000" pitchFamily="2" charset="2"/>
              <a:buChar char=""/>
            </a:pPr>
            <a:r>
              <a:rPr lang="en-US" sz="2200" u="sng" dirty="0">
                <a:effectLst/>
                <a:latin typeface="Tw Cen MT" panose="020B0602020104020603" pitchFamily="34" charset="0"/>
                <a:ea typeface="Calibri" panose="020F0502020204030204" pitchFamily="34" charset="0"/>
              </a:rPr>
              <a:t>Continuing SP4 Actions</a:t>
            </a:r>
            <a:r>
              <a:rPr lang="en-US" sz="2200" dirty="0">
                <a:effectLst/>
                <a:latin typeface="Tw Cen MT" panose="020B0602020104020603" pitchFamily="34" charset="0"/>
                <a:ea typeface="Calibri" panose="020F0502020204030204" pitchFamily="34" charset="0"/>
              </a:rPr>
              <a:t>: Collaborative Innovation and Research; Collaborative Innovation Complex; Community College partnerships</a:t>
            </a:r>
          </a:p>
          <a:p>
            <a:pPr>
              <a:spcBef>
                <a:spcPts val="0"/>
              </a:spcBef>
              <a:buFont typeface="Wingdings" panose="05000000000000000000" pitchFamily="2" charset="2"/>
              <a:buChar char=""/>
            </a:pPr>
            <a:endParaRPr lang="en-US" sz="2200" dirty="0">
              <a:effectLst/>
              <a:latin typeface="Tw Cen MT" panose="020B0602020104020603" pitchFamily="34" charset="0"/>
              <a:ea typeface="Calibri" panose="020F0502020204030204" pitchFamily="34" charset="0"/>
            </a:endParaRPr>
          </a:p>
        </p:txBody>
      </p:sp>
    </p:spTree>
    <p:extLst>
      <p:ext uri="{BB962C8B-B14F-4D97-AF65-F5344CB8AC3E}">
        <p14:creationId xmlns:p14="http://schemas.microsoft.com/office/powerpoint/2010/main" val="2594044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813" y="535161"/>
            <a:ext cx="10693300" cy="1193114"/>
          </a:xfrm>
        </p:spPr>
        <p:txBody>
          <a:bodyPr>
            <a:normAutofit/>
          </a:bodyPr>
          <a:lstStyle/>
          <a:p>
            <a:r>
              <a:rPr lang="en-US" dirty="0"/>
              <a:t>Key Targets</a:t>
            </a:r>
            <a:br>
              <a:rPr lang="en-US" dirty="0"/>
            </a:br>
            <a:endParaRPr lang="en-US" sz="2700" dirty="0">
              <a:latin typeface="Tw Cen MT" panose="020B0602020104020603" pitchFamily="34" charset="0"/>
            </a:endParaRPr>
          </a:p>
        </p:txBody>
      </p:sp>
      <p:sp>
        <p:nvSpPr>
          <p:cNvPr id="3" name="Content Placeholder 2"/>
          <p:cNvSpPr>
            <a:spLocks noGrp="1"/>
          </p:cNvSpPr>
          <p:nvPr>
            <p:ph idx="1"/>
          </p:nvPr>
        </p:nvSpPr>
        <p:spPr>
          <a:xfrm>
            <a:off x="492564" y="1861952"/>
            <a:ext cx="10821549" cy="4996048"/>
          </a:xfrm>
        </p:spPr>
        <p:txBody>
          <a:bodyPr>
            <a:normAutofit/>
          </a:bodyPr>
          <a:lstStyle/>
          <a:p>
            <a:pPr marL="0" indent="0">
              <a:spcBef>
                <a:spcPts val="1200"/>
              </a:spcBef>
              <a:buNone/>
            </a:pPr>
            <a:r>
              <a:rPr lang="en-US" sz="2400" dirty="0">
                <a:effectLst/>
                <a:latin typeface="Tw Cen MT" panose="020B0602020104020603" pitchFamily="34" charset="0"/>
                <a:ea typeface="Calibri" panose="020F0502020204030204" pitchFamily="34" charset="0"/>
              </a:rPr>
              <a:t>A set of bold targets that are the principal focus of the plan. A more detailed set of input and outcome metrics will also be tracked.</a:t>
            </a:r>
            <a:endParaRPr lang="en-US" sz="2400" dirty="0">
              <a:latin typeface="Tw Cen MT" panose="020B0602020104020603" pitchFamily="34" charset="0"/>
              <a:ea typeface="Times New Roman" panose="02020603050405020304" pitchFamily="18" charset="0"/>
              <a:cs typeface="Arial" panose="020B0604020202020204" pitchFamily="34" charset="0"/>
            </a:endParaRPr>
          </a:p>
          <a:p>
            <a:pPr marL="342900" marR="0" lvl="0" indent="-342900">
              <a:spcBef>
                <a:spcPts val="1200"/>
              </a:spcBef>
              <a:spcAft>
                <a:spcPts val="0"/>
              </a:spcAft>
              <a:buFont typeface="Symbol" panose="05050102010706020507" pitchFamily="18" charset="2"/>
              <a:buChar char=""/>
            </a:pPr>
            <a:r>
              <a:rPr lang="en-US" sz="2400" dirty="0">
                <a:effectLst/>
                <a:latin typeface="Tw Cen MT" panose="020B0602020104020603" pitchFamily="34" charset="0"/>
                <a:ea typeface="Times New Roman" panose="02020603050405020304" pitchFamily="18" charset="0"/>
                <a:cs typeface="Arial" panose="020B0604020202020204" pitchFamily="34" charset="0"/>
              </a:rPr>
              <a:t>Increase annual research expenditures to $600 million</a:t>
            </a:r>
            <a:r>
              <a:rPr lang="en-US" sz="2400" dirty="0">
                <a:effectLst/>
                <a:latin typeface="Tw Cen MT" panose="020B0602020104020603" pitchFamily="34" charset="0"/>
                <a:ea typeface="Calibri" panose="020F0502020204030204" pitchFamily="34" charset="0"/>
                <a:cs typeface="Iskoola Pota" panose="020B0502040204020203" pitchFamily="34" charset="0"/>
              </a:rPr>
              <a:t> (Goal 1).</a:t>
            </a:r>
            <a:endParaRPr lang="en-US" sz="2400" dirty="0">
              <a:effectLst/>
              <a:latin typeface="Tw Cen MT" panose="020B0602020104020603" pitchFamily="34" charset="0"/>
              <a:ea typeface="Times New Roman" panose="02020603050405020304" pitchFamily="18" charset="0"/>
            </a:endParaRPr>
          </a:p>
          <a:p>
            <a:pPr marL="342900" marR="0" lvl="0" indent="-342900">
              <a:spcBef>
                <a:spcPts val="1200"/>
              </a:spcBef>
              <a:spcAft>
                <a:spcPts val="0"/>
              </a:spcAft>
              <a:buFont typeface="Symbol" panose="05050102010706020507" pitchFamily="18" charset="2"/>
              <a:buChar char=""/>
            </a:pPr>
            <a:r>
              <a:rPr lang="en-US" sz="2400" dirty="0">
                <a:effectLst/>
                <a:latin typeface="Tw Cen MT" panose="020B0602020104020603" pitchFamily="34" charset="0"/>
                <a:ea typeface="Times New Roman" panose="02020603050405020304" pitchFamily="18" charset="0"/>
                <a:cs typeface="Arial" panose="020B0604020202020204" pitchFamily="34" charset="0"/>
              </a:rPr>
              <a:t>Increase six-year graduation rate to 80 percent </a:t>
            </a:r>
            <a:r>
              <a:rPr lang="en-US" sz="2400" dirty="0">
                <a:effectLst/>
                <a:latin typeface="Tw Cen MT" panose="020B0602020104020603" pitchFamily="34" charset="0"/>
                <a:ea typeface="Calibri" panose="020F0502020204030204" pitchFamily="34" charset="0"/>
                <a:cs typeface="Iskoola Pota" panose="020B0502040204020203" pitchFamily="34" charset="0"/>
              </a:rPr>
              <a:t>(Goal 2).</a:t>
            </a:r>
            <a:endParaRPr lang="en-US" sz="2400" dirty="0">
              <a:effectLst/>
              <a:latin typeface="Tw Cen MT" panose="020B0602020104020603" pitchFamily="34" charset="0"/>
              <a:ea typeface="Times New Roman" panose="02020603050405020304" pitchFamily="18" charset="0"/>
            </a:endParaRPr>
          </a:p>
          <a:p>
            <a:pPr marL="342900" marR="0" lvl="0" indent="-342900">
              <a:spcBef>
                <a:spcPts val="1200"/>
              </a:spcBef>
              <a:spcAft>
                <a:spcPts val="0"/>
              </a:spcAft>
              <a:buFont typeface="Symbol" panose="05050102010706020507" pitchFamily="18" charset="2"/>
              <a:buChar char=""/>
            </a:pPr>
            <a:r>
              <a:rPr lang="en-US" sz="2400" dirty="0">
                <a:effectLst/>
                <a:latin typeface="Tw Cen MT" panose="020B0602020104020603" pitchFamily="34" charset="0"/>
                <a:ea typeface="Times New Roman" panose="02020603050405020304" pitchFamily="18" charset="0"/>
                <a:cs typeface="Arial" panose="020B0604020202020204" pitchFamily="34" charset="0"/>
              </a:rPr>
              <a:t>Increase online-only enrollment to 30,000 and OSU-Cascades enrollment to 2,500 (Goals 2 and 3).</a:t>
            </a:r>
            <a:endParaRPr lang="en-US" sz="2400" dirty="0">
              <a:effectLst/>
              <a:latin typeface="Tw Cen MT" panose="020B0602020104020603" pitchFamily="34" charset="0"/>
              <a:ea typeface="Times New Roman" panose="02020603050405020304" pitchFamily="18" charset="0"/>
            </a:endParaRPr>
          </a:p>
          <a:p>
            <a:pPr marL="342900" marR="0" lvl="0" indent="-342900">
              <a:spcBef>
                <a:spcPts val="1200"/>
              </a:spcBef>
              <a:spcAft>
                <a:spcPts val="0"/>
              </a:spcAft>
              <a:buFont typeface="Symbol" panose="05050102010706020507" pitchFamily="18" charset="2"/>
              <a:buChar char=""/>
            </a:pPr>
            <a:r>
              <a:rPr lang="en-US" sz="2400" dirty="0">
                <a:effectLst/>
                <a:latin typeface="Tw Cen MT" panose="020B0602020104020603" pitchFamily="34" charset="0"/>
                <a:ea typeface="Times New Roman" panose="02020603050405020304" pitchFamily="18" charset="0"/>
                <a:cs typeface="Arial" panose="020B0604020202020204" pitchFamily="34" charset="0"/>
              </a:rPr>
              <a:t>Increase the number of significant private, public, and nonprofit partnerships and the number of high-profile regional initiatives in cooperation with other states (Goal 3).</a:t>
            </a:r>
            <a:endParaRPr lang="en-US" sz="2400" dirty="0">
              <a:effectLst/>
              <a:latin typeface="Tw Cen MT" panose="020B0602020104020603" pitchFamily="34" charset="0"/>
              <a:ea typeface="Times New Roman" panose="02020603050405020304" pitchFamily="18" charset="0"/>
            </a:endParaRPr>
          </a:p>
        </p:txBody>
      </p:sp>
    </p:spTree>
    <p:extLst>
      <p:ext uri="{BB962C8B-B14F-4D97-AF65-F5344CB8AC3E}">
        <p14:creationId xmlns:p14="http://schemas.microsoft.com/office/powerpoint/2010/main" val="21485041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6057</TotalTime>
  <Words>973</Words>
  <Application>Microsoft Office PowerPoint</Application>
  <PresentationFormat>Custom</PresentationFormat>
  <Paragraphs>103</Paragraphs>
  <Slides>11</Slides>
  <Notes>10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11</vt:i4>
      </vt:variant>
    </vt:vector>
  </HeadingPairs>
  <TitlesOfParts>
    <vt:vector size="23" baseType="lpstr">
      <vt:lpstr>MS Mincho</vt:lpstr>
      <vt:lpstr>Arial</vt:lpstr>
      <vt:lpstr>Calibri</vt:lpstr>
      <vt:lpstr>Cambria</vt:lpstr>
      <vt:lpstr>Impact</vt:lpstr>
      <vt:lpstr>Iskoola Pota</vt:lpstr>
      <vt:lpstr>Symbol</vt:lpstr>
      <vt:lpstr>Times New Roman</vt:lpstr>
      <vt:lpstr>Tw Cen MT</vt:lpstr>
      <vt:lpstr>Verdana</vt:lpstr>
      <vt:lpstr>Wingdings</vt:lpstr>
      <vt:lpstr>Office Theme</vt:lpstr>
      <vt:lpstr>Developing OSU’s next strategic plan</vt:lpstr>
      <vt:lpstr>PowerPoint Presentation</vt:lpstr>
      <vt:lpstr>Opportunities    </vt:lpstr>
      <vt:lpstr>Vision: A Prosperous Future  The leading U.S. university advancing prosperity in its state, the nation, and the world.    </vt:lpstr>
      <vt:lpstr>Three Strategic Goals</vt:lpstr>
      <vt:lpstr>Goal 1: Potential Actions </vt:lpstr>
      <vt:lpstr>Goal 2: Potential Actions </vt:lpstr>
      <vt:lpstr>Goal 3: Potential Actions </vt:lpstr>
      <vt:lpstr>Key Targets </vt:lpstr>
      <vt:lpstr>Next Steps </vt:lpstr>
      <vt:lpstr>Thank You</vt:lpstr>
    </vt:vector>
  </TitlesOfParts>
  <Company>Oregon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 Forkey</dc:creator>
  <cp:lastModifiedBy>Calascibetta, Caitlin</cp:lastModifiedBy>
  <cp:revision>329</cp:revision>
  <cp:lastPrinted>2023-05-22T21:49:16Z</cp:lastPrinted>
  <dcterms:created xsi:type="dcterms:W3CDTF">2017-05-17T21:58:52Z</dcterms:created>
  <dcterms:modified xsi:type="dcterms:W3CDTF">2023-06-05T23:25:35Z</dcterms:modified>
</cp:coreProperties>
</file>