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4"/>
    <p:sldMasterId id="2147483704" r:id="rId5"/>
  </p:sldMasterIdLst>
  <p:notesMasterIdLst>
    <p:notesMasterId r:id="rId18"/>
  </p:notesMasterIdLst>
  <p:sldIdLst>
    <p:sldId id="264" r:id="rId6"/>
    <p:sldId id="270" r:id="rId7"/>
    <p:sldId id="274" r:id="rId8"/>
    <p:sldId id="271" r:id="rId9"/>
    <p:sldId id="265" r:id="rId10"/>
    <p:sldId id="269" r:id="rId11"/>
    <p:sldId id="262" r:id="rId12"/>
    <p:sldId id="266" r:id="rId13"/>
    <p:sldId id="263" r:id="rId14"/>
    <p:sldId id="272" r:id="rId15"/>
    <p:sldId id="276"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44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A0696-E8A4-5E47-B426-CB2DE1C28947}" type="datetimeFigureOut">
              <a:rPr lang="en-US" smtClean="0"/>
              <a:t>6/8/2023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A39D37-EB39-9B49-85DF-DD837FDB43E8}" type="slidenum">
              <a:rPr lang="en-US" smtClean="0"/>
              <a:t>‹#›</a:t>
            </a:fld>
            <a:endParaRPr lang="en-US"/>
          </a:p>
        </p:txBody>
      </p:sp>
    </p:spTree>
    <p:extLst>
      <p:ext uri="{BB962C8B-B14F-4D97-AF65-F5344CB8AC3E}">
        <p14:creationId xmlns:p14="http://schemas.microsoft.com/office/powerpoint/2010/main" val="632146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Must be in Slide</a:t>
            </a:r>
            <a:r>
              <a:rPr lang="en-US" baseline="0"/>
              <a:t> Master mode to swap out photos. </a:t>
            </a:r>
            <a:endParaRPr lang="en-US"/>
          </a:p>
        </p:txBody>
      </p:sp>
      <p:sp>
        <p:nvSpPr>
          <p:cNvPr id="4" name="Slide Number Placeholder 3"/>
          <p:cNvSpPr>
            <a:spLocks noGrp="1"/>
          </p:cNvSpPr>
          <p:nvPr>
            <p:ph type="sldNum" sz="quarter" idx="10"/>
          </p:nvPr>
        </p:nvSpPr>
        <p:spPr/>
        <p:txBody>
          <a:bodyPr/>
          <a:lstStyle/>
          <a:p>
            <a:fld id="{D4A39D37-EB39-9B49-85DF-DD837FDB43E8}" type="slidenum">
              <a:rPr lang="en-US" smtClean="0"/>
              <a:t>0</a:t>
            </a:fld>
            <a:endParaRPr lang="en-US"/>
          </a:p>
        </p:txBody>
      </p:sp>
    </p:spTree>
    <p:extLst>
      <p:ext uri="{BB962C8B-B14F-4D97-AF65-F5344CB8AC3E}">
        <p14:creationId xmlns:p14="http://schemas.microsoft.com/office/powerpoint/2010/main" val="338416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5455" indent="-232410" defTabSz="931774">
              <a:buClr>
                <a:srgbClr val="000000"/>
              </a:buClr>
              <a:buSzPts val="1400"/>
              <a:defRPr/>
            </a:pPr>
            <a:r>
              <a:rPr lang="en-US" b="1">
                <a:latin typeface="Verdana"/>
                <a:ea typeface="Verdana"/>
              </a:rPr>
              <a:t>McKenzie</a:t>
            </a:r>
          </a:p>
          <a:p>
            <a:pPr marL="465455" indent="-232410" defTabSz="931774">
              <a:buSzPts val="1400"/>
              <a:defRPr/>
            </a:pPr>
            <a:endParaRPr lang="en-US" b="1">
              <a:latin typeface="Verdana"/>
              <a:ea typeface="Verdana"/>
            </a:endParaRPr>
          </a:p>
          <a:p>
            <a:pPr defTabSz="931774">
              <a:defRPr/>
            </a:pPr>
            <a:r>
              <a:rPr lang="en-US">
                <a:cs typeface="Calibri"/>
              </a:rPr>
              <a:t>Situate the implementation work around project management and committees </a:t>
            </a:r>
          </a:p>
          <a:p>
            <a:pPr defTabSz="931774">
              <a:defRPr/>
            </a:pPr>
            <a:endParaRPr lang="en-US">
              <a:cs typeface="Calibri"/>
            </a:endParaRPr>
          </a:p>
          <a:p>
            <a:pPr defTabSz="931774">
              <a:defRPr/>
            </a:pPr>
            <a:r>
              <a:rPr lang="en-US">
                <a:cs typeface="Calibri"/>
              </a:rPr>
              <a:t>Focus today is Organizational Change Management (OCM)'s work with University Relations and Marketing (URM). Iterative work has been done to research, propose, refine,  propose, discuss, and select a final name. The Core Team and the Steering Committee have signed off. The Bacc core Committee is the next group we are visitng with. </a:t>
            </a:r>
          </a:p>
        </p:txBody>
      </p:sp>
      <p:sp>
        <p:nvSpPr>
          <p:cNvPr id="4" name="Slide Number Placeholder 3"/>
          <p:cNvSpPr>
            <a:spLocks noGrp="1"/>
          </p:cNvSpPr>
          <p:nvPr>
            <p:ph type="sldNum" idx="12"/>
          </p:nvPr>
        </p:nvSpPr>
        <p:spPr/>
        <p:txBody>
          <a:bodyPr/>
          <a:lstStyle/>
          <a:p>
            <a:fld id="{00000000-1234-1234-1234-123412341234}" type="slidenum">
              <a:rPr lang="en-US">
                <a:solidFill>
                  <a:schemeClr val="dk1"/>
                </a:solidFill>
                <a:latin typeface="Calibri"/>
                <a:ea typeface="Calibri"/>
                <a:cs typeface="Calibri"/>
                <a:sym typeface="Calibri"/>
              </a:rPr>
              <a:pPr/>
              <a:t>1</a:t>
            </a:fld>
            <a:endParaRPr lang="en-US">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50159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had in-depth discussions about what general education really is, its purpose, and its place in the 21st century for our students and other stakeholders. </a:t>
            </a:r>
          </a:p>
        </p:txBody>
      </p:sp>
      <p:sp>
        <p:nvSpPr>
          <p:cNvPr id="4" name="Slide Number Placeholder 3"/>
          <p:cNvSpPr>
            <a:spLocks noGrp="1"/>
          </p:cNvSpPr>
          <p:nvPr>
            <p:ph type="sldNum" sz="quarter" idx="5"/>
          </p:nvPr>
        </p:nvSpPr>
        <p:spPr/>
        <p:txBody>
          <a:bodyPr/>
          <a:lstStyle/>
          <a:p>
            <a:fld id="{D4A39D37-EB39-9B49-85DF-DD837FDB43E8}" type="slidenum">
              <a:rPr lang="en-US" smtClean="0"/>
              <a:t>5</a:t>
            </a:fld>
            <a:endParaRPr lang="en-US"/>
          </a:p>
        </p:txBody>
      </p:sp>
    </p:spTree>
    <p:extLst>
      <p:ext uri="{BB962C8B-B14F-4D97-AF65-F5344CB8AC3E}">
        <p14:creationId xmlns:p14="http://schemas.microsoft.com/office/powerpoint/2010/main" val="2900156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4A39D37-EB39-9B49-85DF-DD837FDB43E8}" type="slidenum">
              <a:rPr lang="en-US" smtClean="0"/>
              <a:t>6</a:t>
            </a:fld>
            <a:endParaRPr lang="en-US"/>
          </a:p>
        </p:txBody>
      </p:sp>
    </p:spTree>
    <p:extLst>
      <p:ext uri="{BB962C8B-B14F-4D97-AF65-F5344CB8AC3E}">
        <p14:creationId xmlns:p14="http://schemas.microsoft.com/office/powerpoint/2010/main" val="501817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4A39D37-EB39-9B49-85DF-DD837FDB43E8}" type="slidenum">
              <a:rPr lang="en-US" smtClean="0"/>
              <a:t>8</a:t>
            </a:fld>
            <a:endParaRPr lang="en-US"/>
          </a:p>
        </p:txBody>
      </p:sp>
    </p:spTree>
    <p:extLst>
      <p:ext uri="{BB962C8B-B14F-4D97-AF65-F5344CB8AC3E}">
        <p14:creationId xmlns:p14="http://schemas.microsoft.com/office/powerpoint/2010/main" val="8709280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Full Image 1">
    <p:spTree>
      <p:nvGrpSpPr>
        <p:cNvPr id="1" name=""/>
        <p:cNvGrpSpPr/>
        <p:nvPr/>
      </p:nvGrpSpPr>
      <p:grpSpPr>
        <a:xfrm>
          <a:off x="0" y="0"/>
          <a:ext cx="0" cy="0"/>
          <a:chOff x="0" y="0"/>
          <a:chExt cx="0" cy="0"/>
        </a:xfrm>
      </p:grpSpPr>
      <p:sp>
        <p:nvSpPr>
          <p:cNvPr id="11" name="Rectangle 10"/>
          <p:cNvSpPr/>
          <p:nvPr userDrawn="1"/>
        </p:nvSpPr>
        <p:spPr>
          <a:xfrm>
            <a:off x="0" y="0"/>
            <a:ext cx="12192000" cy="558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hasCustomPrompt="1"/>
          </p:nvPr>
        </p:nvSpPr>
        <p:spPr>
          <a:xfrm>
            <a:off x="0" y="0"/>
            <a:ext cx="12192000" cy="5588000"/>
          </a:xfrm>
        </p:spPr>
        <p:txBody>
          <a:bodyPr/>
          <a:lstStyle>
            <a:lvl1pPr marL="0" indent="0">
              <a:buNone/>
              <a:defRPr baseline="0">
                <a:solidFill>
                  <a:schemeClr val="bg1">
                    <a:lumMod val="65000"/>
                  </a:schemeClr>
                </a:solidFill>
              </a:defRPr>
            </a:lvl1pPr>
          </a:lstStyle>
          <a:p>
            <a:r>
              <a:rPr lang="en-US"/>
              <a:t>Insert Picture Background</a:t>
            </a:r>
          </a:p>
        </p:txBody>
      </p:sp>
      <p:sp>
        <p:nvSpPr>
          <p:cNvPr id="4" name="Rectangle 3"/>
          <p:cNvSpPr/>
          <p:nvPr userDrawn="1"/>
        </p:nvSpPr>
        <p:spPr>
          <a:xfrm>
            <a:off x="0" y="5587320"/>
            <a:ext cx="12192000" cy="12706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66801" y="1637759"/>
            <a:ext cx="5375563" cy="3480716"/>
          </a:xfrm>
        </p:spPr>
        <p:txBody>
          <a:bodyPr wrap="square" lIns="0" tIns="0" rIns="0" bIns="0" anchor="t" anchorCtr="0">
            <a:normAutofit/>
          </a:bodyPr>
          <a:lstStyle>
            <a:lvl1pPr algn="l">
              <a:defRPr sz="8000" cap="all" baseline="0">
                <a:solidFill>
                  <a:srgbClr val="DC4405"/>
                </a:solidFill>
                <a:latin typeface="Stratum2 Bold" charset="0"/>
              </a:defRPr>
            </a:lvl1pPr>
          </a:lstStyle>
          <a:p>
            <a:r>
              <a:rPr lang="en-US"/>
              <a:t>Headline or title of event</a:t>
            </a:r>
          </a:p>
        </p:txBody>
      </p:sp>
      <p:sp>
        <p:nvSpPr>
          <p:cNvPr id="3" name="Subtitle 2"/>
          <p:cNvSpPr>
            <a:spLocks noGrp="1"/>
          </p:cNvSpPr>
          <p:nvPr>
            <p:ph type="subTitle" idx="1" hasCustomPrompt="1"/>
          </p:nvPr>
        </p:nvSpPr>
        <p:spPr>
          <a:xfrm>
            <a:off x="1066801" y="544353"/>
            <a:ext cx="10058400" cy="456108"/>
          </a:xfrm>
        </p:spPr>
        <p:txBody>
          <a:bodyPr lIns="0" tIns="0" rIns="0" bIns="0">
            <a:normAutofit/>
          </a:bodyPr>
          <a:lstStyle>
            <a:lvl1pPr marL="0" indent="0" algn="l">
              <a:lnSpc>
                <a:spcPts val="1800"/>
              </a:lnSpc>
              <a:buNone/>
              <a:defRPr sz="2000" baseline="0">
                <a:solidFill>
                  <a:schemeClr val="tx2"/>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College or department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60781" y="5692095"/>
            <a:ext cx="3270437" cy="104474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 White - No Cres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OREGON STATE UNIVERSITY</a:t>
            </a:r>
          </a:p>
        </p:txBody>
      </p:sp>
      <p:sp>
        <p:nvSpPr>
          <p:cNvPr id="4" name="Slide Number Placeholder 3"/>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 White - No Cres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aseline="0">
                <a:solidFill>
                  <a:schemeClr val="tx2"/>
                </a:solidFill>
                <a:latin typeface="Georgia" panose="02040502050405020303" pitchFamily="18" charset="0"/>
              </a:defRPr>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baseline="0">
                <a:solidFill>
                  <a:schemeClr val="tx2"/>
                </a:solidFill>
                <a:latin typeface="Kievit Offc" panose="020B0504030101020102" pitchFamily="34" charset="0"/>
              </a:defRPr>
            </a:lvl1pPr>
            <a:lvl2pPr>
              <a:defRPr sz="2800" baseline="0">
                <a:solidFill>
                  <a:schemeClr val="tx2"/>
                </a:solidFill>
                <a:latin typeface="Kievit Offc" panose="020B0504030101020102" pitchFamily="34" charset="0"/>
              </a:defRPr>
            </a:lvl2pPr>
            <a:lvl3pPr>
              <a:defRPr sz="2400" baseline="0">
                <a:solidFill>
                  <a:schemeClr val="tx2"/>
                </a:solidFill>
                <a:latin typeface="Kievit Offc" panose="020B0504030101020102" pitchFamily="34" charset="0"/>
              </a:defRPr>
            </a:lvl3pPr>
            <a:lvl4pPr>
              <a:defRPr sz="2000" baseline="0">
                <a:solidFill>
                  <a:schemeClr val="tx2"/>
                </a:solidFill>
                <a:latin typeface="Kievit Offc" panose="020B0504030101020102" pitchFamily="34" charset="0"/>
              </a:defRPr>
            </a:lvl4pPr>
            <a:lvl5pPr>
              <a:defRPr sz="2000" baseline="0">
                <a:solidFill>
                  <a:schemeClr val="tx2"/>
                </a:solidFill>
                <a:latin typeface="Kievit Offc" panose="020B0504030101020102" pitchFamily="34"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baseline="0">
                <a:solidFill>
                  <a:schemeClr val="tx2"/>
                </a:solidFill>
                <a:latin typeface="Kievit Offc" panose="020B0504030101020102"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OREGON STATE UNIVERSITY</a:t>
            </a:r>
          </a:p>
        </p:txBody>
      </p:sp>
      <p:sp>
        <p:nvSpPr>
          <p:cNvPr id="7" name="Slide Number Placeholder 6"/>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 White - No Cres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aseline="0">
                <a:solidFill>
                  <a:schemeClr val="tx2"/>
                </a:solidFill>
                <a:latin typeface="Georgia" panose="02040502050405020303" pitchFamily="18" charset="0"/>
              </a:defRPr>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tx2"/>
                </a:solidFill>
                <a:latin typeface="Kievit Offc" panose="020B0504030101020102"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OREGON STATE UNIVERSITY</a:t>
            </a:r>
          </a:p>
        </p:txBody>
      </p:sp>
      <p:sp>
        <p:nvSpPr>
          <p:cNvPr id="7" name="Slide Number Placeholder 6"/>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 Full Image 1">
    <p:spTree>
      <p:nvGrpSpPr>
        <p:cNvPr id="1" name=""/>
        <p:cNvGrpSpPr/>
        <p:nvPr/>
      </p:nvGrpSpPr>
      <p:grpSpPr>
        <a:xfrm>
          <a:off x="0" y="0"/>
          <a:ext cx="0" cy="0"/>
          <a:chOff x="0" y="0"/>
          <a:chExt cx="0" cy="0"/>
        </a:xfrm>
      </p:grpSpPr>
      <p:sp>
        <p:nvSpPr>
          <p:cNvPr id="11" name="Rectangle 10"/>
          <p:cNvSpPr/>
          <p:nvPr userDrawn="1"/>
        </p:nvSpPr>
        <p:spPr>
          <a:xfrm>
            <a:off x="0" y="0"/>
            <a:ext cx="12192000" cy="558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0" hasCustomPrompt="1"/>
          </p:nvPr>
        </p:nvSpPr>
        <p:spPr>
          <a:xfrm>
            <a:off x="0" y="0"/>
            <a:ext cx="12192000" cy="5588000"/>
          </a:xfrm>
        </p:spPr>
        <p:txBody>
          <a:bodyPr/>
          <a:lstStyle>
            <a:lvl1pPr marL="0" indent="0">
              <a:buNone/>
              <a:defRPr baseline="0">
                <a:solidFill>
                  <a:schemeClr val="bg1">
                    <a:lumMod val="65000"/>
                  </a:schemeClr>
                </a:solidFill>
              </a:defRPr>
            </a:lvl1pPr>
          </a:lstStyle>
          <a:p>
            <a:r>
              <a:rPr lang="en-US"/>
              <a:t>Insert Picture Background</a:t>
            </a:r>
          </a:p>
        </p:txBody>
      </p:sp>
      <p:sp>
        <p:nvSpPr>
          <p:cNvPr id="4" name="Rectangle 3"/>
          <p:cNvSpPr/>
          <p:nvPr userDrawn="1"/>
        </p:nvSpPr>
        <p:spPr>
          <a:xfrm>
            <a:off x="0" y="5587320"/>
            <a:ext cx="12192000" cy="12706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66801" y="1637759"/>
            <a:ext cx="5375563" cy="3480716"/>
          </a:xfrm>
        </p:spPr>
        <p:txBody>
          <a:bodyPr wrap="square" lIns="0" tIns="0" rIns="0" bIns="0" anchor="t" anchorCtr="0">
            <a:normAutofit/>
          </a:bodyPr>
          <a:lstStyle>
            <a:lvl1pPr algn="l">
              <a:defRPr sz="8000" cap="all" baseline="0">
                <a:solidFill>
                  <a:srgbClr val="DC4405"/>
                </a:solidFill>
                <a:latin typeface="Stratum2 Bold" charset="0"/>
              </a:defRPr>
            </a:lvl1pPr>
          </a:lstStyle>
          <a:p>
            <a:r>
              <a:rPr lang="en-US"/>
              <a:t>Headline or title of event</a:t>
            </a:r>
          </a:p>
        </p:txBody>
      </p:sp>
      <p:sp>
        <p:nvSpPr>
          <p:cNvPr id="3" name="Subtitle 2"/>
          <p:cNvSpPr>
            <a:spLocks noGrp="1"/>
          </p:cNvSpPr>
          <p:nvPr>
            <p:ph type="subTitle" idx="1" hasCustomPrompt="1"/>
          </p:nvPr>
        </p:nvSpPr>
        <p:spPr>
          <a:xfrm>
            <a:off x="1066801" y="544353"/>
            <a:ext cx="10058400" cy="456108"/>
          </a:xfrm>
        </p:spPr>
        <p:txBody>
          <a:bodyPr lIns="0" tIns="0" rIns="0" bIns="0">
            <a:normAutofit/>
          </a:bodyPr>
          <a:lstStyle>
            <a:lvl1pPr marL="0" indent="0" algn="l">
              <a:lnSpc>
                <a:spcPts val="1800"/>
              </a:lnSpc>
              <a:buNone/>
              <a:defRPr sz="2000" baseline="0">
                <a:solidFill>
                  <a:schemeClr val="tx2"/>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College or department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60781" y="5692095"/>
            <a:ext cx="3270437" cy="1044748"/>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 Black">
    <p:spTree>
      <p:nvGrpSpPr>
        <p:cNvPr id="1" name=""/>
        <p:cNvGrpSpPr/>
        <p:nvPr/>
      </p:nvGrpSpPr>
      <p:grpSpPr>
        <a:xfrm>
          <a:off x="0" y="0"/>
          <a:ext cx="0" cy="0"/>
          <a:chOff x="0" y="0"/>
          <a:chExt cx="0" cy="0"/>
        </a:xfrm>
      </p:grpSpPr>
      <p:sp>
        <p:nvSpPr>
          <p:cNvPr id="8" name="Rectangle 7"/>
          <p:cNvSpPr/>
          <p:nvPr userDrawn="1"/>
        </p:nvSpPr>
        <p:spPr>
          <a:xfrm>
            <a:off x="1"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66801" y="1866358"/>
            <a:ext cx="10058400" cy="3748071"/>
          </a:xfrm>
        </p:spPr>
        <p:txBody>
          <a:bodyPr wrap="square" lIns="0" tIns="0" rIns="0" bIns="0" anchor="t" anchorCtr="0">
            <a:normAutofit/>
          </a:bodyPr>
          <a:lstStyle>
            <a:lvl1pPr algn="l">
              <a:defRPr sz="8000" cap="all" baseline="0">
                <a:solidFill>
                  <a:srgbClr val="DC4405"/>
                </a:solidFill>
                <a:latin typeface="Stratum2 Bold" charset="0"/>
              </a:defRPr>
            </a:lvl1pPr>
          </a:lstStyle>
          <a:p>
            <a:r>
              <a:rPr lang="en-US"/>
              <a:t>Headline or title of event</a:t>
            </a:r>
          </a:p>
        </p:txBody>
      </p:sp>
      <p:sp>
        <p:nvSpPr>
          <p:cNvPr id="3" name="Subtitle 2"/>
          <p:cNvSpPr>
            <a:spLocks noGrp="1"/>
          </p:cNvSpPr>
          <p:nvPr>
            <p:ph type="subTitle" idx="1" hasCustomPrompt="1"/>
          </p:nvPr>
        </p:nvSpPr>
        <p:spPr>
          <a:xfrm>
            <a:off x="1066801" y="544353"/>
            <a:ext cx="10058400" cy="456108"/>
          </a:xfrm>
        </p:spPr>
        <p:txBody>
          <a:bodyPr lIns="0" tIns="0" rIns="0" bIns="0">
            <a:normAutofit/>
          </a:bodyPr>
          <a:lstStyle>
            <a:lvl1pPr marL="0" indent="0" algn="l">
              <a:lnSpc>
                <a:spcPts val="1800"/>
              </a:lnSpc>
              <a:buNone/>
              <a:defRPr sz="2000" baseline="0">
                <a:solidFill>
                  <a:schemeClr val="bg1"/>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College or department</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39150" y="5493828"/>
            <a:ext cx="3314705" cy="1058890"/>
          </a:xfrm>
          <a:prstGeom prst="rect">
            <a:avLst/>
          </a:prstGeom>
        </p:spPr>
      </p:pic>
    </p:spTree>
    <p:extLst>
      <p:ext uri="{BB962C8B-B14F-4D97-AF65-F5344CB8AC3E}">
        <p14:creationId xmlns:p14="http://schemas.microsoft.com/office/powerpoint/2010/main" val="1525237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 Orange - No Crest">
    <p:spTree>
      <p:nvGrpSpPr>
        <p:cNvPr id="1" name=""/>
        <p:cNvGrpSpPr/>
        <p:nvPr/>
      </p:nvGrpSpPr>
      <p:grpSpPr>
        <a:xfrm>
          <a:off x="0" y="0"/>
          <a:ext cx="0" cy="0"/>
          <a:chOff x="0" y="0"/>
          <a:chExt cx="0" cy="0"/>
        </a:xfrm>
      </p:grpSpPr>
      <p:sp>
        <p:nvSpPr>
          <p:cNvPr id="8" name="Rectangle 7"/>
          <p:cNvSpPr/>
          <p:nvPr userDrawn="1"/>
        </p:nvSpPr>
        <p:spPr>
          <a:xfrm>
            <a:off x="1" y="0"/>
            <a:ext cx="12192000" cy="6858000"/>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66801" y="1866358"/>
            <a:ext cx="10058400" cy="3748071"/>
          </a:xfrm>
        </p:spPr>
        <p:txBody>
          <a:bodyPr wrap="square" lIns="0" tIns="0" rIns="0" bIns="0" anchor="t" anchorCtr="0">
            <a:normAutofit/>
          </a:bodyPr>
          <a:lstStyle>
            <a:lvl1pPr algn="l">
              <a:defRPr sz="8000" cap="all" baseline="0">
                <a:solidFill>
                  <a:schemeClr val="bg1"/>
                </a:solidFill>
                <a:latin typeface="Stratum2 Bold" charset="0"/>
              </a:defRPr>
            </a:lvl1pPr>
          </a:lstStyle>
          <a:p>
            <a:r>
              <a:rPr lang="en-US"/>
              <a:t>Headline or title of event</a:t>
            </a:r>
          </a:p>
        </p:txBody>
      </p:sp>
      <p:sp>
        <p:nvSpPr>
          <p:cNvPr id="3" name="Subtitle 2"/>
          <p:cNvSpPr>
            <a:spLocks noGrp="1"/>
          </p:cNvSpPr>
          <p:nvPr>
            <p:ph type="subTitle" idx="1" hasCustomPrompt="1"/>
          </p:nvPr>
        </p:nvSpPr>
        <p:spPr>
          <a:xfrm>
            <a:off x="1066801" y="544353"/>
            <a:ext cx="10058400" cy="456108"/>
          </a:xfrm>
        </p:spPr>
        <p:txBody>
          <a:bodyPr lIns="0" tIns="0" rIns="0" bIns="0">
            <a:normAutofit/>
          </a:bodyPr>
          <a:lstStyle>
            <a:lvl1pPr marL="0" indent="0" algn="l">
              <a:lnSpc>
                <a:spcPts val="1800"/>
              </a:lnSpc>
              <a:buNone/>
              <a:defRPr sz="2000" baseline="0">
                <a:solidFill>
                  <a:schemeClr val="tx2"/>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College or department</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56685" y="5493964"/>
            <a:ext cx="3270437" cy="1044748"/>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 White - No Crest">
    <p:spTree>
      <p:nvGrpSpPr>
        <p:cNvPr id="1" name=""/>
        <p:cNvGrpSpPr/>
        <p:nvPr/>
      </p:nvGrpSpPr>
      <p:grpSpPr>
        <a:xfrm>
          <a:off x="0" y="0"/>
          <a:ext cx="0" cy="0"/>
          <a:chOff x="0" y="0"/>
          <a:chExt cx="0" cy="0"/>
        </a:xfrm>
      </p:grpSpPr>
      <p:sp>
        <p:nvSpPr>
          <p:cNvPr id="5" name="Rectangle 4"/>
          <p:cNvSpPr/>
          <p:nvPr userDrawn="1"/>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66801" y="1866358"/>
            <a:ext cx="10058400" cy="3748071"/>
          </a:xfrm>
        </p:spPr>
        <p:txBody>
          <a:bodyPr wrap="square" lIns="0" tIns="0" rIns="0" bIns="0" anchor="t" anchorCtr="0">
            <a:normAutofit/>
          </a:bodyPr>
          <a:lstStyle>
            <a:lvl1pPr algn="l">
              <a:defRPr sz="8000" cap="all" baseline="0">
                <a:solidFill>
                  <a:srgbClr val="DC4405"/>
                </a:solidFill>
                <a:latin typeface="Stratum2 Bold" charset="0"/>
              </a:defRPr>
            </a:lvl1pPr>
          </a:lstStyle>
          <a:p>
            <a:r>
              <a:rPr lang="en-US"/>
              <a:t>Headline or title of event</a:t>
            </a:r>
          </a:p>
        </p:txBody>
      </p:sp>
      <p:sp>
        <p:nvSpPr>
          <p:cNvPr id="3" name="Subtitle 2"/>
          <p:cNvSpPr>
            <a:spLocks noGrp="1"/>
          </p:cNvSpPr>
          <p:nvPr>
            <p:ph type="subTitle" idx="1" hasCustomPrompt="1"/>
          </p:nvPr>
        </p:nvSpPr>
        <p:spPr>
          <a:xfrm>
            <a:off x="1066801" y="544353"/>
            <a:ext cx="10058400" cy="456108"/>
          </a:xfrm>
        </p:spPr>
        <p:txBody>
          <a:bodyPr lIns="0" tIns="0" rIns="0" bIns="0">
            <a:normAutofit/>
          </a:bodyPr>
          <a:lstStyle>
            <a:lvl1pPr marL="0" indent="0" algn="l">
              <a:lnSpc>
                <a:spcPts val="1800"/>
              </a:lnSpc>
              <a:buNone/>
              <a:defRPr sz="2000" baseline="0">
                <a:solidFill>
                  <a:schemeClr val="tx2"/>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College or department</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50396" y="5347017"/>
            <a:ext cx="3483016" cy="1433781"/>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 White - No Cre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latin typeface="Georgia" panose="02040502050405020303" pitchFamily="18" charset="0"/>
              </a:defRPr>
            </a:lvl1pPr>
          </a:lstStyle>
          <a:p>
            <a:r>
              <a:rPr lang="en-US"/>
              <a:t>Click to edit Master title style</a:t>
            </a:r>
          </a:p>
        </p:txBody>
      </p:sp>
      <p:sp>
        <p:nvSpPr>
          <p:cNvPr id="3" name="Content Placeholder 2"/>
          <p:cNvSpPr>
            <a:spLocks noGrp="1"/>
          </p:cNvSpPr>
          <p:nvPr>
            <p:ph idx="1"/>
          </p:nvPr>
        </p:nvSpPr>
        <p:spPr/>
        <p:txBody>
          <a:bodyPr/>
          <a:lstStyle>
            <a:lvl1pPr>
              <a:defRPr>
                <a:solidFill>
                  <a:schemeClr val="tx2"/>
                </a:solidFill>
                <a:latin typeface="Kievit Offc" panose="020B0504030101020102" pitchFamily="34" charset="0"/>
              </a:defRPr>
            </a:lvl1pPr>
            <a:lvl2pPr>
              <a:defRPr>
                <a:solidFill>
                  <a:schemeClr val="tx2"/>
                </a:solidFill>
                <a:latin typeface="Kievit Offc" panose="020B0504030101020102" pitchFamily="34" charset="0"/>
              </a:defRPr>
            </a:lvl2pPr>
            <a:lvl3pPr>
              <a:defRPr>
                <a:solidFill>
                  <a:schemeClr val="tx2"/>
                </a:solidFill>
                <a:latin typeface="Kievit Offc" panose="020B0504030101020102" pitchFamily="34" charset="0"/>
              </a:defRPr>
            </a:lvl3pPr>
            <a:lvl4pPr>
              <a:defRPr>
                <a:solidFill>
                  <a:schemeClr val="tx2"/>
                </a:solidFill>
                <a:latin typeface="Kievit Offc" panose="020B0504030101020102" pitchFamily="34" charset="0"/>
              </a:defRPr>
            </a:lvl4pPr>
            <a:lvl5pPr>
              <a:defRPr>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Academic Affairs</a:t>
            </a:r>
          </a:p>
        </p:txBody>
      </p:sp>
      <p:sp>
        <p:nvSpPr>
          <p:cNvPr id="6" name="Slide Number Placeholder 5"/>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 Whit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tx2"/>
                </a:solidFill>
                <a:latin typeface="Georgia" panose="02040502050405020303" pitchFamily="18" charset="0"/>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lumMod val="50000"/>
                  </a:schemeClr>
                </a:solidFill>
                <a:latin typeface="Kievit Offc" panose="020B0504030101020102"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Academic Affairs</a:t>
            </a:r>
          </a:p>
        </p:txBody>
      </p:sp>
      <p:sp>
        <p:nvSpPr>
          <p:cNvPr id="6" name="Slide Number Placeholder 5"/>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 White - No Cre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2"/>
                </a:solidFill>
                <a:latin typeface="Georgia" panose="02040502050405020303" pitchFamily="18" charset="0"/>
              </a:defRPr>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baseline="0">
                <a:solidFill>
                  <a:schemeClr val="tx2"/>
                </a:solidFill>
                <a:latin typeface="Kievit Offc" panose="020B0504030101020102" pitchFamily="34" charset="0"/>
              </a:defRPr>
            </a:lvl1pPr>
            <a:lvl2pPr>
              <a:defRPr baseline="0">
                <a:solidFill>
                  <a:schemeClr val="tx2"/>
                </a:solidFill>
                <a:latin typeface="Kievit Offc" panose="020B0504030101020102" pitchFamily="34" charset="0"/>
              </a:defRPr>
            </a:lvl2pPr>
            <a:lvl3pPr>
              <a:defRPr baseline="0">
                <a:solidFill>
                  <a:schemeClr val="tx2"/>
                </a:solidFill>
                <a:latin typeface="Kievit Offc" panose="020B0504030101020102" pitchFamily="34" charset="0"/>
              </a:defRPr>
            </a:lvl3pPr>
            <a:lvl4pPr>
              <a:defRPr baseline="0">
                <a:solidFill>
                  <a:schemeClr val="tx2"/>
                </a:solidFill>
                <a:latin typeface="Kievit Offc" panose="020B0504030101020102" pitchFamily="34" charset="0"/>
              </a:defRPr>
            </a:lvl4pPr>
            <a:lvl5pPr>
              <a:defRPr baseline="0">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defRPr baseline="0">
                <a:solidFill>
                  <a:schemeClr val="tx2"/>
                </a:solidFill>
                <a:latin typeface="Kievit Offc" panose="020B0504030101020102" pitchFamily="34" charset="0"/>
              </a:defRPr>
            </a:lvl1pPr>
            <a:lvl2pPr>
              <a:defRPr baseline="0">
                <a:solidFill>
                  <a:schemeClr val="tx2"/>
                </a:solidFill>
                <a:latin typeface="Kievit Offc" panose="020B0504030101020102" pitchFamily="34" charset="0"/>
              </a:defRPr>
            </a:lvl2pPr>
            <a:lvl3pPr>
              <a:defRPr baseline="0">
                <a:solidFill>
                  <a:schemeClr val="tx2"/>
                </a:solidFill>
                <a:latin typeface="Kievit Offc" panose="020B0504030101020102" pitchFamily="34" charset="0"/>
              </a:defRPr>
            </a:lvl3pPr>
            <a:lvl4pPr>
              <a:defRPr baseline="0">
                <a:solidFill>
                  <a:schemeClr val="tx2"/>
                </a:solidFill>
                <a:latin typeface="Kievit Offc" panose="020B0504030101020102" pitchFamily="34" charset="0"/>
              </a:defRPr>
            </a:lvl4pPr>
            <a:lvl5pPr>
              <a:defRPr baseline="0">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Academic Affairs</a:t>
            </a:r>
          </a:p>
        </p:txBody>
      </p:sp>
      <p:sp>
        <p:nvSpPr>
          <p:cNvPr id="7" name="Slide Number Placeholder 6"/>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 Black">
    <p:spTree>
      <p:nvGrpSpPr>
        <p:cNvPr id="1" name=""/>
        <p:cNvGrpSpPr/>
        <p:nvPr/>
      </p:nvGrpSpPr>
      <p:grpSpPr>
        <a:xfrm>
          <a:off x="0" y="0"/>
          <a:ext cx="0" cy="0"/>
          <a:chOff x="0" y="0"/>
          <a:chExt cx="0" cy="0"/>
        </a:xfrm>
      </p:grpSpPr>
      <p:sp>
        <p:nvSpPr>
          <p:cNvPr id="8" name="Rectangle 7"/>
          <p:cNvSpPr/>
          <p:nvPr userDrawn="1"/>
        </p:nvSpPr>
        <p:spPr>
          <a:xfrm>
            <a:off x="1"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66801" y="1866358"/>
            <a:ext cx="10058400" cy="3748071"/>
          </a:xfrm>
        </p:spPr>
        <p:txBody>
          <a:bodyPr wrap="square" lIns="0" tIns="0" rIns="0" bIns="0" anchor="t" anchorCtr="0">
            <a:normAutofit/>
          </a:bodyPr>
          <a:lstStyle>
            <a:lvl1pPr algn="l">
              <a:defRPr sz="8000" cap="all" baseline="0">
                <a:solidFill>
                  <a:srgbClr val="DC4405"/>
                </a:solidFill>
                <a:latin typeface="Stratum2 Bold" charset="0"/>
              </a:defRPr>
            </a:lvl1pPr>
          </a:lstStyle>
          <a:p>
            <a:r>
              <a:rPr lang="en-US"/>
              <a:t>Headline or title of event</a:t>
            </a:r>
          </a:p>
        </p:txBody>
      </p:sp>
      <p:sp>
        <p:nvSpPr>
          <p:cNvPr id="3" name="Subtitle 2"/>
          <p:cNvSpPr>
            <a:spLocks noGrp="1"/>
          </p:cNvSpPr>
          <p:nvPr>
            <p:ph type="subTitle" idx="1" hasCustomPrompt="1"/>
          </p:nvPr>
        </p:nvSpPr>
        <p:spPr>
          <a:xfrm>
            <a:off x="1066801" y="544353"/>
            <a:ext cx="10058400" cy="456108"/>
          </a:xfrm>
        </p:spPr>
        <p:txBody>
          <a:bodyPr lIns="0" tIns="0" rIns="0" bIns="0">
            <a:normAutofit/>
          </a:bodyPr>
          <a:lstStyle>
            <a:lvl1pPr marL="0" indent="0" algn="l">
              <a:lnSpc>
                <a:spcPts val="1800"/>
              </a:lnSpc>
              <a:buNone/>
              <a:defRPr sz="2000" baseline="0">
                <a:solidFill>
                  <a:schemeClr val="bg1"/>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College or department</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39150" y="5493828"/>
            <a:ext cx="3314705" cy="1058890"/>
          </a:xfrm>
          <a:prstGeom prst="rect">
            <a:avLst/>
          </a:prstGeom>
        </p:spPr>
      </p:pic>
    </p:spTree>
    <p:extLst>
      <p:ext uri="{BB962C8B-B14F-4D97-AF65-F5344CB8AC3E}">
        <p14:creationId xmlns:p14="http://schemas.microsoft.com/office/powerpoint/2010/main" val="15252375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 White - No Crest">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aseline="0">
                <a:solidFill>
                  <a:schemeClr val="tx2"/>
                </a:solidFill>
                <a:latin typeface="Georgia" panose="02040502050405020303" pitchFamily="18" charset="0"/>
              </a:defRPr>
            </a:lvl1p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baseline="0">
                <a:solidFill>
                  <a:schemeClr val="tx2"/>
                </a:solidFill>
                <a:latin typeface="Kievit Offc" panose="020B050403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baseline="0">
                <a:solidFill>
                  <a:schemeClr val="tx2"/>
                </a:solidFill>
                <a:latin typeface="Kievit Offc" panose="020B0504030101020102" pitchFamily="34" charset="0"/>
              </a:defRPr>
            </a:lvl1pPr>
            <a:lvl2pPr>
              <a:defRPr baseline="0">
                <a:solidFill>
                  <a:schemeClr val="tx2"/>
                </a:solidFill>
                <a:latin typeface="Kievit Offc" panose="020B0504030101020102" pitchFamily="34" charset="0"/>
              </a:defRPr>
            </a:lvl2pPr>
            <a:lvl3pPr>
              <a:defRPr baseline="0">
                <a:solidFill>
                  <a:schemeClr val="tx2"/>
                </a:solidFill>
                <a:latin typeface="Kievit Offc" panose="020B0504030101020102" pitchFamily="34" charset="0"/>
              </a:defRPr>
            </a:lvl3pPr>
            <a:lvl4pPr>
              <a:defRPr baseline="0">
                <a:solidFill>
                  <a:schemeClr val="tx2"/>
                </a:solidFill>
                <a:latin typeface="Kievit Offc" panose="020B0504030101020102" pitchFamily="34" charset="0"/>
              </a:defRPr>
            </a:lvl4pPr>
            <a:lvl5pPr>
              <a:defRPr baseline="0">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baseline="0">
                <a:solidFill>
                  <a:schemeClr val="tx2"/>
                </a:solidFill>
                <a:latin typeface="Kievit Offc" panose="020B050403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baseline="0">
                <a:solidFill>
                  <a:schemeClr val="tx2"/>
                </a:solidFill>
                <a:latin typeface="Kievit Offc" panose="020B0504030101020102" pitchFamily="34" charset="0"/>
              </a:defRPr>
            </a:lvl1pPr>
            <a:lvl2pPr>
              <a:defRPr baseline="0">
                <a:solidFill>
                  <a:schemeClr val="tx2"/>
                </a:solidFill>
                <a:latin typeface="Kievit Offc" panose="020B0504030101020102" pitchFamily="34" charset="0"/>
              </a:defRPr>
            </a:lvl2pPr>
            <a:lvl3pPr>
              <a:defRPr baseline="0">
                <a:solidFill>
                  <a:schemeClr val="tx2"/>
                </a:solidFill>
                <a:latin typeface="Kievit Offc" panose="020B0504030101020102" pitchFamily="34" charset="0"/>
              </a:defRPr>
            </a:lvl3pPr>
            <a:lvl4pPr>
              <a:defRPr baseline="0">
                <a:solidFill>
                  <a:schemeClr val="tx2"/>
                </a:solidFill>
                <a:latin typeface="Kievit Offc" panose="020B0504030101020102" pitchFamily="34" charset="0"/>
              </a:defRPr>
            </a:lvl4pPr>
            <a:lvl5pPr>
              <a:defRPr baseline="0">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Academic Affairs</a:t>
            </a:r>
          </a:p>
        </p:txBody>
      </p:sp>
      <p:sp>
        <p:nvSpPr>
          <p:cNvPr id="9" name="Slide Number Placeholder 8"/>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 White - No Cre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2"/>
                </a:solidFill>
                <a:latin typeface="Georgia" panose="02040502050405020303" pitchFamily="18" charset="0"/>
              </a:defRPr>
            </a:lvl1pPr>
          </a:lstStyle>
          <a:p>
            <a:r>
              <a:rPr lang="en-US"/>
              <a:t>Click to edit Master title style</a:t>
            </a:r>
          </a:p>
        </p:txBody>
      </p:sp>
      <p:sp>
        <p:nvSpPr>
          <p:cNvPr id="4" name="Footer Placeholder 3"/>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Academic Affairs</a:t>
            </a:r>
          </a:p>
        </p:txBody>
      </p:sp>
      <p:sp>
        <p:nvSpPr>
          <p:cNvPr id="5" name="Slide Number Placeholder 4"/>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 White - No Cres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Academic Affairs</a:t>
            </a:r>
          </a:p>
        </p:txBody>
      </p:sp>
      <p:sp>
        <p:nvSpPr>
          <p:cNvPr id="4" name="Slide Number Placeholder 3"/>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 White - No Cres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aseline="0">
                <a:solidFill>
                  <a:schemeClr val="tx2"/>
                </a:solidFill>
                <a:latin typeface="Georgia" panose="02040502050405020303" pitchFamily="18" charset="0"/>
              </a:defRPr>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baseline="0">
                <a:solidFill>
                  <a:schemeClr val="tx2"/>
                </a:solidFill>
                <a:latin typeface="Kievit Offc" panose="020B0504030101020102" pitchFamily="34" charset="0"/>
              </a:defRPr>
            </a:lvl1pPr>
            <a:lvl2pPr>
              <a:defRPr sz="2800" baseline="0">
                <a:solidFill>
                  <a:schemeClr val="tx2"/>
                </a:solidFill>
                <a:latin typeface="Kievit Offc" panose="020B0504030101020102" pitchFamily="34" charset="0"/>
              </a:defRPr>
            </a:lvl2pPr>
            <a:lvl3pPr>
              <a:defRPr sz="2400" baseline="0">
                <a:solidFill>
                  <a:schemeClr val="tx2"/>
                </a:solidFill>
                <a:latin typeface="Kievit Offc" panose="020B0504030101020102" pitchFamily="34" charset="0"/>
              </a:defRPr>
            </a:lvl3pPr>
            <a:lvl4pPr>
              <a:defRPr sz="2000" baseline="0">
                <a:solidFill>
                  <a:schemeClr val="tx2"/>
                </a:solidFill>
                <a:latin typeface="Kievit Offc" panose="020B0504030101020102" pitchFamily="34" charset="0"/>
              </a:defRPr>
            </a:lvl4pPr>
            <a:lvl5pPr>
              <a:defRPr sz="2000" baseline="0">
                <a:solidFill>
                  <a:schemeClr val="tx2"/>
                </a:solidFill>
                <a:latin typeface="Kievit Offc" panose="020B0504030101020102" pitchFamily="34"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baseline="0">
                <a:solidFill>
                  <a:schemeClr val="tx2"/>
                </a:solidFill>
                <a:latin typeface="Kievit Offc" panose="020B0504030101020102"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Academic Affairs</a:t>
            </a:r>
          </a:p>
        </p:txBody>
      </p:sp>
      <p:sp>
        <p:nvSpPr>
          <p:cNvPr id="7" name="Slide Number Placeholder 6"/>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 White - No Cres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aseline="0">
                <a:solidFill>
                  <a:schemeClr val="tx2"/>
                </a:solidFill>
                <a:latin typeface="Georgia" panose="02040502050405020303" pitchFamily="18" charset="0"/>
              </a:defRPr>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tx2"/>
                </a:solidFill>
                <a:latin typeface="Kievit Offc" panose="020B0504030101020102"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Academic Affairs</a:t>
            </a:r>
          </a:p>
        </p:txBody>
      </p:sp>
      <p:sp>
        <p:nvSpPr>
          <p:cNvPr id="7" name="Slide Number Placeholder 6"/>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 Orange - No Crest">
    <p:spTree>
      <p:nvGrpSpPr>
        <p:cNvPr id="1" name=""/>
        <p:cNvGrpSpPr/>
        <p:nvPr/>
      </p:nvGrpSpPr>
      <p:grpSpPr>
        <a:xfrm>
          <a:off x="0" y="0"/>
          <a:ext cx="0" cy="0"/>
          <a:chOff x="0" y="0"/>
          <a:chExt cx="0" cy="0"/>
        </a:xfrm>
      </p:grpSpPr>
      <p:sp>
        <p:nvSpPr>
          <p:cNvPr id="8" name="Rectangle 7"/>
          <p:cNvSpPr/>
          <p:nvPr userDrawn="1"/>
        </p:nvSpPr>
        <p:spPr>
          <a:xfrm>
            <a:off x="1" y="0"/>
            <a:ext cx="12192000" cy="6858000"/>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66801" y="1866358"/>
            <a:ext cx="10058400" cy="3748071"/>
          </a:xfrm>
        </p:spPr>
        <p:txBody>
          <a:bodyPr wrap="square" lIns="0" tIns="0" rIns="0" bIns="0" anchor="t" anchorCtr="0">
            <a:normAutofit/>
          </a:bodyPr>
          <a:lstStyle>
            <a:lvl1pPr algn="l">
              <a:defRPr sz="8000" cap="all" baseline="0">
                <a:solidFill>
                  <a:schemeClr val="bg1"/>
                </a:solidFill>
                <a:latin typeface="Stratum2 Bold" charset="0"/>
              </a:defRPr>
            </a:lvl1pPr>
          </a:lstStyle>
          <a:p>
            <a:r>
              <a:rPr lang="en-US"/>
              <a:t>Headline or title of event</a:t>
            </a:r>
          </a:p>
        </p:txBody>
      </p:sp>
      <p:sp>
        <p:nvSpPr>
          <p:cNvPr id="3" name="Subtitle 2"/>
          <p:cNvSpPr>
            <a:spLocks noGrp="1"/>
          </p:cNvSpPr>
          <p:nvPr>
            <p:ph type="subTitle" idx="1" hasCustomPrompt="1"/>
          </p:nvPr>
        </p:nvSpPr>
        <p:spPr>
          <a:xfrm>
            <a:off x="1066801" y="544353"/>
            <a:ext cx="10058400" cy="456108"/>
          </a:xfrm>
        </p:spPr>
        <p:txBody>
          <a:bodyPr lIns="0" tIns="0" rIns="0" bIns="0">
            <a:normAutofit/>
          </a:bodyPr>
          <a:lstStyle>
            <a:lvl1pPr marL="0" indent="0" algn="l">
              <a:lnSpc>
                <a:spcPts val="1800"/>
              </a:lnSpc>
              <a:buNone/>
              <a:defRPr sz="2000" baseline="0">
                <a:solidFill>
                  <a:schemeClr val="tx2"/>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College or department</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56685" y="5493964"/>
            <a:ext cx="3270437" cy="1044748"/>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 White - No Crest">
    <p:spTree>
      <p:nvGrpSpPr>
        <p:cNvPr id="1" name=""/>
        <p:cNvGrpSpPr/>
        <p:nvPr/>
      </p:nvGrpSpPr>
      <p:grpSpPr>
        <a:xfrm>
          <a:off x="0" y="0"/>
          <a:ext cx="0" cy="0"/>
          <a:chOff x="0" y="0"/>
          <a:chExt cx="0" cy="0"/>
        </a:xfrm>
      </p:grpSpPr>
      <p:sp>
        <p:nvSpPr>
          <p:cNvPr id="5" name="Rectangle 4"/>
          <p:cNvSpPr/>
          <p:nvPr userDrawn="1"/>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66801" y="1866358"/>
            <a:ext cx="10058400" cy="3748071"/>
          </a:xfrm>
        </p:spPr>
        <p:txBody>
          <a:bodyPr wrap="square" lIns="0" tIns="0" rIns="0" bIns="0" anchor="t" anchorCtr="0">
            <a:normAutofit/>
          </a:bodyPr>
          <a:lstStyle>
            <a:lvl1pPr algn="l">
              <a:defRPr sz="8000" cap="all" baseline="0">
                <a:solidFill>
                  <a:srgbClr val="DC4405"/>
                </a:solidFill>
                <a:latin typeface="Stratum2 Bold" charset="0"/>
              </a:defRPr>
            </a:lvl1pPr>
          </a:lstStyle>
          <a:p>
            <a:r>
              <a:rPr lang="en-US"/>
              <a:t>Headline or title of event</a:t>
            </a:r>
          </a:p>
        </p:txBody>
      </p:sp>
      <p:sp>
        <p:nvSpPr>
          <p:cNvPr id="3" name="Subtitle 2"/>
          <p:cNvSpPr>
            <a:spLocks noGrp="1"/>
          </p:cNvSpPr>
          <p:nvPr>
            <p:ph type="subTitle" idx="1" hasCustomPrompt="1"/>
          </p:nvPr>
        </p:nvSpPr>
        <p:spPr>
          <a:xfrm>
            <a:off x="1066801" y="544353"/>
            <a:ext cx="10058400" cy="456108"/>
          </a:xfrm>
        </p:spPr>
        <p:txBody>
          <a:bodyPr lIns="0" tIns="0" rIns="0" bIns="0">
            <a:normAutofit/>
          </a:bodyPr>
          <a:lstStyle>
            <a:lvl1pPr marL="0" indent="0" algn="l">
              <a:lnSpc>
                <a:spcPts val="1800"/>
              </a:lnSpc>
              <a:buNone/>
              <a:defRPr sz="2000" baseline="0">
                <a:solidFill>
                  <a:schemeClr val="tx2"/>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College or department</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50396" y="5347017"/>
            <a:ext cx="3483016" cy="1433781"/>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White - No Cre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latin typeface="Georgia" panose="02040502050405020303" pitchFamily="18" charset="0"/>
              </a:defRPr>
            </a:lvl1pPr>
          </a:lstStyle>
          <a:p>
            <a:r>
              <a:rPr lang="en-US"/>
              <a:t>Click to edit Master title style</a:t>
            </a:r>
          </a:p>
        </p:txBody>
      </p:sp>
      <p:sp>
        <p:nvSpPr>
          <p:cNvPr id="3" name="Content Placeholder 2"/>
          <p:cNvSpPr>
            <a:spLocks noGrp="1"/>
          </p:cNvSpPr>
          <p:nvPr>
            <p:ph idx="1"/>
          </p:nvPr>
        </p:nvSpPr>
        <p:spPr/>
        <p:txBody>
          <a:bodyPr/>
          <a:lstStyle>
            <a:lvl1pPr>
              <a:defRPr>
                <a:solidFill>
                  <a:schemeClr val="tx2"/>
                </a:solidFill>
                <a:latin typeface="Kievit Offc" panose="020B0504030101020102" pitchFamily="34" charset="0"/>
              </a:defRPr>
            </a:lvl1pPr>
            <a:lvl2pPr>
              <a:defRPr>
                <a:solidFill>
                  <a:schemeClr val="tx2"/>
                </a:solidFill>
                <a:latin typeface="Kievit Offc" panose="020B0504030101020102" pitchFamily="34" charset="0"/>
              </a:defRPr>
            </a:lvl2pPr>
            <a:lvl3pPr>
              <a:defRPr>
                <a:solidFill>
                  <a:schemeClr val="tx2"/>
                </a:solidFill>
                <a:latin typeface="Kievit Offc" panose="020B0504030101020102" pitchFamily="34" charset="0"/>
              </a:defRPr>
            </a:lvl3pPr>
            <a:lvl4pPr>
              <a:defRPr>
                <a:solidFill>
                  <a:schemeClr val="tx2"/>
                </a:solidFill>
                <a:latin typeface="Kievit Offc" panose="020B0504030101020102" pitchFamily="34" charset="0"/>
              </a:defRPr>
            </a:lvl4pPr>
            <a:lvl5pPr>
              <a:defRPr>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OREGON STATE UNIVERSITY</a:t>
            </a:r>
          </a:p>
        </p:txBody>
      </p:sp>
      <p:sp>
        <p:nvSpPr>
          <p:cNvPr id="6" name="Slide Number Placeholder 5"/>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 Whit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tx2"/>
                </a:solidFill>
                <a:latin typeface="Georgia" panose="02040502050405020303" pitchFamily="18" charset="0"/>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lumMod val="50000"/>
                  </a:schemeClr>
                </a:solidFill>
                <a:latin typeface="Kievit Offc" panose="020B0504030101020102"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OREGON STATE UNIVERSITY</a:t>
            </a:r>
          </a:p>
        </p:txBody>
      </p:sp>
      <p:sp>
        <p:nvSpPr>
          <p:cNvPr id="6" name="Slide Number Placeholder 5"/>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 White - No Cre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2"/>
                </a:solidFill>
                <a:latin typeface="Georgia" panose="02040502050405020303" pitchFamily="18" charset="0"/>
              </a:defRPr>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baseline="0">
                <a:solidFill>
                  <a:schemeClr val="tx2"/>
                </a:solidFill>
                <a:latin typeface="Kievit Offc" panose="020B0504030101020102" pitchFamily="34" charset="0"/>
              </a:defRPr>
            </a:lvl1pPr>
            <a:lvl2pPr>
              <a:defRPr baseline="0">
                <a:solidFill>
                  <a:schemeClr val="tx2"/>
                </a:solidFill>
                <a:latin typeface="Kievit Offc" panose="020B0504030101020102" pitchFamily="34" charset="0"/>
              </a:defRPr>
            </a:lvl2pPr>
            <a:lvl3pPr>
              <a:defRPr baseline="0">
                <a:solidFill>
                  <a:schemeClr val="tx2"/>
                </a:solidFill>
                <a:latin typeface="Kievit Offc" panose="020B0504030101020102" pitchFamily="34" charset="0"/>
              </a:defRPr>
            </a:lvl3pPr>
            <a:lvl4pPr>
              <a:defRPr baseline="0">
                <a:solidFill>
                  <a:schemeClr val="tx2"/>
                </a:solidFill>
                <a:latin typeface="Kievit Offc" panose="020B0504030101020102" pitchFamily="34" charset="0"/>
              </a:defRPr>
            </a:lvl4pPr>
            <a:lvl5pPr>
              <a:defRPr baseline="0">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defRPr baseline="0">
                <a:solidFill>
                  <a:schemeClr val="tx2"/>
                </a:solidFill>
                <a:latin typeface="Kievit Offc" panose="020B0504030101020102" pitchFamily="34" charset="0"/>
              </a:defRPr>
            </a:lvl1pPr>
            <a:lvl2pPr>
              <a:defRPr baseline="0">
                <a:solidFill>
                  <a:schemeClr val="tx2"/>
                </a:solidFill>
                <a:latin typeface="Kievit Offc" panose="020B0504030101020102" pitchFamily="34" charset="0"/>
              </a:defRPr>
            </a:lvl2pPr>
            <a:lvl3pPr>
              <a:defRPr baseline="0">
                <a:solidFill>
                  <a:schemeClr val="tx2"/>
                </a:solidFill>
                <a:latin typeface="Kievit Offc" panose="020B0504030101020102" pitchFamily="34" charset="0"/>
              </a:defRPr>
            </a:lvl3pPr>
            <a:lvl4pPr>
              <a:defRPr baseline="0">
                <a:solidFill>
                  <a:schemeClr val="tx2"/>
                </a:solidFill>
                <a:latin typeface="Kievit Offc" panose="020B0504030101020102" pitchFamily="34" charset="0"/>
              </a:defRPr>
            </a:lvl4pPr>
            <a:lvl5pPr>
              <a:defRPr baseline="0">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OREGON STATE UNIVERSITY</a:t>
            </a:r>
          </a:p>
        </p:txBody>
      </p:sp>
      <p:sp>
        <p:nvSpPr>
          <p:cNvPr id="7" name="Slide Number Placeholder 6"/>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 White - No Crest">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aseline="0">
                <a:solidFill>
                  <a:schemeClr val="tx2"/>
                </a:solidFill>
                <a:latin typeface="Georgia" panose="02040502050405020303" pitchFamily="18" charset="0"/>
              </a:defRPr>
            </a:lvl1p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baseline="0">
                <a:solidFill>
                  <a:schemeClr val="tx2"/>
                </a:solidFill>
                <a:latin typeface="Kievit Offc" panose="020B050403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baseline="0">
                <a:solidFill>
                  <a:schemeClr val="tx2"/>
                </a:solidFill>
                <a:latin typeface="Kievit Offc" panose="020B0504030101020102" pitchFamily="34" charset="0"/>
              </a:defRPr>
            </a:lvl1pPr>
            <a:lvl2pPr>
              <a:defRPr baseline="0">
                <a:solidFill>
                  <a:schemeClr val="tx2"/>
                </a:solidFill>
                <a:latin typeface="Kievit Offc" panose="020B0504030101020102" pitchFamily="34" charset="0"/>
              </a:defRPr>
            </a:lvl2pPr>
            <a:lvl3pPr>
              <a:defRPr baseline="0">
                <a:solidFill>
                  <a:schemeClr val="tx2"/>
                </a:solidFill>
                <a:latin typeface="Kievit Offc" panose="020B0504030101020102" pitchFamily="34" charset="0"/>
              </a:defRPr>
            </a:lvl3pPr>
            <a:lvl4pPr>
              <a:defRPr baseline="0">
                <a:solidFill>
                  <a:schemeClr val="tx2"/>
                </a:solidFill>
                <a:latin typeface="Kievit Offc" panose="020B0504030101020102" pitchFamily="34" charset="0"/>
              </a:defRPr>
            </a:lvl4pPr>
            <a:lvl5pPr>
              <a:defRPr baseline="0">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baseline="0">
                <a:solidFill>
                  <a:schemeClr val="tx2"/>
                </a:solidFill>
                <a:latin typeface="Kievit Offc" panose="020B0504030101020102"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baseline="0">
                <a:solidFill>
                  <a:schemeClr val="tx2"/>
                </a:solidFill>
                <a:latin typeface="Kievit Offc" panose="020B0504030101020102" pitchFamily="34" charset="0"/>
              </a:defRPr>
            </a:lvl1pPr>
            <a:lvl2pPr>
              <a:defRPr baseline="0">
                <a:solidFill>
                  <a:schemeClr val="tx2"/>
                </a:solidFill>
                <a:latin typeface="Kievit Offc" panose="020B0504030101020102" pitchFamily="34" charset="0"/>
              </a:defRPr>
            </a:lvl2pPr>
            <a:lvl3pPr>
              <a:defRPr baseline="0">
                <a:solidFill>
                  <a:schemeClr val="tx2"/>
                </a:solidFill>
                <a:latin typeface="Kievit Offc" panose="020B0504030101020102" pitchFamily="34" charset="0"/>
              </a:defRPr>
            </a:lvl3pPr>
            <a:lvl4pPr>
              <a:defRPr baseline="0">
                <a:solidFill>
                  <a:schemeClr val="tx2"/>
                </a:solidFill>
                <a:latin typeface="Kievit Offc" panose="020B0504030101020102" pitchFamily="34" charset="0"/>
              </a:defRPr>
            </a:lvl4pPr>
            <a:lvl5pPr>
              <a:defRPr baseline="0">
                <a:solidFill>
                  <a:schemeClr val="tx2"/>
                </a:solidFill>
                <a:latin typeface="Kievit Offc" panose="020B0504030101020102"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OREGON STATE UNIVERSITY</a:t>
            </a:r>
          </a:p>
        </p:txBody>
      </p:sp>
      <p:sp>
        <p:nvSpPr>
          <p:cNvPr id="9" name="Slide Number Placeholder 8"/>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 White - No Cre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2"/>
                </a:solidFill>
                <a:latin typeface="Georgia" panose="02040502050405020303" pitchFamily="18" charset="0"/>
              </a:defRPr>
            </a:lvl1pPr>
          </a:lstStyle>
          <a:p>
            <a:r>
              <a:rPr lang="en-US"/>
              <a:t>Click to edit Master title style</a:t>
            </a:r>
          </a:p>
        </p:txBody>
      </p:sp>
      <p:sp>
        <p:nvSpPr>
          <p:cNvPr id="4" name="Footer Placeholder 3"/>
          <p:cNvSpPr>
            <a:spLocks noGrp="1"/>
          </p:cNvSpPr>
          <p:nvPr>
            <p:ph type="ftr" sz="quarter" idx="11"/>
          </p:nvPr>
        </p:nvSpPr>
        <p:spPr/>
        <p:txBody>
          <a:bodyPr/>
          <a:lstStyle>
            <a:lvl1pPr>
              <a:defRPr>
                <a:solidFill>
                  <a:schemeClr val="tx2"/>
                </a:solidFill>
                <a:latin typeface="Kievit Offc" panose="020B0504030101020102" pitchFamily="34" charset="0"/>
              </a:defRPr>
            </a:lvl1pPr>
          </a:lstStyle>
          <a:p>
            <a:r>
              <a:rPr lang="en-US"/>
              <a:t>OREGON STATE UNIVERSITY</a:t>
            </a:r>
          </a:p>
        </p:txBody>
      </p:sp>
      <p:sp>
        <p:nvSpPr>
          <p:cNvPr id="5" name="Slide Number Placeholder 4"/>
          <p:cNvSpPr>
            <a:spLocks noGrp="1"/>
          </p:cNvSpPr>
          <p:nvPr>
            <p:ph type="sldNum" sz="quarter" idx="12"/>
          </p:nvPr>
        </p:nvSpPr>
        <p:spPr/>
        <p:txBody>
          <a:bodyPr/>
          <a:lstStyle>
            <a:lvl1pPr>
              <a:defRPr>
                <a:solidFill>
                  <a:schemeClr val="tx2"/>
                </a:solidFill>
                <a:latin typeface="Kievit Offc" panose="020B0504030101020102" pitchFamily="34" charset="0"/>
              </a:defRPr>
            </a:lvl1pPr>
          </a:lstStyle>
          <a:p>
            <a:fld id="{AAB6004F-53F9-E74D-AC89-56EA63355C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userDrawn="1"/>
        </p:nvSpPr>
        <p:spPr>
          <a:xfrm>
            <a:off x="228600" y="209550"/>
            <a:ext cx="11725275" cy="6429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226174"/>
            <a:ext cx="6680200" cy="365125"/>
          </a:xfrm>
          <a:prstGeom prst="rect">
            <a:avLst/>
          </a:prstGeom>
        </p:spPr>
        <p:txBody>
          <a:bodyPr vert="horz" lIns="91440" tIns="45720" rIns="91440" bIns="45720" rtlCol="0" anchor="ctr"/>
          <a:lstStyle>
            <a:lvl1pPr algn="r">
              <a:defRPr sz="1200" baseline="0">
                <a:solidFill>
                  <a:schemeClr val="tx2"/>
                </a:solidFill>
                <a:latin typeface="KievitPro-Regular" charset="0"/>
              </a:defRPr>
            </a:lvl1pPr>
          </a:lstStyle>
          <a:p>
            <a:r>
              <a:rPr lang="en-US"/>
              <a:t>OREGON STATE UNIVERSITY</a:t>
            </a:r>
          </a:p>
        </p:txBody>
      </p:sp>
      <p:sp>
        <p:nvSpPr>
          <p:cNvPr id="6" name="Slide Number Placeholder 5"/>
          <p:cNvSpPr>
            <a:spLocks noGrp="1"/>
          </p:cNvSpPr>
          <p:nvPr>
            <p:ph type="sldNum" sz="quarter" idx="4"/>
          </p:nvPr>
        </p:nvSpPr>
        <p:spPr>
          <a:xfrm>
            <a:off x="10718800" y="6226174"/>
            <a:ext cx="635000" cy="365125"/>
          </a:xfrm>
          <a:prstGeom prst="rect">
            <a:avLst/>
          </a:prstGeom>
        </p:spPr>
        <p:txBody>
          <a:bodyPr vert="horz" lIns="91440" tIns="45720" rIns="91440" bIns="45720" rtlCol="0" anchor="ctr"/>
          <a:lstStyle>
            <a:lvl1pPr algn="l">
              <a:defRPr sz="1200" baseline="0">
                <a:solidFill>
                  <a:schemeClr val="tx2"/>
                </a:solidFill>
                <a:latin typeface="KievitPro-Regular" charset="0"/>
              </a:defRPr>
            </a:lvl1pPr>
          </a:lstStyle>
          <a:p>
            <a:r>
              <a:rPr lang="en-US"/>
              <a:t>| </a:t>
            </a:r>
            <a:fld id="{AAB6004F-53F9-E74D-AC89-56EA63355CB3}" type="slidenum">
              <a:rPr lang="en-US" smtClean="0"/>
              <a:pPr/>
              <a:t>‹#›</a:t>
            </a:fld>
            <a:endParaRPr lang="en-US"/>
          </a:p>
        </p:txBody>
      </p:sp>
    </p:spTree>
    <p:extLst>
      <p:ext uri="{BB962C8B-B14F-4D97-AF65-F5344CB8AC3E}">
        <p14:creationId xmlns:p14="http://schemas.microsoft.com/office/powerpoint/2010/main" val="679971781"/>
      </p:ext>
    </p:extLst>
  </p:cSld>
  <p:clrMap bg1="lt1" tx1="dk1" bg2="lt2" tx2="dk2" accent1="accent1" accent2="accent2" accent3="accent3" accent4="accent4" accent5="accent5" accent6="accent6" hlink="hlink" folHlink="folHlink"/>
  <p:sldLayoutIdLst>
    <p:sldLayoutId id="2147483703" r:id="rId1"/>
    <p:sldLayoutId id="2147483649" r:id="rId2"/>
    <p:sldLayoutId id="2147483677" r:id="rId3"/>
    <p:sldLayoutId id="2147483678" r:id="rId4"/>
    <p:sldLayoutId id="2147483681" r:id="rId5"/>
    <p:sldLayoutId id="2147483669" r:id="rId6"/>
    <p:sldLayoutId id="2147483687" r:id="rId7"/>
    <p:sldLayoutId id="2147483690" r:id="rId8"/>
    <p:sldLayoutId id="2147483693" r:id="rId9"/>
    <p:sldLayoutId id="2147483696" r:id="rId10"/>
    <p:sldLayoutId id="2147483699" r:id="rId11"/>
    <p:sldLayoutId id="2147483702" r:id="rId12"/>
  </p:sldLayoutIdLst>
  <p:hf hdr="0" dt="0"/>
  <p:txStyles>
    <p:titleStyle>
      <a:lvl1pPr algn="l" defTabSz="914400" rtl="0" eaLnBrk="1" latinLnBrk="0" hangingPunct="1">
        <a:lnSpc>
          <a:spcPct val="90000"/>
        </a:lnSpc>
        <a:spcBef>
          <a:spcPct val="0"/>
        </a:spcBef>
        <a:buNone/>
        <a:defRPr sz="4400" kern="1200" baseline="0">
          <a:solidFill>
            <a:schemeClr val="bg1"/>
          </a:solidFill>
          <a:latin typeface="Rufina-Stencil-Bold" charset="0"/>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baseline="0">
          <a:solidFill>
            <a:schemeClr val="bg1"/>
          </a:solidFill>
          <a:latin typeface="KievitPro-Regular" charset="0"/>
          <a:ea typeface="+mn-ea"/>
          <a:cs typeface="+mn-cs"/>
        </a:defRPr>
      </a:lvl1pPr>
      <a:lvl2pPr marL="685800" indent="-228600" algn="l" defTabSz="914400" rtl="0" eaLnBrk="1" latinLnBrk="0" hangingPunct="1">
        <a:lnSpc>
          <a:spcPct val="90000"/>
        </a:lnSpc>
        <a:spcBef>
          <a:spcPts val="500"/>
        </a:spcBef>
        <a:buFont typeface="Arial"/>
        <a:buChar char="•"/>
        <a:defRPr sz="2400" kern="1200" baseline="0">
          <a:solidFill>
            <a:schemeClr val="bg1"/>
          </a:solidFill>
          <a:latin typeface="KievitPro-Regular" charset="0"/>
          <a:ea typeface="+mn-ea"/>
          <a:cs typeface="+mn-cs"/>
        </a:defRPr>
      </a:lvl2pPr>
      <a:lvl3pPr marL="1143000" indent="-228600" algn="l" defTabSz="914400" rtl="0" eaLnBrk="1" latinLnBrk="0" hangingPunct="1">
        <a:lnSpc>
          <a:spcPct val="90000"/>
        </a:lnSpc>
        <a:spcBef>
          <a:spcPts val="500"/>
        </a:spcBef>
        <a:buFont typeface="Arial"/>
        <a:buChar char="•"/>
        <a:defRPr sz="2000" kern="1200" baseline="0">
          <a:solidFill>
            <a:schemeClr val="bg1"/>
          </a:solidFill>
          <a:latin typeface="KievitPro-Regular" charset="0"/>
          <a:ea typeface="+mn-ea"/>
          <a:cs typeface="+mn-cs"/>
        </a:defRPr>
      </a:lvl3pPr>
      <a:lvl4pPr marL="1600200" indent="-228600" algn="l" defTabSz="914400" rtl="0" eaLnBrk="1" latinLnBrk="0" hangingPunct="1">
        <a:lnSpc>
          <a:spcPct val="90000"/>
        </a:lnSpc>
        <a:spcBef>
          <a:spcPts val="500"/>
        </a:spcBef>
        <a:buFont typeface="Arial"/>
        <a:buChar char="•"/>
        <a:defRPr sz="1800" kern="1200" baseline="0">
          <a:solidFill>
            <a:schemeClr val="bg1"/>
          </a:solidFill>
          <a:latin typeface="KievitPro-Regular" charset="0"/>
          <a:ea typeface="+mn-ea"/>
          <a:cs typeface="+mn-cs"/>
        </a:defRPr>
      </a:lvl4pPr>
      <a:lvl5pPr marL="2057400" indent="-228600" algn="l" defTabSz="914400" rtl="0" eaLnBrk="1" latinLnBrk="0" hangingPunct="1">
        <a:lnSpc>
          <a:spcPct val="90000"/>
        </a:lnSpc>
        <a:spcBef>
          <a:spcPts val="500"/>
        </a:spcBef>
        <a:buFont typeface="Arial"/>
        <a:buChar char="•"/>
        <a:defRPr sz="1800" kern="1200" baseline="0">
          <a:solidFill>
            <a:schemeClr val="bg1"/>
          </a:solidFill>
          <a:latin typeface="KievitPro-Regular" charset="0"/>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userDrawn="1"/>
        </p:nvSpPr>
        <p:spPr>
          <a:xfrm>
            <a:off x="228600" y="209550"/>
            <a:ext cx="11725275" cy="6429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226174"/>
            <a:ext cx="6680200" cy="365125"/>
          </a:xfrm>
          <a:prstGeom prst="rect">
            <a:avLst/>
          </a:prstGeom>
        </p:spPr>
        <p:txBody>
          <a:bodyPr vert="horz" lIns="91440" tIns="45720" rIns="91440" bIns="45720" rtlCol="0" anchor="ctr"/>
          <a:lstStyle>
            <a:lvl1pPr algn="r">
              <a:defRPr sz="1200" baseline="0">
                <a:solidFill>
                  <a:schemeClr val="tx2"/>
                </a:solidFill>
                <a:latin typeface="KievitPro-Regular" charset="0"/>
              </a:defRPr>
            </a:lvl1pPr>
          </a:lstStyle>
          <a:p>
            <a:r>
              <a:rPr lang="en-US"/>
              <a:t>Academic Affairs</a:t>
            </a:r>
          </a:p>
        </p:txBody>
      </p:sp>
      <p:sp>
        <p:nvSpPr>
          <p:cNvPr id="6" name="Slide Number Placeholder 5"/>
          <p:cNvSpPr>
            <a:spLocks noGrp="1"/>
          </p:cNvSpPr>
          <p:nvPr>
            <p:ph type="sldNum" sz="quarter" idx="4"/>
          </p:nvPr>
        </p:nvSpPr>
        <p:spPr>
          <a:xfrm>
            <a:off x="10718800" y="6226174"/>
            <a:ext cx="635000" cy="365125"/>
          </a:xfrm>
          <a:prstGeom prst="rect">
            <a:avLst/>
          </a:prstGeom>
        </p:spPr>
        <p:txBody>
          <a:bodyPr vert="horz" lIns="91440" tIns="45720" rIns="91440" bIns="45720" rtlCol="0" anchor="ctr"/>
          <a:lstStyle>
            <a:lvl1pPr algn="l">
              <a:defRPr sz="1200" baseline="0">
                <a:solidFill>
                  <a:schemeClr val="tx2"/>
                </a:solidFill>
                <a:latin typeface="KievitPro-Regular" charset="0"/>
              </a:defRPr>
            </a:lvl1pPr>
          </a:lstStyle>
          <a:p>
            <a:r>
              <a:rPr lang="en-US"/>
              <a:t>| </a:t>
            </a:r>
            <a:fld id="{AAB6004F-53F9-E74D-AC89-56EA63355CB3}" type="slidenum">
              <a:rPr lang="en-US" smtClean="0"/>
              <a:pPr/>
              <a:t>‹#›</a:t>
            </a:fld>
            <a:endParaRPr lang="en-US"/>
          </a:p>
        </p:txBody>
      </p:sp>
    </p:spTree>
    <p:extLst>
      <p:ext uri="{BB962C8B-B14F-4D97-AF65-F5344CB8AC3E}">
        <p14:creationId xmlns:p14="http://schemas.microsoft.com/office/powerpoint/2010/main" val="67997178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Lst>
  <p:hf hdr="0" dt="0"/>
  <p:txStyles>
    <p:titleStyle>
      <a:lvl1pPr algn="l" defTabSz="914400" rtl="0" eaLnBrk="1" latinLnBrk="0" hangingPunct="1">
        <a:lnSpc>
          <a:spcPct val="90000"/>
        </a:lnSpc>
        <a:spcBef>
          <a:spcPct val="0"/>
        </a:spcBef>
        <a:buNone/>
        <a:defRPr sz="4400" kern="1200" baseline="0">
          <a:solidFill>
            <a:schemeClr val="bg1"/>
          </a:solidFill>
          <a:latin typeface="Rufina-Stencil-Bold" charset="0"/>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baseline="0">
          <a:solidFill>
            <a:schemeClr val="bg1"/>
          </a:solidFill>
          <a:latin typeface="KievitPro-Regular" charset="0"/>
          <a:ea typeface="+mn-ea"/>
          <a:cs typeface="+mn-cs"/>
        </a:defRPr>
      </a:lvl1pPr>
      <a:lvl2pPr marL="685800" indent="-228600" algn="l" defTabSz="914400" rtl="0" eaLnBrk="1" latinLnBrk="0" hangingPunct="1">
        <a:lnSpc>
          <a:spcPct val="90000"/>
        </a:lnSpc>
        <a:spcBef>
          <a:spcPts val="500"/>
        </a:spcBef>
        <a:buFont typeface="Arial"/>
        <a:buChar char="•"/>
        <a:defRPr sz="2400" kern="1200" baseline="0">
          <a:solidFill>
            <a:schemeClr val="bg1"/>
          </a:solidFill>
          <a:latin typeface="KievitPro-Regular" charset="0"/>
          <a:ea typeface="+mn-ea"/>
          <a:cs typeface="+mn-cs"/>
        </a:defRPr>
      </a:lvl2pPr>
      <a:lvl3pPr marL="1143000" indent="-228600" algn="l" defTabSz="914400" rtl="0" eaLnBrk="1" latinLnBrk="0" hangingPunct="1">
        <a:lnSpc>
          <a:spcPct val="90000"/>
        </a:lnSpc>
        <a:spcBef>
          <a:spcPts val="500"/>
        </a:spcBef>
        <a:buFont typeface="Arial"/>
        <a:buChar char="•"/>
        <a:defRPr sz="2000" kern="1200" baseline="0">
          <a:solidFill>
            <a:schemeClr val="bg1"/>
          </a:solidFill>
          <a:latin typeface="KievitPro-Regular" charset="0"/>
          <a:ea typeface="+mn-ea"/>
          <a:cs typeface="+mn-cs"/>
        </a:defRPr>
      </a:lvl3pPr>
      <a:lvl4pPr marL="1600200" indent="-228600" algn="l" defTabSz="914400" rtl="0" eaLnBrk="1" latinLnBrk="0" hangingPunct="1">
        <a:lnSpc>
          <a:spcPct val="90000"/>
        </a:lnSpc>
        <a:spcBef>
          <a:spcPts val="500"/>
        </a:spcBef>
        <a:buFont typeface="Arial"/>
        <a:buChar char="•"/>
        <a:defRPr sz="1800" kern="1200" baseline="0">
          <a:solidFill>
            <a:schemeClr val="bg1"/>
          </a:solidFill>
          <a:latin typeface="KievitPro-Regular" charset="0"/>
          <a:ea typeface="+mn-ea"/>
          <a:cs typeface="+mn-cs"/>
        </a:defRPr>
      </a:lvl4pPr>
      <a:lvl5pPr marL="2057400" indent="-228600" algn="l" defTabSz="914400" rtl="0" eaLnBrk="1" latinLnBrk="0" hangingPunct="1">
        <a:lnSpc>
          <a:spcPct val="90000"/>
        </a:lnSpc>
        <a:spcBef>
          <a:spcPts val="500"/>
        </a:spcBef>
        <a:buFont typeface="Arial"/>
        <a:buChar char="•"/>
        <a:defRPr sz="1800" kern="1200" baseline="0">
          <a:solidFill>
            <a:schemeClr val="bg1"/>
          </a:solidFill>
          <a:latin typeface="KievitPro-Regular" charset="0"/>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doi.org/DOI:" TargetMode="External"/><Relationship Id="rId2" Type="http://schemas.openxmlformats.org/officeDocument/2006/relationships/hyperlink" Target="https://www.aacu.org/publications-research/periodicals/reality-check-whats-name-persistence-general-education" TargetMode="External"/><Relationship Id="rId1" Type="http://schemas.openxmlformats.org/officeDocument/2006/relationships/slideLayout" Target="../slideLayouts/slideLayout5.xml"/><Relationship Id="rId4" Type="http://schemas.openxmlformats.org/officeDocument/2006/relationships/hyperlink" Target="https://doi.org/10.1353/jge.2015.0022"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le 7"/>
          <p:cNvSpPr>
            <a:spLocks noGrp="1"/>
          </p:cNvSpPr>
          <p:nvPr>
            <p:ph type="ctrTitle"/>
          </p:nvPr>
        </p:nvSpPr>
        <p:spPr>
          <a:xfrm>
            <a:off x="1072488" y="1052043"/>
            <a:ext cx="9202622" cy="3480716"/>
          </a:xfrm>
        </p:spPr>
        <p:txBody>
          <a:bodyPr/>
          <a:lstStyle/>
          <a:p>
            <a:r>
              <a:rPr lang="en-US">
                <a:latin typeface="Stratum2 Bold"/>
              </a:rPr>
              <a:t>Promoting General Education at OSU</a:t>
            </a:r>
            <a:endParaRPr lang="en-US"/>
          </a:p>
        </p:txBody>
      </p:sp>
      <p:sp>
        <p:nvSpPr>
          <p:cNvPr id="9" name="Subtitle 8"/>
          <p:cNvSpPr>
            <a:spLocks noGrp="1"/>
          </p:cNvSpPr>
          <p:nvPr>
            <p:ph type="subTitle" idx="1"/>
          </p:nvPr>
        </p:nvSpPr>
        <p:spPr>
          <a:xfrm>
            <a:off x="1066801" y="4769473"/>
            <a:ext cx="10058400" cy="893972"/>
          </a:xfrm>
        </p:spPr>
        <p:txBody>
          <a:bodyPr vert="horz" lIns="0" tIns="0" rIns="0" bIns="0" rtlCol="0" anchor="t">
            <a:noAutofit/>
          </a:bodyPr>
          <a:lstStyle/>
          <a:p>
            <a:r>
              <a:rPr lang="en-US" sz="2400">
                <a:latin typeface="Georgia"/>
              </a:rPr>
              <a:t>Carson Dunlap, Director of University Marketing</a:t>
            </a:r>
            <a:endParaRPr lang="en-US" sz="2400"/>
          </a:p>
          <a:p>
            <a:r>
              <a:rPr lang="en-US" sz="2400">
                <a:latin typeface="Georgia"/>
              </a:rPr>
              <a:t>McKenzie Huber, Director of the Baccalaureate Core</a:t>
            </a:r>
            <a:endParaRPr lang="en-US" sz="2400"/>
          </a:p>
        </p:txBody>
      </p:sp>
      <p:sp>
        <p:nvSpPr>
          <p:cNvPr id="2" name="TextBox 1">
            <a:extLst>
              <a:ext uri="{FF2B5EF4-FFF2-40B4-BE49-F238E27FC236}">
                <a16:creationId xmlns:a16="http://schemas.microsoft.com/office/drawing/2014/main" id="{3E58147C-C903-4FA9-B097-8235C79B54B1}"/>
              </a:ext>
            </a:extLst>
          </p:cNvPr>
          <p:cNvSpPr txBox="1"/>
          <p:nvPr/>
        </p:nvSpPr>
        <p:spPr>
          <a:xfrm>
            <a:off x="283464" y="5925312"/>
            <a:ext cx="3803904" cy="646331"/>
          </a:xfrm>
          <a:prstGeom prst="rect">
            <a:avLst/>
          </a:prstGeom>
          <a:noFill/>
        </p:spPr>
        <p:txBody>
          <a:bodyPr wrap="square" rtlCol="0">
            <a:spAutoFit/>
          </a:bodyPr>
          <a:lstStyle/>
          <a:p>
            <a:r>
              <a:rPr lang="en-US" dirty="0">
                <a:solidFill>
                  <a:schemeClr val="tx2"/>
                </a:solidFill>
              </a:rPr>
              <a:t>Faculty Senate</a:t>
            </a:r>
          </a:p>
          <a:p>
            <a:r>
              <a:rPr lang="en-US" dirty="0">
                <a:solidFill>
                  <a:schemeClr val="tx2"/>
                </a:solidFill>
              </a:rPr>
              <a:t>June 8, 2023</a:t>
            </a:r>
          </a:p>
        </p:txBody>
      </p:sp>
    </p:spTree>
    <p:extLst>
      <p:ext uri="{BB962C8B-B14F-4D97-AF65-F5344CB8AC3E}">
        <p14:creationId xmlns:p14="http://schemas.microsoft.com/office/powerpoint/2010/main" val="2087322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DF51994D-E6D5-624C-C604-548ABD04EA39}"/>
              </a:ext>
            </a:extLst>
          </p:cNvPr>
          <p:cNvSpPr>
            <a:spLocks noGrp="1"/>
          </p:cNvSpPr>
          <p:nvPr>
            <p:ph type="ftr" sz="quarter" idx="11"/>
          </p:nvPr>
        </p:nvSpPr>
        <p:spPr/>
        <p:txBody>
          <a:bodyPr/>
          <a:lstStyle/>
          <a:p>
            <a:r>
              <a:rPr lang="en-US"/>
              <a:t>OREGON STATE UNIVERSITY</a:t>
            </a:r>
          </a:p>
        </p:txBody>
      </p:sp>
      <p:sp>
        <p:nvSpPr>
          <p:cNvPr id="4" name="Slide Number Placeholder 3">
            <a:extLst>
              <a:ext uri="{FF2B5EF4-FFF2-40B4-BE49-F238E27FC236}">
                <a16:creationId xmlns:a16="http://schemas.microsoft.com/office/drawing/2014/main" id="{59676D2E-FAC6-94D7-D3E9-7F4420254988}"/>
              </a:ext>
            </a:extLst>
          </p:cNvPr>
          <p:cNvSpPr>
            <a:spLocks noGrp="1"/>
          </p:cNvSpPr>
          <p:nvPr>
            <p:ph type="sldNum" sz="quarter" idx="12"/>
          </p:nvPr>
        </p:nvSpPr>
        <p:spPr/>
        <p:txBody>
          <a:bodyPr/>
          <a:lstStyle/>
          <a:p>
            <a:fld id="{AAB6004F-53F9-E74D-AC89-56EA63355CB3}" type="slidenum">
              <a:rPr lang="en-US" smtClean="0"/>
              <a:pPr/>
              <a:t>9</a:t>
            </a:fld>
            <a:endParaRPr lang="en-US"/>
          </a:p>
        </p:txBody>
      </p:sp>
      <p:sp>
        <p:nvSpPr>
          <p:cNvPr id="84" name="Flowchart: Connector 83">
            <a:extLst>
              <a:ext uri="{FF2B5EF4-FFF2-40B4-BE49-F238E27FC236}">
                <a16:creationId xmlns:a16="http://schemas.microsoft.com/office/drawing/2014/main" id="{AF7667C1-12A7-17DC-E909-08E3E4A1E6DE}"/>
              </a:ext>
            </a:extLst>
          </p:cNvPr>
          <p:cNvSpPr/>
          <p:nvPr/>
        </p:nvSpPr>
        <p:spPr>
          <a:xfrm>
            <a:off x="1542585" y="1490164"/>
            <a:ext cx="2804700" cy="2775176"/>
          </a:xfrm>
          <a:prstGeom prst="flowChartConnector">
            <a:avLst/>
          </a:prstGeom>
          <a:noFill/>
          <a:ln w="28575">
            <a:solidFill>
              <a:schemeClr val="tx2"/>
            </a:solidFill>
            <a:prstDash val="dash"/>
          </a:ln>
        </p:spPr>
        <p:style>
          <a:lnRef idx="3">
            <a:schemeClr val="lt1"/>
          </a:lnRef>
          <a:fillRef idx="1">
            <a:schemeClr val="dk1"/>
          </a:fillRef>
          <a:effectRef idx="1">
            <a:schemeClr val="dk1"/>
          </a:effectRef>
          <a:fontRef idx="minor">
            <a:schemeClr val="lt1"/>
          </a:fontRef>
        </p:style>
        <p:txBody>
          <a:bodyPr lIns="91440" tIns="45720" rIns="91440" bIns="45720" rtlCol="0" anchor="ctr"/>
          <a:lstStyle/>
          <a:p>
            <a:pPr algn="ctr"/>
            <a:r>
              <a:rPr lang="en-US" sz="2400" b="1">
                <a:solidFill>
                  <a:srgbClr val="DC4405"/>
                </a:solidFill>
              </a:rPr>
              <a:t>Foundational Core</a:t>
            </a:r>
            <a:endParaRPr lang="en-US"/>
          </a:p>
        </p:txBody>
      </p:sp>
      <p:sp>
        <p:nvSpPr>
          <p:cNvPr id="85" name="Flowchart: Connector 84">
            <a:extLst>
              <a:ext uri="{FF2B5EF4-FFF2-40B4-BE49-F238E27FC236}">
                <a16:creationId xmlns:a16="http://schemas.microsoft.com/office/drawing/2014/main" id="{13883081-A039-6C98-662D-2736AD27B812}"/>
              </a:ext>
            </a:extLst>
          </p:cNvPr>
          <p:cNvSpPr/>
          <p:nvPr/>
        </p:nvSpPr>
        <p:spPr>
          <a:xfrm>
            <a:off x="7592120" y="1431117"/>
            <a:ext cx="2853905" cy="2834222"/>
          </a:xfrm>
          <a:prstGeom prst="flowChartConnector">
            <a:avLst/>
          </a:prstGeom>
          <a:noFill/>
          <a:ln w="28575">
            <a:solidFill>
              <a:schemeClr val="tx2"/>
            </a:solidFill>
            <a:prstDash val="dash"/>
          </a:ln>
        </p:spPr>
        <p:style>
          <a:lnRef idx="3">
            <a:schemeClr val="lt1"/>
          </a:lnRef>
          <a:fillRef idx="1">
            <a:schemeClr val="dk1"/>
          </a:fillRef>
          <a:effectRef idx="1">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b="1">
                <a:solidFill>
                  <a:srgbClr val="DC4405"/>
                </a:solidFill>
              </a:rPr>
              <a:t>Signature Core</a:t>
            </a:r>
          </a:p>
        </p:txBody>
      </p:sp>
      <p:sp>
        <p:nvSpPr>
          <p:cNvPr id="86" name="Flowchart: Connector 85">
            <a:extLst>
              <a:ext uri="{FF2B5EF4-FFF2-40B4-BE49-F238E27FC236}">
                <a16:creationId xmlns:a16="http://schemas.microsoft.com/office/drawing/2014/main" id="{F3CA323F-7A21-5341-D77B-9B50D5D98968}"/>
              </a:ext>
            </a:extLst>
          </p:cNvPr>
          <p:cNvSpPr/>
          <p:nvPr/>
        </p:nvSpPr>
        <p:spPr>
          <a:xfrm>
            <a:off x="3921513" y="919974"/>
            <a:ext cx="4014438" cy="3884341"/>
          </a:xfrm>
          <a:prstGeom prst="flowChartConnector">
            <a:avLst/>
          </a:prstGeom>
        </p:spPr>
        <p:style>
          <a:lnRef idx="3">
            <a:schemeClr val="lt1"/>
          </a:lnRef>
          <a:fillRef idx="1">
            <a:schemeClr val="dk1"/>
          </a:fillRef>
          <a:effectRef idx="1">
            <a:schemeClr val="dk1"/>
          </a:effectRef>
          <a:fontRef idx="minor">
            <a:schemeClr val="lt1"/>
          </a:fontRef>
        </p:style>
        <p:txBody>
          <a:bodyPr lIns="91440" tIns="45720" rIns="91440" bIns="45720" rtlCol="0" anchor="ctr"/>
          <a:lstStyle/>
          <a:p>
            <a:pPr algn="ctr"/>
            <a:r>
              <a:rPr lang="en-US" sz="4000" b="1"/>
              <a:t>Core </a:t>
            </a:r>
          </a:p>
          <a:p>
            <a:pPr algn="ctr"/>
            <a:r>
              <a:rPr lang="en-US" sz="4000" b="1"/>
              <a:t>Education</a:t>
            </a:r>
          </a:p>
        </p:txBody>
      </p:sp>
      <p:sp>
        <p:nvSpPr>
          <p:cNvPr id="88" name="Rectangle: Rounded Corners 87">
            <a:extLst>
              <a:ext uri="{FF2B5EF4-FFF2-40B4-BE49-F238E27FC236}">
                <a16:creationId xmlns:a16="http://schemas.microsoft.com/office/drawing/2014/main" id="{2C8F6CDF-F0FC-75AE-A8A2-2D2060A0124B}"/>
              </a:ext>
            </a:extLst>
          </p:cNvPr>
          <p:cNvSpPr/>
          <p:nvPr/>
        </p:nvSpPr>
        <p:spPr>
          <a:xfrm>
            <a:off x="1700560" y="5203902"/>
            <a:ext cx="8456341" cy="1022195"/>
          </a:xfrm>
          <a:prstGeom prst="round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a:t>Baccalaureate Core</a:t>
            </a:r>
          </a:p>
        </p:txBody>
      </p:sp>
      <p:sp>
        <p:nvSpPr>
          <p:cNvPr id="89" name="Right Brace 88">
            <a:extLst>
              <a:ext uri="{FF2B5EF4-FFF2-40B4-BE49-F238E27FC236}">
                <a16:creationId xmlns:a16="http://schemas.microsoft.com/office/drawing/2014/main" id="{97133E3D-FF2D-934F-682C-08CE69210D9A}"/>
              </a:ext>
            </a:extLst>
          </p:cNvPr>
          <p:cNvSpPr/>
          <p:nvPr/>
        </p:nvSpPr>
        <p:spPr>
          <a:xfrm rot="16200000">
            <a:off x="5711371" y="2910113"/>
            <a:ext cx="435428" cy="415108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37975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5" grpId="0" animBg="1"/>
      <p:bldP spid="86" grpId="0" animBg="1"/>
      <p:bldP spid="8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04E99-4CF5-6D2E-5FD1-186BE251B6ED}"/>
              </a:ext>
            </a:extLst>
          </p:cNvPr>
          <p:cNvSpPr>
            <a:spLocks noGrp="1"/>
          </p:cNvSpPr>
          <p:nvPr>
            <p:ph type="title"/>
          </p:nvPr>
        </p:nvSpPr>
        <p:spPr/>
        <p:txBody>
          <a:bodyPr/>
          <a:lstStyle/>
          <a:p>
            <a:r>
              <a:rPr lang="en-US">
                <a:latin typeface="Georgia"/>
              </a:rPr>
              <a:t>Coming Fall 2023</a:t>
            </a:r>
            <a:endParaRPr lang="en-US"/>
          </a:p>
        </p:txBody>
      </p:sp>
      <p:sp>
        <p:nvSpPr>
          <p:cNvPr id="3" name="Content Placeholder 2">
            <a:extLst>
              <a:ext uri="{FF2B5EF4-FFF2-40B4-BE49-F238E27FC236}">
                <a16:creationId xmlns:a16="http://schemas.microsoft.com/office/drawing/2014/main" id="{5BAA97D5-B52B-D8BB-89C1-DDD44BAB8BEE}"/>
              </a:ext>
            </a:extLst>
          </p:cNvPr>
          <p:cNvSpPr>
            <a:spLocks noGrp="1"/>
          </p:cNvSpPr>
          <p:nvPr>
            <p:ph sz="half" idx="1"/>
          </p:nvPr>
        </p:nvSpPr>
        <p:spPr/>
        <p:txBody>
          <a:bodyPr vert="horz" lIns="91440" tIns="45720" rIns="91440" bIns="45720" rtlCol="0" anchor="t">
            <a:normAutofit/>
          </a:bodyPr>
          <a:lstStyle/>
          <a:p>
            <a:r>
              <a:rPr lang="en-US" dirty="0">
                <a:latin typeface="Kievit Offc"/>
              </a:rPr>
              <a:t>Visual identity </a:t>
            </a:r>
          </a:p>
          <a:p>
            <a:pPr lvl="1"/>
            <a:r>
              <a:rPr lang="en-US" dirty="0">
                <a:latin typeface="Kievit Offc"/>
              </a:rPr>
              <a:t>Companion logo</a:t>
            </a:r>
          </a:p>
          <a:p>
            <a:pPr lvl="1"/>
            <a:r>
              <a:rPr lang="en-US">
                <a:latin typeface="Kievit Offc"/>
              </a:rPr>
              <a:t>Distinct look and feel within the university brand system</a:t>
            </a:r>
          </a:p>
          <a:p>
            <a:endParaRPr lang="en-US"/>
          </a:p>
        </p:txBody>
      </p:sp>
      <p:sp>
        <p:nvSpPr>
          <p:cNvPr id="4" name="Content Placeholder 3">
            <a:extLst>
              <a:ext uri="{FF2B5EF4-FFF2-40B4-BE49-F238E27FC236}">
                <a16:creationId xmlns:a16="http://schemas.microsoft.com/office/drawing/2014/main" id="{004140B3-1110-56C6-6DBA-33846F093176}"/>
              </a:ext>
            </a:extLst>
          </p:cNvPr>
          <p:cNvSpPr>
            <a:spLocks noGrp="1"/>
          </p:cNvSpPr>
          <p:nvPr>
            <p:ph sz="half" idx="2"/>
          </p:nvPr>
        </p:nvSpPr>
        <p:spPr/>
        <p:txBody>
          <a:bodyPr vert="horz" lIns="91440" tIns="45720" rIns="91440" bIns="45720" rtlCol="0" anchor="t">
            <a:normAutofit/>
          </a:bodyPr>
          <a:lstStyle/>
          <a:p>
            <a:r>
              <a:rPr lang="en-US">
                <a:latin typeface="Kievit Offc"/>
              </a:rPr>
              <a:t>Message platform</a:t>
            </a:r>
          </a:p>
          <a:p>
            <a:r>
              <a:rPr lang="en-US">
                <a:latin typeface="Kievit Offc"/>
              </a:rPr>
              <a:t>New website </a:t>
            </a:r>
          </a:p>
          <a:p>
            <a:r>
              <a:rPr lang="en-US">
                <a:latin typeface="Kievit Offc"/>
              </a:rPr>
              <a:t>Brand tool kit </a:t>
            </a:r>
          </a:p>
          <a:p>
            <a:r>
              <a:rPr lang="en-US">
                <a:latin typeface="Kievit Offc"/>
              </a:rPr>
              <a:t>Announcement video</a:t>
            </a:r>
          </a:p>
          <a:p>
            <a:pPr marL="0" indent="0">
              <a:buNone/>
            </a:pPr>
            <a:endParaRPr lang="en-US"/>
          </a:p>
        </p:txBody>
      </p:sp>
      <p:sp>
        <p:nvSpPr>
          <p:cNvPr id="5" name="Footer Placeholder 4">
            <a:extLst>
              <a:ext uri="{FF2B5EF4-FFF2-40B4-BE49-F238E27FC236}">
                <a16:creationId xmlns:a16="http://schemas.microsoft.com/office/drawing/2014/main" id="{8DE23993-68C3-AE05-F0A4-E22FE1E6FBA4}"/>
              </a:ext>
            </a:extLst>
          </p:cNvPr>
          <p:cNvSpPr>
            <a:spLocks noGrp="1"/>
          </p:cNvSpPr>
          <p:nvPr>
            <p:ph type="ftr" sz="quarter" idx="11"/>
          </p:nvPr>
        </p:nvSpPr>
        <p:spPr/>
        <p:txBody>
          <a:bodyPr/>
          <a:lstStyle/>
          <a:p>
            <a:r>
              <a:rPr lang="en-US"/>
              <a:t>OREGON STATE UNIVERSITY</a:t>
            </a:r>
          </a:p>
        </p:txBody>
      </p:sp>
      <p:sp>
        <p:nvSpPr>
          <p:cNvPr id="6" name="Slide Number Placeholder 5">
            <a:extLst>
              <a:ext uri="{FF2B5EF4-FFF2-40B4-BE49-F238E27FC236}">
                <a16:creationId xmlns:a16="http://schemas.microsoft.com/office/drawing/2014/main" id="{743EF6B0-5A39-B827-200D-DB209FD19907}"/>
              </a:ext>
            </a:extLst>
          </p:cNvPr>
          <p:cNvSpPr>
            <a:spLocks noGrp="1"/>
          </p:cNvSpPr>
          <p:nvPr>
            <p:ph type="sldNum" sz="quarter" idx="12"/>
          </p:nvPr>
        </p:nvSpPr>
        <p:spPr/>
        <p:txBody>
          <a:bodyPr/>
          <a:lstStyle/>
          <a:p>
            <a:fld id="{AAB6004F-53F9-E74D-AC89-56EA63355CB3}" type="slidenum">
              <a:rPr lang="en-US" smtClean="0"/>
              <a:pPr/>
              <a:t>10</a:t>
            </a:fld>
            <a:endParaRPr lang="en-US"/>
          </a:p>
        </p:txBody>
      </p:sp>
      <p:pic>
        <p:nvPicPr>
          <p:cNvPr id="8" name="Picture 5" descr="Graphical user interface, application&#10;&#10;Description automatically generated">
            <a:extLst>
              <a:ext uri="{FF2B5EF4-FFF2-40B4-BE49-F238E27FC236}">
                <a16:creationId xmlns:a16="http://schemas.microsoft.com/office/drawing/2014/main" id="{8132FF08-14B1-9E87-5E8E-B8BB05C29B64}"/>
              </a:ext>
            </a:extLst>
          </p:cNvPr>
          <p:cNvPicPr>
            <a:picLocks noChangeAspect="1"/>
          </p:cNvPicPr>
          <p:nvPr/>
        </p:nvPicPr>
        <p:blipFill rotWithShape="1">
          <a:blip r:embed="rId2"/>
          <a:srcRect l="12437" t="13655" r="11260" b="18474"/>
          <a:stretch/>
        </p:blipFill>
        <p:spPr>
          <a:xfrm>
            <a:off x="771479" y="3583316"/>
            <a:ext cx="4277208" cy="1587647"/>
          </a:xfrm>
          <a:prstGeom prst="rect">
            <a:avLst/>
          </a:prstGeom>
        </p:spPr>
      </p:pic>
    </p:spTree>
    <p:extLst>
      <p:ext uri="{BB962C8B-B14F-4D97-AF65-F5344CB8AC3E}">
        <p14:creationId xmlns:p14="http://schemas.microsoft.com/office/powerpoint/2010/main" val="4165437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EA078-3FBA-8D47-F6D1-3039F4609C75}"/>
              </a:ext>
            </a:extLst>
          </p:cNvPr>
          <p:cNvSpPr>
            <a:spLocks noGrp="1"/>
          </p:cNvSpPr>
          <p:nvPr>
            <p:ph type="title"/>
          </p:nvPr>
        </p:nvSpPr>
        <p:spPr>
          <a:xfrm>
            <a:off x="467138" y="355186"/>
            <a:ext cx="10515600" cy="1325563"/>
          </a:xfrm>
        </p:spPr>
        <p:txBody>
          <a:bodyPr/>
          <a:lstStyle/>
          <a:p>
            <a:r>
              <a:rPr lang="en-US">
                <a:latin typeface="Georgia"/>
              </a:rPr>
              <a:t>References</a:t>
            </a:r>
          </a:p>
        </p:txBody>
      </p:sp>
      <p:sp>
        <p:nvSpPr>
          <p:cNvPr id="3" name="Subtitle 2">
            <a:extLst>
              <a:ext uri="{FF2B5EF4-FFF2-40B4-BE49-F238E27FC236}">
                <a16:creationId xmlns:a16="http://schemas.microsoft.com/office/drawing/2014/main" id="{C974E50E-9609-BD6C-E361-0CB69C49B330}"/>
              </a:ext>
            </a:extLst>
          </p:cNvPr>
          <p:cNvSpPr>
            <a:spLocks noGrp="1"/>
          </p:cNvSpPr>
          <p:nvPr>
            <p:ph idx="1"/>
          </p:nvPr>
        </p:nvSpPr>
        <p:spPr>
          <a:xfrm>
            <a:off x="467138" y="1606964"/>
            <a:ext cx="11420061" cy="4667250"/>
          </a:xfrm>
        </p:spPr>
        <p:txBody>
          <a:bodyPr vert="horz" lIns="91440" tIns="45720" rIns="91440" bIns="45720" rtlCol="0" anchor="t">
            <a:noAutofit/>
          </a:bodyPr>
          <a:lstStyle/>
          <a:p>
            <a:pPr marL="0" indent="0">
              <a:lnSpc>
                <a:spcPct val="120000"/>
              </a:lnSpc>
              <a:buNone/>
            </a:pPr>
            <a:r>
              <a:rPr lang="en-US" sz="1600" dirty="0">
                <a:latin typeface="Kievit Offc"/>
              </a:rPr>
              <a:t>Bowen, S. H. (2004). Reality check: What's in a name? The persistence of "General Education ."</a:t>
            </a:r>
            <a:r>
              <a:rPr lang="en-US" sz="1600" i="1" dirty="0">
                <a:latin typeface="Kievit Offc"/>
              </a:rPr>
              <a:t>Peer Review: Creating Shared</a:t>
            </a:r>
          </a:p>
          <a:p>
            <a:pPr marL="457200" lvl="1" indent="0">
              <a:lnSpc>
                <a:spcPct val="120000"/>
              </a:lnSpc>
              <a:buNone/>
            </a:pPr>
            <a:r>
              <a:rPr lang="en-US" sz="1600" i="1" dirty="0">
                <a:latin typeface="Kievit Offc"/>
              </a:rPr>
              <a:t> Responsibility for General Education and Assessment</a:t>
            </a:r>
            <a:r>
              <a:rPr lang="en-US" sz="1600" dirty="0">
                <a:latin typeface="Kievit Offc"/>
              </a:rPr>
              <a:t>, </a:t>
            </a:r>
            <a:r>
              <a:rPr lang="en-US" sz="1600" i="1" dirty="0">
                <a:latin typeface="Kievit Offc"/>
              </a:rPr>
              <a:t>7</a:t>
            </a:r>
            <a:r>
              <a:rPr lang="en-US" sz="1600" dirty="0">
                <a:latin typeface="Kievit Offc"/>
              </a:rPr>
              <a:t>(1). Retrieved January 25, 2023, from </a:t>
            </a:r>
            <a:r>
              <a:rPr lang="en-US" sz="1600" dirty="0">
                <a:solidFill>
                  <a:srgbClr val="0070C0"/>
                </a:solidFill>
                <a:latin typeface="Kievit Offc"/>
                <a:hlinkClick r:id="rId2">
                  <a:extLst>
                    <a:ext uri="{A12FA001-AC4F-418D-AE19-62706E023703}">
                      <ahyp:hlinkClr xmlns:ahyp="http://schemas.microsoft.com/office/drawing/2018/hyperlinkcolor" val="tx"/>
                    </a:ext>
                  </a:extLst>
                </a:hlinkClick>
              </a:rPr>
              <a:t>https://www.aacu.org/publications-research/periodicals/reality-check-whats-name-persistence-general-education</a:t>
            </a:r>
            <a:br>
              <a:rPr lang="en-US" sz="1600" dirty="0"/>
            </a:br>
            <a:endParaRPr lang="en-US" sz="1600" dirty="0"/>
          </a:p>
          <a:p>
            <a:pPr marL="0" indent="0">
              <a:lnSpc>
                <a:spcPct val="120000"/>
              </a:lnSpc>
              <a:buNone/>
            </a:pPr>
            <a:r>
              <a:rPr lang="en-US" sz="1600" dirty="0" err="1">
                <a:latin typeface="Kievit Offc"/>
              </a:rPr>
              <a:t>Ramaley</a:t>
            </a:r>
            <a:r>
              <a:rPr lang="en-US" sz="1600" dirty="0">
                <a:latin typeface="Kievit Offc"/>
              </a:rPr>
              <a:t>, J. A. (2013). The changing role that education plays. </a:t>
            </a:r>
            <a:r>
              <a:rPr lang="en-US" sz="1600" i="1" dirty="0">
                <a:latin typeface="Kievit Offc"/>
              </a:rPr>
              <a:t>Journal of General Education</a:t>
            </a:r>
            <a:r>
              <a:rPr lang="en-US" sz="1600" dirty="0">
                <a:latin typeface="Kievit Offc"/>
              </a:rPr>
              <a:t>, </a:t>
            </a:r>
            <a:r>
              <a:rPr lang="en-US" sz="1600" i="1" dirty="0">
                <a:latin typeface="Kievit Offc"/>
              </a:rPr>
              <a:t>62</a:t>
            </a:r>
            <a:r>
              <a:rPr lang="en-US" sz="1600" dirty="0">
                <a:latin typeface="Kievit Offc"/>
              </a:rPr>
              <a:t>(2-3), 144–159. Retrieved February 5,</a:t>
            </a:r>
          </a:p>
          <a:p>
            <a:pPr marL="457200" lvl="1" indent="0">
              <a:lnSpc>
                <a:spcPct val="120000"/>
              </a:lnSpc>
              <a:buNone/>
            </a:pPr>
            <a:r>
              <a:rPr lang="en-US" sz="1600" dirty="0">
                <a:latin typeface="Kievit Offc"/>
              </a:rPr>
              <a:t> 2023, from</a:t>
            </a:r>
            <a:r>
              <a:rPr lang="en-US" sz="1600" dirty="0">
                <a:solidFill>
                  <a:srgbClr val="0070C0"/>
                </a:solidFill>
                <a:latin typeface="Kievit Offc"/>
              </a:rPr>
              <a:t> </a:t>
            </a:r>
            <a:r>
              <a:rPr lang="en-US" sz="1600" dirty="0">
                <a:solidFill>
                  <a:srgbClr val="0070C0"/>
                </a:solidFill>
                <a:latin typeface="Kievit Offc"/>
                <a:hlinkClick r:id="rId3">
                  <a:extLst>
                    <a:ext uri="{A12FA001-AC4F-418D-AE19-62706E023703}">
                      <ahyp:hlinkClr xmlns:ahyp="http://schemas.microsoft.com/office/drawing/2018/hyperlinkcolor" val="tx"/>
                    </a:ext>
                  </a:extLst>
                </a:hlinkClick>
              </a:rPr>
              <a:t>https://doi.org/DOI:</a:t>
            </a:r>
            <a:r>
              <a:rPr lang="en-US" sz="1600" dirty="0">
                <a:solidFill>
                  <a:srgbClr val="0070C0"/>
                </a:solidFill>
                <a:latin typeface="Kievit Offc"/>
              </a:rPr>
              <a:t> </a:t>
            </a:r>
            <a:r>
              <a:rPr lang="en-US" sz="1600" dirty="0">
                <a:latin typeface="Kievit Offc"/>
              </a:rPr>
              <a:t>For additional information about this article [ Access provided at 5 Feb 2023 22:14 GMT from Oregonhttps://10.1353/jge.2013.0013</a:t>
            </a:r>
            <a:br>
              <a:rPr lang="en-US" sz="1600" dirty="0"/>
            </a:br>
            <a:endParaRPr lang="en-US" sz="1600" dirty="0"/>
          </a:p>
          <a:p>
            <a:pPr marL="0" indent="0">
              <a:lnSpc>
                <a:spcPct val="120000"/>
              </a:lnSpc>
              <a:buNone/>
            </a:pPr>
            <a:r>
              <a:rPr lang="en-US" sz="1600" dirty="0" err="1">
                <a:latin typeface="Kievit Offc"/>
              </a:rPr>
              <a:t>Rodicio</a:t>
            </a:r>
            <a:r>
              <a:rPr lang="en-US" sz="1600" dirty="0">
                <a:latin typeface="Kievit Offc"/>
              </a:rPr>
              <a:t>, L. (2018). Achieving equity through applied liberal education. </a:t>
            </a:r>
            <a:r>
              <a:rPr lang="en-US" sz="1600" i="1" dirty="0">
                <a:latin typeface="Kievit Offc"/>
              </a:rPr>
              <a:t>Liberal Education</a:t>
            </a:r>
            <a:r>
              <a:rPr lang="en-US" sz="1600" dirty="0">
                <a:latin typeface="Kievit Offc"/>
              </a:rPr>
              <a:t>, </a:t>
            </a:r>
            <a:r>
              <a:rPr lang="en-US" sz="1600" i="1" dirty="0">
                <a:latin typeface="Kievit Offc"/>
              </a:rPr>
              <a:t>104</a:t>
            </a:r>
            <a:r>
              <a:rPr lang="en-US" sz="1600" dirty="0">
                <a:latin typeface="Kievit Offc"/>
              </a:rPr>
              <a:t>(1), 20–25.</a:t>
            </a:r>
          </a:p>
          <a:p>
            <a:pPr marL="457200" lvl="1" indent="0">
              <a:lnSpc>
                <a:spcPct val="120000"/>
              </a:lnSpc>
              <a:buNone/>
            </a:pPr>
            <a:r>
              <a:rPr lang="en-US" sz="1600" dirty="0">
                <a:latin typeface="Kievit Offc"/>
              </a:rPr>
              <a:t>American Association of Colleges and Universities. (2020). </a:t>
            </a:r>
            <a:r>
              <a:rPr lang="en-US" sz="1600" i="1" dirty="0">
                <a:latin typeface="Kievit Offc"/>
              </a:rPr>
              <a:t>What liberal education looks like: What it is, who it's for, and where it happens</a:t>
            </a:r>
            <a:r>
              <a:rPr lang="en-US" sz="1600" dirty="0">
                <a:latin typeface="Kievit Offc"/>
              </a:rPr>
              <a:t>.</a:t>
            </a:r>
            <a:br>
              <a:rPr lang="en-US" sz="1600" dirty="0"/>
            </a:br>
            <a:endParaRPr lang="en-US" sz="1600" dirty="0"/>
          </a:p>
          <a:p>
            <a:pPr marL="0" indent="0">
              <a:lnSpc>
                <a:spcPct val="120000"/>
              </a:lnSpc>
              <a:buNone/>
            </a:pPr>
            <a:r>
              <a:rPr lang="en-US" sz="1600" dirty="0" err="1">
                <a:latin typeface="Kievit Offc"/>
              </a:rPr>
              <a:t>Zai</a:t>
            </a:r>
            <a:r>
              <a:rPr lang="en-US" sz="1600" dirty="0">
                <a:latin typeface="Kievit Offc"/>
              </a:rPr>
              <a:t>, R. (2015). Reframing general education. </a:t>
            </a:r>
            <a:r>
              <a:rPr lang="en-US" sz="1600" i="1" dirty="0">
                <a:latin typeface="Kievit Offc"/>
              </a:rPr>
              <a:t>The Journal of General Education</a:t>
            </a:r>
            <a:r>
              <a:rPr lang="en-US" sz="1600" dirty="0">
                <a:latin typeface="Kievit Offc"/>
              </a:rPr>
              <a:t>, </a:t>
            </a:r>
            <a:r>
              <a:rPr lang="en-US" sz="1600" i="1" dirty="0">
                <a:latin typeface="Kievit Offc"/>
              </a:rPr>
              <a:t>64</a:t>
            </a:r>
            <a:r>
              <a:rPr lang="en-US" sz="1600" dirty="0">
                <a:latin typeface="Kievit Offc"/>
              </a:rPr>
              <a:t>(3), 196- 217.</a:t>
            </a:r>
            <a:r>
              <a:rPr lang="en-US" sz="1600" dirty="0">
                <a:solidFill>
                  <a:srgbClr val="0070C0"/>
                </a:solidFill>
                <a:latin typeface="Kievit Offc"/>
              </a:rPr>
              <a:t> </a:t>
            </a:r>
            <a:r>
              <a:rPr lang="en-US" sz="1600" dirty="0">
                <a:solidFill>
                  <a:srgbClr val="0070C0"/>
                </a:solidFill>
                <a:latin typeface="Kievit Offc"/>
                <a:hlinkClick r:id="rId4">
                  <a:extLst>
                    <a:ext uri="{A12FA001-AC4F-418D-AE19-62706E023703}">
                      <ahyp:hlinkClr xmlns:ahyp="http://schemas.microsoft.com/office/drawing/2018/hyperlinkcolor" val="tx"/>
                    </a:ext>
                  </a:extLst>
                </a:hlinkClick>
              </a:rPr>
              <a:t>https://doi.org/10.1353/jge.2015.0022</a:t>
            </a:r>
            <a:endParaRPr lang="en-US" sz="1600" dirty="0">
              <a:solidFill>
                <a:srgbClr val="0070C0"/>
              </a:solidFill>
              <a:latin typeface="Kievit Offc"/>
            </a:endParaRPr>
          </a:p>
        </p:txBody>
      </p:sp>
    </p:spTree>
    <p:extLst>
      <p:ext uri="{BB962C8B-B14F-4D97-AF65-F5344CB8AC3E}">
        <p14:creationId xmlns:p14="http://schemas.microsoft.com/office/powerpoint/2010/main" val="118783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80489C-EF3A-5C82-E4FC-BD611A42A941}"/>
              </a:ext>
            </a:extLst>
          </p:cNvPr>
          <p:cNvSpPr/>
          <p:nvPr/>
        </p:nvSpPr>
        <p:spPr>
          <a:xfrm>
            <a:off x="2558982" y="865551"/>
            <a:ext cx="6590419" cy="404927"/>
          </a:xfrm>
          <a:prstGeom prst="rect">
            <a:avLst/>
          </a:prstGeom>
          <a:solidFill>
            <a:schemeClr val="bg2"/>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rPr>
              <a:t>Provost</a:t>
            </a:r>
          </a:p>
        </p:txBody>
      </p:sp>
      <p:cxnSp>
        <p:nvCxnSpPr>
          <p:cNvPr id="8" name="Straight Connector 7">
            <a:extLst>
              <a:ext uri="{FF2B5EF4-FFF2-40B4-BE49-F238E27FC236}">
                <a16:creationId xmlns:a16="http://schemas.microsoft.com/office/drawing/2014/main" id="{6CB6BFE3-FFF2-D6AD-2C8E-BD8EF925B3BA}"/>
              </a:ext>
            </a:extLst>
          </p:cNvPr>
          <p:cNvCxnSpPr>
            <a:cxnSpLocks/>
          </p:cNvCxnSpPr>
          <p:nvPr/>
        </p:nvCxnSpPr>
        <p:spPr>
          <a:xfrm>
            <a:off x="5873984" y="1270478"/>
            <a:ext cx="0" cy="4392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B2B926F0-BFB2-6B3D-3327-7D5E9D67F098}"/>
              </a:ext>
            </a:extLst>
          </p:cNvPr>
          <p:cNvSpPr/>
          <p:nvPr/>
        </p:nvSpPr>
        <p:spPr>
          <a:xfrm>
            <a:off x="3079126" y="1571229"/>
            <a:ext cx="5593056" cy="477122"/>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rPr>
              <a:t>Steering Committee</a:t>
            </a:r>
          </a:p>
        </p:txBody>
      </p:sp>
      <p:sp>
        <p:nvSpPr>
          <p:cNvPr id="11" name="Rectangle 10">
            <a:extLst>
              <a:ext uri="{FF2B5EF4-FFF2-40B4-BE49-F238E27FC236}">
                <a16:creationId xmlns:a16="http://schemas.microsoft.com/office/drawing/2014/main" id="{28C0498B-6C84-B181-9B08-99D70F788A9E}"/>
              </a:ext>
            </a:extLst>
          </p:cNvPr>
          <p:cNvSpPr/>
          <p:nvPr/>
        </p:nvSpPr>
        <p:spPr>
          <a:xfrm>
            <a:off x="4540182" y="2303624"/>
            <a:ext cx="2703746" cy="477122"/>
          </a:xfrm>
          <a:prstGeom prst="rect">
            <a:avLst/>
          </a:prstGeom>
          <a:solidFill>
            <a:srgbClr val="DC440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rPr>
              <a:t>Core Team </a:t>
            </a:r>
          </a:p>
        </p:txBody>
      </p:sp>
      <p:cxnSp>
        <p:nvCxnSpPr>
          <p:cNvPr id="12" name="Straight Connector 11">
            <a:extLst>
              <a:ext uri="{FF2B5EF4-FFF2-40B4-BE49-F238E27FC236}">
                <a16:creationId xmlns:a16="http://schemas.microsoft.com/office/drawing/2014/main" id="{2E2171AF-A3C5-F2F6-C362-EB7951D6201F}"/>
              </a:ext>
            </a:extLst>
          </p:cNvPr>
          <p:cNvCxnSpPr>
            <a:cxnSpLocks/>
          </p:cNvCxnSpPr>
          <p:nvPr/>
        </p:nvCxnSpPr>
        <p:spPr>
          <a:xfrm flipH="1">
            <a:off x="5871843" y="2050798"/>
            <a:ext cx="7189" cy="249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5E6BF379-1393-952B-355B-5C3D0F4D113D}"/>
              </a:ext>
            </a:extLst>
          </p:cNvPr>
          <p:cNvSpPr/>
          <p:nvPr/>
        </p:nvSpPr>
        <p:spPr>
          <a:xfrm>
            <a:off x="8004264" y="3174564"/>
            <a:ext cx="1719685" cy="1725407"/>
          </a:xfrm>
          <a:prstGeom prst="rect">
            <a:avLst/>
          </a:prstGeom>
          <a:solidFill>
            <a:srgbClr val="FFFF0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D73F09"/>
                </a:solidFill>
                <a:effectLst/>
                <a:uLnTx/>
                <a:uFillTx/>
                <a:latin typeface="Verdana" panose="020B0604030504040204" pitchFamily="34" charset="0"/>
                <a:ea typeface="Verdana" panose="020B0604030504040204" pitchFamily="34" charset="0"/>
              </a:rPr>
              <a:t>Organizational Change Management </a:t>
            </a:r>
          </a:p>
        </p:txBody>
      </p:sp>
      <p:sp>
        <p:nvSpPr>
          <p:cNvPr id="16" name="Rectangle 15">
            <a:extLst>
              <a:ext uri="{FF2B5EF4-FFF2-40B4-BE49-F238E27FC236}">
                <a16:creationId xmlns:a16="http://schemas.microsoft.com/office/drawing/2014/main" id="{188C7B8E-B58F-FCDC-9B16-B55780E8A077}"/>
              </a:ext>
            </a:extLst>
          </p:cNvPr>
          <p:cNvSpPr/>
          <p:nvPr/>
        </p:nvSpPr>
        <p:spPr>
          <a:xfrm>
            <a:off x="3985495" y="3174564"/>
            <a:ext cx="1719685" cy="1725407"/>
          </a:xfrm>
          <a:prstGeom prst="rect">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defRPr/>
            </a:pPr>
            <a:r>
              <a:rPr lang="en-US" sz="1600">
                <a:solidFill>
                  <a:srgbClr val="D73F09"/>
                </a:solidFill>
                <a:latin typeface="Verdana"/>
                <a:ea typeface="Verdana"/>
              </a:rPr>
              <a:t>Pedagogical Support and</a:t>
            </a:r>
            <a:r>
              <a:rPr kumimoji="0" lang="en-US" sz="1600" b="0" i="0" u="none" strike="noStrike" kern="1200" cap="none" spc="0" normalizeH="0" baseline="0" noProof="0">
                <a:ln>
                  <a:noFill/>
                </a:ln>
                <a:solidFill>
                  <a:srgbClr val="D73F09"/>
                </a:solidFill>
                <a:effectLst/>
                <a:uLnTx/>
                <a:uFillTx/>
                <a:latin typeface="Verdana"/>
                <a:ea typeface="Verdana"/>
              </a:rPr>
              <a:t> Development</a:t>
            </a:r>
          </a:p>
        </p:txBody>
      </p:sp>
      <p:sp>
        <p:nvSpPr>
          <p:cNvPr id="17" name="Rectangle 16">
            <a:extLst>
              <a:ext uri="{FF2B5EF4-FFF2-40B4-BE49-F238E27FC236}">
                <a16:creationId xmlns:a16="http://schemas.microsoft.com/office/drawing/2014/main" id="{A0930490-5F2B-B5D6-825E-003711E85055}"/>
              </a:ext>
            </a:extLst>
          </p:cNvPr>
          <p:cNvSpPr/>
          <p:nvPr/>
        </p:nvSpPr>
        <p:spPr>
          <a:xfrm>
            <a:off x="5991284" y="3174564"/>
            <a:ext cx="1719685" cy="1725407"/>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D73F09"/>
                </a:solidFill>
                <a:effectLst/>
                <a:uLnTx/>
                <a:uFillTx/>
                <a:latin typeface="Verdana" panose="020B0604030504040204" pitchFamily="34" charset="0"/>
                <a:ea typeface="Verdana" panose="020B0604030504040204" pitchFamily="34" charset="0"/>
              </a:rPr>
              <a:t>Operations</a:t>
            </a:r>
          </a:p>
        </p:txBody>
      </p:sp>
      <p:sp>
        <p:nvSpPr>
          <p:cNvPr id="18" name="Rectangle 17">
            <a:extLst>
              <a:ext uri="{FF2B5EF4-FFF2-40B4-BE49-F238E27FC236}">
                <a16:creationId xmlns:a16="http://schemas.microsoft.com/office/drawing/2014/main" id="{458628AE-5084-C65F-7275-796A1C271610}"/>
              </a:ext>
            </a:extLst>
          </p:cNvPr>
          <p:cNvSpPr/>
          <p:nvPr/>
        </p:nvSpPr>
        <p:spPr>
          <a:xfrm>
            <a:off x="1985441" y="3174564"/>
            <a:ext cx="1719685" cy="1725407"/>
          </a:xfrm>
          <a:prstGeom prst="rect">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D73F09"/>
                </a:solidFill>
                <a:effectLst/>
                <a:uLnTx/>
                <a:uFillTx/>
                <a:latin typeface="Verdana" panose="020B0604030504040204" pitchFamily="34" charset="0"/>
                <a:ea typeface="Verdana" panose="020B0604030504040204" pitchFamily="34" charset="0"/>
              </a:rPr>
              <a:t>Policy and Process </a:t>
            </a:r>
            <a:br>
              <a:rPr kumimoji="0" lang="en-US" sz="1600" b="0" i="0" u="none" strike="noStrike" kern="1200" cap="none" spc="0" normalizeH="0" baseline="0" noProof="0">
                <a:ln>
                  <a:noFill/>
                </a:ln>
                <a:solidFill>
                  <a:srgbClr val="D73F09"/>
                </a:solidFill>
                <a:effectLst/>
                <a:uLnTx/>
                <a:uFillTx/>
                <a:latin typeface="Verdana" panose="020B0604030504040204" pitchFamily="34" charset="0"/>
                <a:ea typeface="Verdana" panose="020B0604030504040204" pitchFamily="34" charset="0"/>
              </a:rPr>
            </a:br>
            <a:r>
              <a:rPr kumimoji="0" lang="en-US" sz="1600" b="0" i="0" u="none" strike="noStrike" kern="1200" cap="none" spc="0" normalizeH="0" baseline="0" noProof="0">
                <a:ln>
                  <a:noFill/>
                </a:ln>
                <a:solidFill>
                  <a:srgbClr val="D73F09"/>
                </a:solidFill>
                <a:effectLst/>
                <a:uLnTx/>
                <a:uFillTx/>
                <a:latin typeface="Verdana" panose="020B0604030504040204" pitchFamily="34" charset="0"/>
                <a:ea typeface="Verdana" panose="020B0604030504040204" pitchFamily="34" charset="0"/>
              </a:rPr>
              <a:t>(Baccalaureate Core Committee)</a:t>
            </a:r>
          </a:p>
        </p:txBody>
      </p:sp>
      <p:sp>
        <p:nvSpPr>
          <p:cNvPr id="20" name="Right Brace 19">
            <a:extLst>
              <a:ext uri="{FF2B5EF4-FFF2-40B4-BE49-F238E27FC236}">
                <a16:creationId xmlns:a16="http://schemas.microsoft.com/office/drawing/2014/main" id="{0D96F857-F57D-8BA4-528F-8723DDD7EAA7}"/>
              </a:ext>
            </a:extLst>
          </p:cNvPr>
          <p:cNvSpPr/>
          <p:nvPr/>
        </p:nvSpPr>
        <p:spPr>
          <a:xfrm rot="5400000">
            <a:off x="3382339" y="3521916"/>
            <a:ext cx="927002" cy="3714210"/>
          </a:xfrm>
          <a:prstGeom prst="rightBrace">
            <a:avLst/>
          </a:prstGeom>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srgbClr val="D73F09"/>
              </a:solidFill>
              <a:effectLst/>
              <a:uLnTx/>
              <a:uFillTx/>
              <a:latin typeface="Kievit Offc"/>
              <a:ea typeface="+mn-ea"/>
              <a:cs typeface="+mn-cs"/>
            </a:endParaRPr>
          </a:p>
        </p:txBody>
      </p:sp>
      <p:sp>
        <p:nvSpPr>
          <p:cNvPr id="21" name="Rectangle 20">
            <a:extLst>
              <a:ext uri="{FF2B5EF4-FFF2-40B4-BE49-F238E27FC236}">
                <a16:creationId xmlns:a16="http://schemas.microsoft.com/office/drawing/2014/main" id="{0A9DB5B8-0EDF-DEAF-78A9-676D162FAE3D}"/>
              </a:ext>
            </a:extLst>
          </p:cNvPr>
          <p:cNvSpPr/>
          <p:nvPr/>
        </p:nvSpPr>
        <p:spPr>
          <a:xfrm>
            <a:off x="1766561" y="5843511"/>
            <a:ext cx="4031031" cy="370559"/>
          </a:xfrm>
          <a:prstGeom prst="rect">
            <a:avLst/>
          </a:prstGeom>
          <a:noFill/>
          <a:ln w="9525"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8E9089"/>
                </a:solidFill>
                <a:effectLst/>
                <a:uLnTx/>
                <a:uFillTx/>
                <a:latin typeface="Verdana" panose="020B0604030504040204" pitchFamily="34" charset="0"/>
                <a:ea typeface="Verdana" panose="020B0604030504040204" pitchFamily="34" charset="0"/>
              </a:rPr>
              <a:t>Faculty Senate Processes</a:t>
            </a:r>
          </a:p>
        </p:txBody>
      </p:sp>
      <p:sp>
        <p:nvSpPr>
          <p:cNvPr id="23" name="Rectangle 22">
            <a:extLst>
              <a:ext uri="{FF2B5EF4-FFF2-40B4-BE49-F238E27FC236}">
                <a16:creationId xmlns:a16="http://schemas.microsoft.com/office/drawing/2014/main" id="{C1C85ADE-7E42-1413-7F05-2DC9DBF234BF}"/>
              </a:ext>
            </a:extLst>
          </p:cNvPr>
          <p:cNvSpPr/>
          <p:nvPr/>
        </p:nvSpPr>
        <p:spPr>
          <a:xfrm>
            <a:off x="6400653" y="5833969"/>
            <a:ext cx="2961231" cy="370560"/>
          </a:xfrm>
          <a:prstGeom prst="rect">
            <a:avLst/>
          </a:prstGeom>
          <a:noFill/>
          <a:ln w="9525"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8E9089"/>
                </a:solidFill>
                <a:effectLst/>
                <a:uLnTx/>
                <a:uFillTx/>
                <a:latin typeface="Verdana" panose="020B0604030504040204" pitchFamily="34" charset="0"/>
                <a:ea typeface="Verdana" panose="020B0604030504040204" pitchFamily="34" charset="0"/>
              </a:rPr>
              <a:t>Administrative Processes</a:t>
            </a:r>
          </a:p>
        </p:txBody>
      </p:sp>
      <p:cxnSp>
        <p:nvCxnSpPr>
          <p:cNvPr id="39" name="Straight Connector 38">
            <a:extLst>
              <a:ext uri="{FF2B5EF4-FFF2-40B4-BE49-F238E27FC236}">
                <a16:creationId xmlns:a16="http://schemas.microsoft.com/office/drawing/2014/main" id="{687E0B6C-C57E-FA4A-8B30-B15C4836D5DB}"/>
              </a:ext>
            </a:extLst>
          </p:cNvPr>
          <p:cNvCxnSpPr>
            <a:cxnSpLocks/>
          </p:cNvCxnSpPr>
          <p:nvPr/>
        </p:nvCxnSpPr>
        <p:spPr>
          <a:xfrm flipH="1">
            <a:off x="4831881" y="2773663"/>
            <a:ext cx="1060206" cy="4009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B5B6D73-2A2A-24B4-CA96-DF02E88228CD}"/>
              </a:ext>
            </a:extLst>
          </p:cNvPr>
          <p:cNvCxnSpPr>
            <a:cxnSpLocks/>
          </p:cNvCxnSpPr>
          <p:nvPr/>
        </p:nvCxnSpPr>
        <p:spPr>
          <a:xfrm>
            <a:off x="5904810" y="2776374"/>
            <a:ext cx="987050" cy="3970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5E33115-AC49-106A-7D7D-49492C21A02E}"/>
              </a:ext>
            </a:extLst>
          </p:cNvPr>
          <p:cNvCxnSpPr>
            <a:cxnSpLocks/>
          </p:cNvCxnSpPr>
          <p:nvPr/>
        </p:nvCxnSpPr>
        <p:spPr>
          <a:xfrm>
            <a:off x="5895372" y="2776739"/>
            <a:ext cx="3018215" cy="3961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973D6353-B2FD-0F73-7F04-6E4AA9496523}"/>
              </a:ext>
            </a:extLst>
          </p:cNvPr>
          <p:cNvCxnSpPr>
            <a:cxnSpLocks/>
          </p:cNvCxnSpPr>
          <p:nvPr/>
        </p:nvCxnSpPr>
        <p:spPr>
          <a:xfrm flipV="1">
            <a:off x="2848878" y="2783047"/>
            <a:ext cx="3065927" cy="3859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itle 7">
            <a:extLst>
              <a:ext uri="{FF2B5EF4-FFF2-40B4-BE49-F238E27FC236}">
                <a16:creationId xmlns:a16="http://schemas.microsoft.com/office/drawing/2014/main" id="{7B3AA375-D739-2C1A-64DB-E5CD78F00404}"/>
              </a:ext>
            </a:extLst>
          </p:cNvPr>
          <p:cNvSpPr>
            <a:spLocks noGrp="1"/>
          </p:cNvSpPr>
          <p:nvPr>
            <p:ph type="title"/>
          </p:nvPr>
        </p:nvSpPr>
        <p:spPr>
          <a:xfrm>
            <a:off x="2517864" y="205475"/>
            <a:ext cx="8069440" cy="835370"/>
          </a:xfrm>
          <a:ln>
            <a:noFill/>
          </a:ln>
        </p:spPr>
        <p:txBody>
          <a:bodyPr>
            <a:noAutofit/>
          </a:bodyPr>
          <a:lstStyle/>
          <a:p>
            <a:r>
              <a:rPr lang="en-US" sz="2800" b="1"/>
              <a:t>General Education Implementation</a:t>
            </a:r>
          </a:p>
        </p:txBody>
      </p:sp>
      <p:cxnSp>
        <p:nvCxnSpPr>
          <p:cNvPr id="50" name="Straight Connector 49">
            <a:extLst>
              <a:ext uri="{FF2B5EF4-FFF2-40B4-BE49-F238E27FC236}">
                <a16:creationId xmlns:a16="http://schemas.microsoft.com/office/drawing/2014/main" id="{02207250-2B20-2F57-A9F3-A5B892884D19}"/>
              </a:ext>
            </a:extLst>
          </p:cNvPr>
          <p:cNvCxnSpPr/>
          <p:nvPr/>
        </p:nvCxnSpPr>
        <p:spPr>
          <a:xfrm flipV="1">
            <a:off x="2424804" y="627372"/>
            <a:ext cx="6898575" cy="19792"/>
          </a:xfrm>
          <a:prstGeom prst="line">
            <a:avLst/>
          </a:prstGeom>
          <a:ln>
            <a:no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A017C344-26C1-B953-9868-6AE2493A2177}"/>
              </a:ext>
            </a:extLst>
          </p:cNvPr>
          <p:cNvSpPr/>
          <p:nvPr/>
        </p:nvSpPr>
        <p:spPr>
          <a:xfrm rot="16200000">
            <a:off x="427292" y="3773024"/>
            <a:ext cx="1997944" cy="523677"/>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D73F09"/>
                </a:solidFill>
                <a:effectLst/>
                <a:uLnTx/>
                <a:uFillTx/>
                <a:latin typeface="Verdana" panose="020B0604030504040204" pitchFamily="34" charset="0"/>
                <a:ea typeface="Verdana" panose="020B0604030504040204" pitchFamily="34" charset="0"/>
              </a:rPr>
              <a:t>Core Team Committees</a:t>
            </a:r>
          </a:p>
        </p:txBody>
      </p:sp>
      <p:sp>
        <p:nvSpPr>
          <p:cNvPr id="5" name="Google Shape;184;p10">
            <a:extLst>
              <a:ext uri="{FF2B5EF4-FFF2-40B4-BE49-F238E27FC236}">
                <a16:creationId xmlns:a16="http://schemas.microsoft.com/office/drawing/2014/main" id="{AA1D51D2-FC02-4AA2-EEDB-8952E3FC41A9}"/>
              </a:ext>
            </a:extLst>
          </p:cNvPr>
          <p:cNvSpPr/>
          <p:nvPr/>
        </p:nvSpPr>
        <p:spPr>
          <a:xfrm>
            <a:off x="10090575" y="797806"/>
            <a:ext cx="994316" cy="4758427"/>
          </a:xfrm>
          <a:prstGeom prst="upArrow">
            <a:avLst>
              <a:gd name="adj1" fmla="val 50000"/>
              <a:gd name="adj2" fmla="val 50000"/>
            </a:avLst>
          </a:prstGeom>
          <a:solidFill>
            <a:schemeClr val="bg1">
              <a:lumMod val="75000"/>
            </a:schemeClr>
          </a:solidFill>
          <a:ln w="12700" cap="flat" cmpd="sng">
            <a:solidFill>
              <a:schemeClr val="tx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b="0" i="0" u="none" strike="noStrike" cap="none">
              <a:solidFill>
                <a:schemeClr val="lt1"/>
              </a:solidFill>
              <a:latin typeface="Arial"/>
              <a:ea typeface="Arial"/>
              <a:cs typeface="Arial"/>
              <a:sym typeface="Arial"/>
            </a:endParaRPr>
          </a:p>
        </p:txBody>
      </p:sp>
      <p:sp>
        <p:nvSpPr>
          <p:cNvPr id="6" name="Google Shape;185;p10">
            <a:extLst>
              <a:ext uri="{FF2B5EF4-FFF2-40B4-BE49-F238E27FC236}">
                <a16:creationId xmlns:a16="http://schemas.microsoft.com/office/drawing/2014/main" id="{3F9FA40C-3BE8-23A7-545C-11BA36E8A00D}"/>
              </a:ext>
            </a:extLst>
          </p:cNvPr>
          <p:cNvSpPr txBox="1"/>
          <p:nvPr/>
        </p:nvSpPr>
        <p:spPr>
          <a:xfrm rot="16200000">
            <a:off x="9252061" y="2574210"/>
            <a:ext cx="1812827" cy="40006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0" i="0" u="none" strike="noStrike" cap="none">
                <a:solidFill>
                  <a:schemeClr val="dk1"/>
                </a:solidFill>
                <a:latin typeface="Arial"/>
                <a:ea typeface="Arial"/>
                <a:cs typeface="Arial"/>
                <a:sym typeface="Arial"/>
              </a:rPr>
              <a:t>% Decisions</a:t>
            </a:r>
            <a:endParaRPr sz="1600"/>
          </a:p>
        </p:txBody>
      </p:sp>
      <p:sp>
        <p:nvSpPr>
          <p:cNvPr id="7" name="Google Shape;186;p10">
            <a:extLst>
              <a:ext uri="{FF2B5EF4-FFF2-40B4-BE49-F238E27FC236}">
                <a16:creationId xmlns:a16="http://schemas.microsoft.com/office/drawing/2014/main" id="{707DB351-41CE-9FF3-D586-767224FE9410}"/>
              </a:ext>
            </a:extLst>
          </p:cNvPr>
          <p:cNvSpPr txBox="1"/>
          <p:nvPr/>
        </p:nvSpPr>
        <p:spPr>
          <a:xfrm>
            <a:off x="10314500" y="4004109"/>
            <a:ext cx="657972" cy="33851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a:solidFill>
                  <a:schemeClr val="lt1"/>
                </a:solidFill>
              </a:rPr>
              <a:t>70</a:t>
            </a:r>
            <a:r>
              <a:rPr lang="en-US" sz="1600">
                <a:solidFill>
                  <a:schemeClr val="lt1"/>
                </a:solidFill>
                <a:latin typeface="Arial"/>
                <a:ea typeface="Arial"/>
                <a:cs typeface="Arial"/>
                <a:sym typeface="Arial"/>
              </a:rPr>
              <a:t>%</a:t>
            </a:r>
            <a:endParaRPr sz="1600"/>
          </a:p>
        </p:txBody>
      </p:sp>
      <p:sp>
        <p:nvSpPr>
          <p:cNvPr id="9" name="Google Shape;187;p10">
            <a:extLst>
              <a:ext uri="{FF2B5EF4-FFF2-40B4-BE49-F238E27FC236}">
                <a16:creationId xmlns:a16="http://schemas.microsoft.com/office/drawing/2014/main" id="{0FF16F98-6889-43D7-06D0-D1D9D636C9C8}"/>
              </a:ext>
            </a:extLst>
          </p:cNvPr>
          <p:cNvSpPr txBox="1"/>
          <p:nvPr/>
        </p:nvSpPr>
        <p:spPr>
          <a:xfrm>
            <a:off x="10331774" y="2421197"/>
            <a:ext cx="624976" cy="33851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a:solidFill>
                  <a:schemeClr val="lt1"/>
                </a:solidFill>
                <a:latin typeface="Arial"/>
                <a:ea typeface="Arial"/>
                <a:cs typeface="Arial"/>
                <a:sym typeface="Arial"/>
              </a:rPr>
              <a:t>20%</a:t>
            </a:r>
            <a:endParaRPr sz="1600"/>
          </a:p>
        </p:txBody>
      </p:sp>
      <p:sp>
        <p:nvSpPr>
          <p:cNvPr id="13" name="Google Shape;188;p10">
            <a:extLst>
              <a:ext uri="{FF2B5EF4-FFF2-40B4-BE49-F238E27FC236}">
                <a16:creationId xmlns:a16="http://schemas.microsoft.com/office/drawing/2014/main" id="{69A2A028-9C23-B655-E9DA-037557E16D52}"/>
              </a:ext>
            </a:extLst>
          </p:cNvPr>
          <p:cNvSpPr txBox="1"/>
          <p:nvPr/>
        </p:nvSpPr>
        <p:spPr>
          <a:xfrm>
            <a:off x="10328739" y="1743967"/>
            <a:ext cx="533492" cy="33851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a:solidFill>
                  <a:schemeClr val="lt1"/>
                </a:solidFill>
              </a:rPr>
              <a:t> 8</a:t>
            </a:r>
            <a:r>
              <a:rPr lang="en-US" sz="1600">
                <a:solidFill>
                  <a:schemeClr val="lt1"/>
                </a:solidFill>
                <a:latin typeface="Arial"/>
                <a:ea typeface="Arial"/>
                <a:cs typeface="Arial"/>
                <a:sym typeface="Arial"/>
              </a:rPr>
              <a:t>%</a:t>
            </a:r>
            <a:endParaRPr sz="1600"/>
          </a:p>
        </p:txBody>
      </p:sp>
      <p:sp>
        <p:nvSpPr>
          <p:cNvPr id="19" name="Google Shape;189;p10">
            <a:extLst>
              <a:ext uri="{FF2B5EF4-FFF2-40B4-BE49-F238E27FC236}">
                <a16:creationId xmlns:a16="http://schemas.microsoft.com/office/drawing/2014/main" id="{822C71B2-8FB4-92B2-AA66-FB5D8A34091E}"/>
              </a:ext>
            </a:extLst>
          </p:cNvPr>
          <p:cNvSpPr txBox="1"/>
          <p:nvPr/>
        </p:nvSpPr>
        <p:spPr>
          <a:xfrm>
            <a:off x="10329518" y="1072962"/>
            <a:ext cx="681933" cy="33851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a:solidFill>
                  <a:schemeClr val="lt1"/>
                </a:solidFill>
                <a:latin typeface="Arial"/>
                <a:ea typeface="Arial"/>
                <a:cs typeface="Arial"/>
                <a:sym typeface="Arial"/>
              </a:rPr>
              <a:t> 2%</a:t>
            </a:r>
            <a:endParaRPr sz="1600"/>
          </a:p>
        </p:txBody>
      </p:sp>
      <p:sp>
        <p:nvSpPr>
          <p:cNvPr id="25" name="Right Brace 24">
            <a:extLst>
              <a:ext uri="{FF2B5EF4-FFF2-40B4-BE49-F238E27FC236}">
                <a16:creationId xmlns:a16="http://schemas.microsoft.com/office/drawing/2014/main" id="{36F4F2CD-A5A9-6F62-8EEA-628B8F55BAD0}"/>
              </a:ext>
            </a:extLst>
          </p:cNvPr>
          <p:cNvSpPr/>
          <p:nvPr/>
        </p:nvSpPr>
        <p:spPr>
          <a:xfrm rot="5400000">
            <a:off x="7391822" y="3510713"/>
            <a:ext cx="932605" cy="3719811"/>
          </a:xfrm>
          <a:prstGeom prst="rightBrace">
            <a:avLst/>
          </a:prstGeom>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srgbClr val="D73F09"/>
              </a:solidFill>
              <a:effectLst/>
              <a:uLnTx/>
              <a:uFillTx/>
              <a:latin typeface="Kievit Offc"/>
              <a:ea typeface="+mn-ea"/>
              <a:cs typeface="+mn-cs"/>
            </a:endParaRPr>
          </a:p>
        </p:txBody>
      </p:sp>
      <p:sp>
        <p:nvSpPr>
          <p:cNvPr id="4" name="Footer Placeholder 3">
            <a:extLst>
              <a:ext uri="{FF2B5EF4-FFF2-40B4-BE49-F238E27FC236}">
                <a16:creationId xmlns:a16="http://schemas.microsoft.com/office/drawing/2014/main" id="{E6AD5C33-293C-9061-1CC2-290965AAFDAD}"/>
              </a:ext>
            </a:extLst>
          </p:cNvPr>
          <p:cNvSpPr>
            <a:spLocks noGrp="1"/>
          </p:cNvSpPr>
          <p:nvPr>
            <p:ph type="ftr" sz="quarter" idx="11"/>
          </p:nvPr>
        </p:nvSpPr>
        <p:spPr>
          <a:xfrm>
            <a:off x="4542760" y="6614019"/>
            <a:ext cx="6680200" cy="365125"/>
          </a:xfrm>
        </p:spPr>
        <p:txBody>
          <a:bodyPr/>
          <a:lstStyle/>
          <a:p>
            <a:r>
              <a:rPr lang="en-US"/>
              <a:t>Academic Affairs</a:t>
            </a:r>
          </a:p>
        </p:txBody>
      </p:sp>
      <p:sp>
        <p:nvSpPr>
          <p:cNvPr id="24" name="Slide Number Placeholder 23">
            <a:extLst>
              <a:ext uri="{FF2B5EF4-FFF2-40B4-BE49-F238E27FC236}">
                <a16:creationId xmlns:a16="http://schemas.microsoft.com/office/drawing/2014/main" id="{591C2C1C-4E63-CDDE-D4C6-96EC72613F0D}"/>
              </a:ext>
            </a:extLst>
          </p:cNvPr>
          <p:cNvSpPr>
            <a:spLocks noGrp="1"/>
          </p:cNvSpPr>
          <p:nvPr>
            <p:ph type="sldNum" sz="quarter" idx="12"/>
          </p:nvPr>
        </p:nvSpPr>
        <p:spPr>
          <a:xfrm>
            <a:off x="11372892" y="6676649"/>
            <a:ext cx="635000" cy="365125"/>
          </a:xfrm>
        </p:spPr>
        <p:txBody>
          <a:bodyPr/>
          <a:lstStyle/>
          <a:p>
            <a:fld id="{AAB6004F-53F9-E74D-AC89-56EA63355CB3}" type="slidenum">
              <a:rPr lang="en-US" smtClean="0"/>
              <a:pPr/>
              <a:t>1</a:t>
            </a:fld>
            <a:endParaRPr lang="en-US"/>
          </a:p>
        </p:txBody>
      </p:sp>
      <p:sp>
        <p:nvSpPr>
          <p:cNvPr id="26" name="TextBox 25">
            <a:extLst>
              <a:ext uri="{FF2B5EF4-FFF2-40B4-BE49-F238E27FC236}">
                <a16:creationId xmlns:a16="http://schemas.microsoft.com/office/drawing/2014/main" id="{D58BC06F-F154-0A36-5960-A69C444115F8}"/>
              </a:ext>
            </a:extLst>
          </p:cNvPr>
          <p:cNvSpPr txBox="1"/>
          <p:nvPr/>
        </p:nvSpPr>
        <p:spPr>
          <a:xfrm>
            <a:off x="314885" y="6332445"/>
            <a:ext cx="5572685"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Verdana"/>
              </a:rPr>
              <a:t>Retired: Learning Outcomes, Criteria, and Rationale (LOCR) </a:t>
            </a:r>
            <a:r>
              <a:rPr lang="en-US" sz="1200">
                <a:latin typeface="Verdana"/>
                <a:ea typeface="Verdana"/>
              </a:rPr>
              <a:t>​</a:t>
            </a:r>
            <a:endParaRPr lang="en-US"/>
          </a:p>
        </p:txBody>
      </p:sp>
    </p:spTree>
    <p:extLst>
      <p:ext uri="{BB962C8B-B14F-4D97-AF65-F5344CB8AC3E}">
        <p14:creationId xmlns:p14="http://schemas.microsoft.com/office/powerpoint/2010/main" val="3936971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10F84-5523-1FC2-FF19-33F4FBB57F5D}"/>
              </a:ext>
            </a:extLst>
          </p:cNvPr>
          <p:cNvSpPr>
            <a:spLocks noGrp="1"/>
          </p:cNvSpPr>
          <p:nvPr>
            <p:ph type="title"/>
          </p:nvPr>
        </p:nvSpPr>
        <p:spPr/>
        <p:txBody>
          <a:bodyPr/>
          <a:lstStyle/>
          <a:p>
            <a:r>
              <a:rPr lang="en-US"/>
              <a:t>Stakeholders</a:t>
            </a:r>
          </a:p>
        </p:txBody>
      </p:sp>
      <p:sp>
        <p:nvSpPr>
          <p:cNvPr id="5" name="Content Placeholder 4">
            <a:extLst>
              <a:ext uri="{FF2B5EF4-FFF2-40B4-BE49-F238E27FC236}">
                <a16:creationId xmlns:a16="http://schemas.microsoft.com/office/drawing/2014/main" id="{8D1847CE-9A43-BD62-738D-2D2142CF8F83}"/>
              </a:ext>
            </a:extLst>
          </p:cNvPr>
          <p:cNvSpPr>
            <a:spLocks noGrp="1"/>
          </p:cNvSpPr>
          <p:nvPr>
            <p:ph idx="1"/>
          </p:nvPr>
        </p:nvSpPr>
        <p:spPr/>
        <p:txBody>
          <a:bodyPr numCol="2"/>
          <a:lstStyle/>
          <a:p>
            <a:pPr marL="0" indent="0">
              <a:buNone/>
            </a:pPr>
            <a:r>
              <a:rPr lang="en-US" b="1" dirty="0"/>
              <a:t>Faculty Senate Groups</a:t>
            </a:r>
          </a:p>
          <a:p>
            <a:r>
              <a:rPr lang="en-US" dirty="0"/>
              <a:t>Faculty Senate</a:t>
            </a:r>
          </a:p>
          <a:p>
            <a:r>
              <a:rPr lang="en-US" dirty="0"/>
              <a:t>Executive Committee </a:t>
            </a:r>
          </a:p>
          <a:p>
            <a:r>
              <a:rPr lang="en-US" dirty="0"/>
              <a:t>Baccalaureate Core Committee</a:t>
            </a:r>
          </a:p>
          <a:p>
            <a:r>
              <a:rPr lang="en-US" dirty="0"/>
              <a:t>Curriculum Council </a:t>
            </a:r>
          </a:p>
          <a:p>
            <a:r>
              <a:rPr lang="en-US" dirty="0"/>
              <a:t>Academic Advising Council</a:t>
            </a:r>
          </a:p>
          <a:p>
            <a:endParaRPr lang="en-US" dirty="0"/>
          </a:p>
          <a:p>
            <a:endParaRPr lang="en-US" dirty="0"/>
          </a:p>
          <a:p>
            <a:pPr marL="0" indent="0">
              <a:buNone/>
            </a:pPr>
            <a:r>
              <a:rPr lang="en-US" b="1" dirty="0"/>
              <a:t>Implementation Groups</a:t>
            </a:r>
          </a:p>
          <a:p>
            <a:r>
              <a:rPr lang="en-US" dirty="0"/>
              <a:t>Steering Committee </a:t>
            </a:r>
          </a:p>
          <a:p>
            <a:r>
              <a:rPr lang="en-US" dirty="0"/>
              <a:t>Core Team Committee</a:t>
            </a:r>
          </a:p>
          <a:p>
            <a:pPr marL="0" indent="0">
              <a:buNone/>
            </a:pPr>
            <a:endParaRPr lang="en-US" dirty="0"/>
          </a:p>
        </p:txBody>
      </p:sp>
      <p:sp>
        <p:nvSpPr>
          <p:cNvPr id="3" name="Footer Placeholder 2">
            <a:extLst>
              <a:ext uri="{FF2B5EF4-FFF2-40B4-BE49-F238E27FC236}">
                <a16:creationId xmlns:a16="http://schemas.microsoft.com/office/drawing/2014/main" id="{571016D7-C200-2316-E8E4-6141AFBBCA55}"/>
              </a:ext>
            </a:extLst>
          </p:cNvPr>
          <p:cNvSpPr>
            <a:spLocks noGrp="1"/>
          </p:cNvSpPr>
          <p:nvPr>
            <p:ph type="ftr" sz="quarter" idx="11"/>
          </p:nvPr>
        </p:nvSpPr>
        <p:spPr/>
        <p:txBody>
          <a:bodyPr/>
          <a:lstStyle/>
          <a:p>
            <a:r>
              <a:rPr lang="en-US"/>
              <a:t>OREGON STATE UNIVERSITY</a:t>
            </a:r>
          </a:p>
        </p:txBody>
      </p:sp>
      <p:sp>
        <p:nvSpPr>
          <p:cNvPr id="4" name="Slide Number Placeholder 3">
            <a:extLst>
              <a:ext uri="{FF2B5EF4-FFF2-40B4-BE49-F238E27FC236}">
                <a16:creationId xmlns:a16="http://schemas.microsoft.com/office/drawing/2014/main" id="{5FCF80D8-E46F-13DB-44A1-5E3755D33D8D}"/>
              </a:ext>
            </a:extLst>
          </p:cNvPr>
          <p:cNvSpPr>
            <a:spLocks noGrp="1"/>
          </p:cNvSpPr>
          <p:nvPr>
            <p:ph type="sldNum" sz="quarter" idx="12"/>
          </p:nvPr>
        </p:nvSpPr>
        <p:spPr/>
        <p:txBody>
          <a:bodyPr/>
          <a:lstStyle/>
          <a:p>
            <a:fld id="{AAB6004F-53F9-E74D-AC89-56EA63355CB3}" type="slidenum">
              <a:rPr lang="en-US" smtClean="0"/>
              <a:pPr/>
              <a:t>2</a:t>
            </a:fld>
            <a:endParaRPr lang="en-US"/>
          </a:p>
        </p:txBody>
      </p:sp>
    </p:spTree>
    <p:extLst>
      <p:ext uri="{BB962C8B-B14F-4D97-AF65-F5344CB8AC3E}">
        <p14:creationId xmlns:p14="http://schemas.microsoft.com/office/powerpoint/2010/main" val="1180476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D6271-B610-C45E-22A5-E8784309D400}"/>
              </a:ext>
            </a:extLst>
          </p:cNvPr>
          <p:cNvSpPr>
            <a:spLocks noGrp="1"/>
          </p:cNvSpPr>
          <p:nvPr>
            <p:ph type="title"/>
          </p:nvPr>
        </p:nvSpPr>
        <p:spPr/>
        <p:txBody>
          <a:bodyPr/>
          <a:lstStyle/>
          <a:p>
            <a:r>
              <a:rPr lang="en-US">
                <a:latin typeface="Georgia"/>
              </a:rPr>
              <a:t>Why not just keep "Baccalaureate Core?"</a:t>
            </a:r>
            <a:endParaRPr lang="en-US"/>
          </a:p>
        </p:txBody>
      </p:sp>
      <p:sp>
        <p:nvSpPr>
          <p:cNvPr id="3" name="Content Placeholder 2">
            <a:extLst>
              <a:ext uri="{FF2B5EF4-FFF2-40B4-BE49-F238E27FC236}">
                <a16:creationId xmlns:a16="http://schemas.microsoft.com/office/drawing/2014/main" id="{40CA2452-3496-A1A2-7BA4-7EE6B69CEE1F}"/>
              </a:ext>
            </a:extLst>
          </p:cNvPr>
          <p:cNvSpPr>
            <a:spLocks noGrp="1"/>
          </p:cNvSpPr>
          <p:nvPr>
            <p:ph idx="1"/>
          </p:nvPr>
        </p:nvSpPr>
        <p:spPr>
          <a:xfrm>
            <a:off x="838200" y="1825625"/>
            <a:ext cx="10515600" cy="3013192"/>
          </a:xfrm>
        </p:spPr>
        <p:txBody>
          <a:bodyPr vert="horz" lIns="91440" tIns="45720" rIns="91440" bIns="45720" rtlCol="0" anchor="t">
            <a:normAutofit/>
          </a:bodyPr>
          <a:lstStyle/>
          <a:p>
            <a:r>
              <a:rPr lang="en-US">
                <a:latin typeface="Kievit Offc"/>
              </a:rPr>
              <a:t>The current Baccalaureate Core will continue to be offered for 10 years, per policy – two curricula running simultaneously.</a:t>
            </a:r>
          </a:p>
          <a:p>
            <a:r>
              <a:rPr lang="en-US">
                <a:latin typeface="Kievit Offc"/>
              </a:rPr>
              <a:t>A desire for a distinct and new identity that clearly communicates what the new curriculum represents for our learners</a:t>
            </a:r>
          </a:p>
          <a:p>
            <a:r>
              <a:rPr lang="en-US">
                <a:latin typeface="Kievit Offc"/>
              </a:rPr>
              <a:t>Loss of identity in the </a:t>
            </a:r>
            <a:r>
              <a:rPr lang="en-US" err="1">
                <a:latin typeface="Kievit Offc"/>
              </a:rPr>
              <a:t>Bacc</a:t>
            </a:r>
            <a:r>
              <a:rPr lang="en-US">
                <a:latin typeface="Kievit Offc"/>
              </a:rPr>
              <a:t> Core by students, advisors, and faculty</a:t>
            </a:r>
          </a:p>
          <a:p>
            <a:r>
              <a:rPr lang="en-US">
                <a:latin typeface="Kievit Offc"/>
              </a:rPr>
              <a:t>Baccalaureate Core does not clearly articulate what it is</a:t>
            </a:r>
            <a:endParaRPr lang="en-US"/>
          </a:p>
        </p:txBody>
      </p:sp>
      <p:sp>
        <p:nvSpPr>
          <p:cNvPr id="4" name="Footer Placeholder 3">
            <a:extLst>
              <a:ext uri="{FF2B5EF4-FFF2-40B4-BE49-F238E27FC236}">
                <a16:creationId xmlns:a16="http://schemas.microsoft.com/office/drawing/2014/main" id="{0DED246F-BEA6-3E8D-B609-38E9D8BCA734}"/>
              </a:ext>
            </a:extLst>
          </p:cNvPr>
          <p:cNvSpPr>
            <a:spLocks noGrp="1"/>
          </p:cNvSpPr>
          <p:nvPr>
            <p:ph type="ftr" sz="quarter" idx="11"/>
          </p:nvPr>
        </p:nvSpPr>
        <p:spPr/>
        <p:txBody>
          <a:bodyPr/>
          <a:lstStyle/>
          <a:p>
            <a:r>
              <a:rPr lang="en-US"/>
              <a:t>Academic Affairs</a:t>
            </a:r>
          </a:p>
        </p:txBody>
      </p:sp>
      <p:sp>
        <p:nvSpPr>
          <p:cNvPr id="5" name="Slide Number Placeholder 4">
            <a:extLst>
              <a:ext uri="{FF2B5EF4-FFF2-40B4-BE49-F238E27FC236}">
                <a16:creationId xmlns:a16="http://schemas.microsoft.com/office/drawing/2014/main" id="{2FEDF06F-C267-76B0-07E1-B401A002C82C}"/>
              </a:ext>
            </a:extLst>
          </p:cNvPr>
          <p:cNvSpPr>
            <a:spLocks noGrp="1"/>
          </p:cNvSpPr>
          <p:nvPr>
            <p:ph type="sldNum" sz="quarter" idx="12"/>
          </p:nvPr>
        </p:nvSpPr>
        <p:spPr/>
        <p:txBody>
          <a:bodyPr/>
          <a:lstStyle/>
          <a:p>
            <a:fld id="{AAB6004F-53F9-E74D-AC89-56EA63355CB3}" type="slidenum">
              <a:rPr lang="en-US" smtClean="0"/>
              <a:pPr/>
              <a:t>3</a:t>
            </a:fld>
            <a:endParaRPr lang="en-US"/>
          </a:p>
        </p:txBody>
      </p:sp>
    </p:spTree>
    <p:extLst>
      <p:ext uri="{BB962C8B-B14F-4D97-AF65-F5344CB8AC3E}">
        <p14:creationId xmlns:p14="http://schemas.microsoft.com/office/powerpoint/2010/main" val="18256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365125"/>
            <a:ext cx="10430302" cy="1336936"/>
          </a:xfrm>
        </p:spPr>
        <p:txBody>
          <a:bodyPr/>
          <a:lstStyle/>
          <a:p>
            <a:r>
              <a:rPr lang="en-US">
                <a:latin typeface="Georgia"/>
              </a:rPr>
              <a:t>Goal of promoting the new curriculum</a:t>
            </a:r>
            <a:endParaRPr lang="en-US"/>
          </a:p>
        </p:txBody>
      </p:sp>
      <p:sp>
        <p:nvSpPr>
          <p:cNvPr id="7" name="Content Placeholder 6"/>
          <p:cNvSpPr>
            <a:spLocks noGrp="1"/>
          </p:cNvSpPr>
          <p:nvPr>
            <p:ph idx="1"/>
          </p:nvPr>
        </p:nvSpPr>
        <p:spPr/>
        <p:txBody>
          <a:bodyPr vert="horz" lIns="91440" tIns="45720" rIns="91440" bIns="45720" rtlCol="0" anchor="t">
            <a:normAutofit/>
          </a:bodyPr>
          <a:lstStyle/>
          <a:p>
            <a:pPr marL="0" indent="0">
              <a:buNone/>
            </a:pPr>
            <a:r>
              <a:rPr lang="en-US">
                <a:latin typeface="Kievit Offc"/>
              </a:rPr>
              <a:t>Communicate: </a:t>
            </a:r>
            <a:endParaRPr lang="en-US"/>
          </a:p>
          <a:p>
            <a:pPr lvl="1"/>
            <a:r>
              <a:rPr lang="en-US">
                <a:latin typeface="Kievit Offc"/>
              </a:rPr>
              <a:t> Value and purpose of the curriculum to: </a:t>
            </a:r>
            <a:endParaRPr lang="en-US"/>
          </a:p>
          <a:p>
            <a:pPr lvl="2"/>
            <a:r>
              <a:rPr lang="en-US">
                <a:latin typeface="Kievit Offc"/>
              </a:rPr>
              <a:t>Current students </a:t>
            </a:r>
          </a:p>
          <a:p>
            <a:pPr lvl="2"/>
            <a:r>
              <a:rPr lang="en-US">
                <a:latin typeface="Kievit Offc"/>
              </a:rPr>
              <a:t>Prospective students and their families </a:t>
            </a:r>
          </a:p>
          <a:p>
            <a:pPr lvl="2"/>
            <a:r>
              <a:rPr lang="en-US">
                <a:latin typeface="Kievit Offc"/>
              </a:rPr>
              <a:t>Faculty </a:t>
            </a:r>
          </a:p>
          <a:p>
            <a:pPr lvl="2"/>
            <a:r>
              <a:rPr lang="en-US">
                <a:latin typeface="Kievit Offc"/>
              </a:rPr>
              <a:t>Advisors</a:t>
            </a:r>
          </a:p>
          <a:p>
            <a:pPr lvl="2"/>
            <a:r>
              <a:rPr lang="en-US">
                <a:latin typeface="Kievit Offc"/>
              </a:rPr>
              <a:t>Employers </a:t>
            </a:r>
          </a:p>
          <a:p>
            <a:pPr lvl="2"/>
            <a:r>
              <a:rPr lang="en-US">
                <a:latin typeface="Kievit Offc"/>
              </a:rPr>
              <a:t>Alumni </a:t>
            </a:r>
          </a:p>
          <a:p>
            <a:pPr lvl="2"/>
            <a:r>
              <a:rPr lang="en-US">
                <a:latin typeface="Kievit Offc"/>
              </a:rPr>
              <a:t>Community Colleges</a:t>
            </a:r>
          </a:p>
          <a:p>
            <a:pPr lvl="1"/>
            <a:r>
              <a:rPr lang="en-US">
                <a:latin typeface="Kievit Offc"/>
              </a:rPr>
              <a:t>New mission and goals for new curriculum</a:t>
            </a:r>
            <a:endParaRPr lang="en-US"/>
          </a:p>
          <a:p>
            <a:pPr lvl="1"/>
            <a:r>
              <a:rPr lang="en-US">
                <a:latin typeface="Kievit Offc"/>
              </a:rPr>
              <a:t>Modern, 21st century curriculum </a:t>
            </a:r>
          </a:p>
          <a:p>
            <a:endParaRPr lang="en-US">
              <a:latin typeface="Kievit Offc"/>
            </a:endParaRPr>
          </a:p>
        </p:txBody>
      </p:sp>
      <p:sp>
        <p:nvSpPr>
          <p:cNvPr id="4" name="Footer Placeholder 3"/>
          <p:cNvSpPr>
            <a:spLocks noGrp="1"/>
          </p:cNvSpPr>
          <p:nvPr>
            <p:ph type="ftr" sz="quarter" idx="11"/>
          </p:nvPr>
        </p:nvSpPr>
        <p:spPr/>
        <p:txBody>
          <a:bodyPr/>
          <a:lstStyle/>
          <a:p>
            <a:r>
              <a:rPr lang="en-US"/>
              <a:t>OREGON STATE UNIVERSITY</a:t>
            </a:r>
          </a:p>
        </p:txBody>
      </p:sp>
      <p:sp>
        <p:nvSpPr>
          <p:cNvPr id="5" name="Slide Number Placeholder 4"/>
          <p:cNvSpPr>
            <a:spLocks noGrp="1"/>
          </p:cNvSpPr>
          <p:nvPr>
            <p:ph type="sldNum" sz="quarter" idx="12"/>
          </p:nvPr>
        </p:nvSpPr>
        <p:spPr/>
        <p:txBody>
          <a:bodyPr/>
          <a:lstStyle/>
          <a:p>
            <a:fld id="{AAB6004F-53F9-E74D-AC89-56EA63355CB3}" type="slidenum">
              <a:rPr lang="en-US" smtClean="0"/>
              <a:pPr/>
              <a:t>4</a:t>
            </a:fld>
            <a:endParaRPr lang="en-US"/>
          </a:p>
        </p:txBody>
      </p:sp>
    </p:spTree>
    <p:extLst>
      <p:ext uri="{BB962C8B-B14F-4D97-AF65-F5344CB8AC3E}">
        <p14:creationId xmlns:p14="http://schemas.microsoft.com/office/powerpoint/2010/main" val="2207829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3934E-A15C-7F4A-2056-D9A514AE5BE1}"/>
              </a:ext>
            </a:extLst>
          </p:cNvPr>
          <p:cNvSpPr>
            <a:spLocks noGrp="1"/>
          </p:cNvSpPr>
          <p:nvPr>
            <p:ph type="title"/>
          </p:nvPr>
        </p:nvSpPr>
        <p:spPr>
          <a:xfrm>
            <a:off x="838200" y="577936"/>
            <a:ext cx="10515600" cy="1325563"/>
          </a:xfrm>
        </p:spPr>
        <p:txBody>
          <a:bodyPr/>
          <a:lstStyle/>
          <a:p>
            <a:r>
              <a:rPr lang="en-US">
                <a:latin typeface="Georgia"/>
              </a:rPr>
              <a:t>Research process</a:t>
            </a:r>
          </a:p>
          <a:p>
            <a:endParaRPr lang="en-US"/>
          </a:p>
        </p:txBody>
      </p:sp>
      <p:sp>
        <p:nvSpPr>
          <p:cNvPr id="3" name="Content Placeholder 2">
            <a:extLst>
              <a:ext uri="{FF2B5EF4-FFF2-40B4-BE49-F238E27FC236}">
                <a16:creationId xmlns:a16="http://schemas.microsoft.com/office/drawing/2014/main" id="{4BBCD4B3-06F8-C5A3-FB63-923D9DA1998E}"/>
              </a:ext>
            </a:extLst>
          </p:cNvPr>
          <p:cNvSpPr>
            <a:spLocks noGrp="1"/>
          </p:cNvSpPr>
          <p:nvPr>
            <p:ph idx="1"/>
          </p:nvPr>
        </p:nvSpPr>
        <p:spPr/>
        <p:txBody>
          <a:bodyPr vert="horz" lIns="91440" tIns="45720" rIns="91440" bIns="45720" rtlCol="0" anchor="t">
            <a:normAutofit/>
          </a:bodyPr>
          <a:lstStyle/>
          <a:p>
            <a:r>
              <a:rPr lang="en-US" sz="2600" dirty="0">
                <a:latin typeface="Kievit Offc"/>
              </a:rPr>
              <a:t>Reviewed relevant literature  </a:t>
            </a:r>
            <a:endParaRPr lang="en-US" dirty="0"/>
          </a:p>
          <a:p>
            <a:r>
              <a:rPr lang="en-US" sz="2600" dirty="0">
                <a:latin typeface="Kievit Offc"/>
              </a:rPr>
              <a:t>Names and the web presence of several universities that have recently reformed their general education curriculum: </a:t>
            </a:r>
            <a:endParaRPr lang="en-US" dirty="0"/>
          </a:p>
          <a:p>
            <a:pPr lvl="1"/>
            <a:r>
              <a:rPr lang="en-US" sz="2200">
                <a:latin typeface="Kievit Offc"/>
              </a:rPr>
              <a:t>University of Alabama, </a:t>
            </a:r>
            <a:r>
              <a:rPr lang="en-US" sz="2200" dirty="0">
                <a:latin typeface="Kievit Offc"/>
              </a:rPr>
              <a:t>Birmingham – Blazer Core</a:t>
            </a:r>
          </a:p>
          <a:p>
            <a:pPr lvl="1"/>
            <a:r>
              <a:rPr lang="en-US" sz="2200" dirty="0">
                <a:latin typeface="Kievit Offc"/>
              </a:rPr>
              <a:t>Clemson – Clemson Crossings</a:t>
            </a:r>
          </a:p>
          <a:p>
            <a:pPr lvl="1"/>
            <a:r>
              <a:rPr lang="en-US" sz="2200" dirty="0">
                <a:latin typeface="Kievit Offc"/>
              </a:rPr>
              <a:t>Ohio State University – General Education</a:t>
            </a:r>
          </a:p>
          <a:p>
            <a:pPr lvl="1"/>
            <a:r>
              <a:rPr lang="en-US" sz="2200" dirty="0">
                <a:latin typeface="Kievit Offc"/>
              </a:rPr>
              <a:t>Middle Tennessee – True Blue Core</a:t>
            </a:r>
            <a:endParaRPr lang="en-US" dirty="0">
              <a:latin typeface="Kievit Offc"/>
            </a:endParaRPr>
          </a:p>
          <a:p>
            <a:pPr lvl="1"/>
            <a:r>
              <a:rPr lang="en-US" sz="2200" dirty="0">
                <a:latin typeface="Kievit Offc"/>
              </a:rPr>
              <a:t>Virginia Tech – Pathways</a:t>
            </a:r>
            <a:endParaRPr lang="en-US" dirty="0">
              <a:latin typeface="Kievit Offc"/>
            </a:endParaRPr>
          </a:p>
          <a:p>
            <a:endParaRPr lang="en-US" sz="2600" dirty="0"/>
          </a:p>
          <a:p>
            <a:pPr marL="0" indent="0">
              <a:buNone/>
            </a:pPr>
            <a:endParaRPr lang="en-US" dirty="0"/>
          </a:p>
        </p:txBody>
      </p:sp>
      <p:sp>
        <p:nvSpPr>
          <p:cNvPr id="4" name="Footer Placeholder 3">
            <a:extLst>
              <a:ext uri="{FF2B5EF4-FFF2-40B4-BE49-F238E27FC236}">
                <a16:creationId xmlns:a16="http://schemas.microsoft.com/office/drawing/2014/main" id="{D9E779A8-9044-3B76-07A9-D55B3121B305}"/>
              </a:ext>
            </a:extLst>
          </p:cNvPr>
          <p:cNvSpPr>
            <a:spLocks noGrp="1"/>
          </p:cNvSpPr>
          <p:nvPr>
            <p:ph type="ftr" sz="quarter" idx="11"/>
          </p:nvPr>
        </p:nvSpPr>
        <p:spPr/>
        <p:txBody>
          <a:bodyPr/>
          <a:lstStyle/>
          <a:p>
            <a:r>
              <a:rPr lang="en-US"/>
              <a:t>OREGON STATE UNIVERSITY</a:t>
            </a:r>
          </a:p>
        </p:txBody>
      </p:sp>
      <p:sp>
        <p:nvSpPr>
          <p:cNvPr id="5" name="Slide Number Placeholder 4">
            <a:extLst>
              <a:ext uri="{FF2B5EF4-FFF2-40B4-BE49-F238E27FC236}">
                <a16:creationId xmlns:a16="http://schemas.microsoft.com/office/drawing/2014/main" id="{AE53724E-D949-A552-BEA5-4EBA8211BE1D}"/>
              </a:ext>
            </a:extLst>
          </p:cNvPr>
          <p:cNvSpPr>
            <a:spLocks noGrp="1"/>
          </p:cNvSpPr>
          <p:nvPr>
            <p:ph type="sldNum" sz="quarter" idx="12"/>
          </p:nvPr>
        </p:nvSpPr>
        <p:spPr/>
        <p:txBody>
          <a:bodyPr/>
          <a:lstStyle/>
          <a:p>
            <a:fld id="{AAB6004F-53F9-E74D-AC89-56EA63355CB3}" type="slidenum">
              <a:rPr lang="en-US" smtClean="0"/>
              <a:pPr/>
              <a:t>5</a:t>
            </a:fld>
            <a:endParaRPr lang="en-US"/>
          </a:p>
        </p:txBody>
      </p:sp>
    </p:spTree>
    <p:extLst>
      <p:ext uri="{BB962C8B-B14F-4D97-AF65-F5344CB8AC3E}">
        <p14:creationId xmlns:p14="http://schemas.microsoft.com/office/powerpoint/2010/main" val="238648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atin typeface="Georgia"/>
              </a:rPr>
              <a:t>Name options proposal from URM</a:t>
            </a:r>
            <a:endParaRPr lang="en-US"/>
          </a:p>
        </p:txBody>
      </p:sp>
      <p:sp>
        <p:nvSpPr>
          <p:cNvPr id="9" name="Content Placeholder 8"/>
          <p:cNvSpPr>
            <a:spLocks noGrp="1"/>
          </p:cNvSpPr>
          <p:nvPr>
            <p:ph idx="1"/>
          </p:nvPr>
        </p:nvSpPr>
        <p:spPr/>
        <p:txBody>
          <a:bodyPr vert="horz" lIns="91440" tIns="45720" rIns="91440" bIns="45720" rtlCol="0" anchor="t">
            <a:normAutofit/>
          </a:bodyPr>
          <a:lstStyle/>
          <a:p>
            <a:pPr>
              <a:lnSpc>
                <a:spcPct val="110000"/>
              </a:lnSpc>
            </a:pPr>
            <a:r>
              <a:rPr lang="en-US">
                <a:latin typeface="Kievit Offc"/>
              </a:rPr>
              <a:t> Balance of paying homage to the unique aspects of the university, such as our identity as a land grant institution, our STEM focus, our mascot and our school colors and the signature aspects of our new curriculum. </a:t>
            </a:r>
            <a:endParaRPr lang="en-US"/>
          </a:p>
          <a:p>
            <a:pPr marL="0" indent="0">
              <a:lnSpc>
                <a:spcPct val="110000"/>
              </a:lnSpc>
              <a:buNone/>
            </a:pPr>
            <a:r>
              <a:rPr lang="en-US">
                <a:latin typeface="Kievit Offc"/>
              </a:rPr>
              <a:t>Some ideas included: </a:t>
            </a:r>
            <a:endParaRPr lang="en-US"/>
          </a:p>
          <a:p>
            <a:pPr lvl="1"/>
            <a:r>
              <a:rPr lang="en-US">
                <a:latin typeface="Kievit Offc"/>
              </a:rPr>
              <a:t>Core Knowledge </a:t>
            </a:r>
          </a:p>
          <a:p>
            <a:pPr lvl="1"/>
            <a:r>
              <a:rPr lang="en-US">
                <a:latin typeface="Kievit Offc"/>
              </a:rPr>
              <a:t>Core Elements </a:t>
            </a:r>
          </a:p>
          <a:p>
            <a:pPr lvl="1"/>
            <a:r>
              <a:rPr lang="en-US">
                <a:latin typeface="Kievit Offc"/>
              </a:rPr>
              <a:t>Beaver Core </a:t>
            </a:r>
          </a:p>
          <a:p>
            <a:pPr lvl="1"/>
            <a:r>
              <a:rPr lang="en-US">
                <a:latin typeface="Kievit Offc"/>
              </a:rPr>
              <a:t>General Education</a:t>
            </a:r>
          </a:p>
          <a:p>
            <a:endParaRPr lang="en-US"/>
          </a:p>
        </p:txBody>
      </p:sp>
      <p:sp>
        <p:nvSpPr>
          <p:cNvPr id="4" name="Footer Placeholder 3"/>
          <p:cNvSpPr>
            <a:spLocks noGrp="1"/>
          </p:cNvSpPr>
          <p:nvPr>
            <p:ph type="ftr" sz="quarter" idx="11"/>
          </p:nvPr>
        </p:nvSpPr>
        <p:spPr/>
        <p:txBody>
          <a:bodyPr/>
          <a:lstStyle/>
          <a:p>
            <a:r>
              <a:rPr lang="en-US"/>
              <a:t>OREGON STATE UNIVERSITY</a:t>
            </a:r>
          </a:p>
        </p:txBody>
      </p:sp>
      <p:sp>
        <p:nvSpPr>
          <p:cNvPr id="5" name="Slide Number Placeholder 4"/>
          <p:cNvSpPr>
            <a:spLocks noGrp="1"/>
          </p:cNvSpPr>
          <p:nvPr>
            <p:ph type="sldNum" sz="quarter" idx="12"/>
          </p:nvPr>
        </p:nvSpPr>
        <p:spPr/>
        <p:txBody>
          <a:bodyPr/>
          <a:lstStyle/>
          <a:p>
            <a:fld id="{AAB6004F-53F9-E74D-AC89-56EA63355CB3}" type="slidenum">
              <a:rPr lang="en-US" smtClean="0"/>
              <a:t>6</a:t>
            </a:fld>
            <a:endParaRPr lang="en-US"/>
          </a:p>
        </p:txBody>
      </p:sp>
    </p:spTree>
    <p:extLst>
      <p:ext uri="{BB962C8B-B14F-4D97-AF65-F5344CB8AC3E}">
        <p14:creationId xmlns:p14="http://schemas.microsoft.com/office/powerpoint/2010/main" val="420159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277B62-69F9-B431-C2CE-7732A709C623}"/>
              </a:ext>
            </a:extLst>
          </p:cNvPr>
          <p:cNvSpPr>
            <a:spLocks noGrp="1"/>
          </p:cNvSpPr>
          <p:nvPr>
            <p:ph type="title"/>
          </p:nvPr>
        </p:nvSpPr>
        <p:spPr/>
        <p:txBody>
          <a:bodyPr/>
          <a:lstStyle/>
          <a:p>
            <a:r>
              <a:rPr lang="en-US">
                <a:latin typeface="Georgia"/>
              </a:rPr>
              <a:t>Components of the new curriculum</a:t>
            </a:r>
            <a:endParaRPr lang="en-US"/>
          </a:p>
        </p:txBody>
      </p:sp>
      <p:sp>
        <p:nvSpPr>
          <p:cNvPr id="5" name="Content Placeholder 4">
            <a:extLst>
              <a:ext uri="{FF2B5EF4-FFF2-40B4-BE49-F238E27FC236}">
                <a16:creationId xmlns:a16="http://schemas.microsoft.com/office/drawing/2014/main" id="{A0D7E413-6603-5A19-3ABC-27C50FC035F5}"/>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en-US" b="1">
                <a:latin typeface="Kievit Offc"/>
              </a:rPr>
              <a:t>Foundational Core: </a:t>
            </a:r>
            <a:endParaRPr lang="en-US" b="1"/>
          </a:p>
          <a:p>
            <a:pPr marL="0" indent="0">
              <a:lnSpc>
                <a:spcPct val="120000"/>
              </a:lnSpc>
              <a:buNone/>
            </a:pPr>
            <a:r>
              <a:rPr lang="en-US">
                <a:latin typeface="Kievit Offc"/>
              </a:rPr>
              <a:t>Through the Foundational Core, students develop fundamental skills and a breadth of knowledge that promote lifelong learning and creative problem-solving. Students begin to explore and address complex topics, which will serve them well in any academic or professional endeavor. </a:t>
            </a:r>
          </a:p>
          <a:p>
            <a:endParaRPr lang="en-US"/>
          </a:p>
          <a:p>
            <a:pPr marL="0" indent="0">
              <a:buNone/>
            </a:pPr>
            <a:r>
              <a:rPr lang="en-US" b="1">
                <a:latin typeface="Kievit Offc"/>
              </a:rPr>
              <a:t>Signature Core:</a:t>
            </a:r>
          </a:p>
          <a:p>
            <a:pPr marL="0" indent="0">
              <a:lnSpc>
                <a:spcPct val="110000"/>
              </a:lnSpc>
              <a:buNone/>
            </a:pPr>
            <a:r>
              <a:rPr lang="en-US">
                <a:latin typeface="Kievit Offc"/>
              </a:rPr>
              <a:t>Through OSU’s unique Signature Core, students apply their critical thinking skills to seek solutions and take action to make a positive impact in their chosen field and in society. Students will further develop the skills necessary for navigating a complex and interconnected world.  </a:t>
            </a:r>
          </a:p>
          <a:p>
            <a:pPr>
              <a:lnSpc>
                <a:spcPct val="110000"/>
              </a:lnSpc>
              <a:buNone/>
            </a:pPr>
            <a:endParaRPr lang="en-US">
              <a:latin typeface="Kievit Offc"/>
            </a:endParaRPr>
          </a:p>
          <a:p>
            <a:pPr marL="0" indent="0">
              <a:lnSpc>
                <a:spcPct val="110000"/>
              </a:lnSpc>
              <a:buNone/>
            </a:pPr>
            <a:endParaRPr lang="en-US">
              <a:latin typeface="Kievit Offc"/>
            </a:endParaRPr>
          </a:p>
          <a:p>
            <a:pPr marL="457200" lvl="1">
              <a:buNone/>
            </a:pPr>
            <a:endParaRPr lang="en-US"/>
          </a:p>
        </p:txBody>
      </p:sp>
      <p:sp>
        <p:nvSpPr>
          <p:cNvPr id="2" name="Footer Placeholder 1"/>
          <p:cNvSpPr>
            <a:spLocks noGrp="1"/>
          </p:cNvSpPr>
          <p:nvPr>
            <p:ph type="ftr" sz="quarter" idx="11"/>
          </p:nvPr>
        </p:nvSpPr>
        <p:spPr/>
        <p:txBody>
          <a:bodyPr/>
          <a:lstStyle/>
          <a:p>
            <a:r>
              <a:rPr lang="en-US"/>
              <a:t>OREGON STATE UNIVERSITY</a:t>
            </a:r>
          </a:p>
        </p:txBody>
      </p:sp>
      <p:sp>
        <p:nvSpPr>
          <p:cNvPr id="3" name="Slide Number Placeholder 2"/>
          <p:cNvSpPr>
            <a:spLocks noGrp="1"/>
          </p:cNvSpPr>
          <p:nvPr>
            <p:ph type="sldNum" sz="quarter" idx="12"/>
          </p:nvPr>
        </p:nvSpPr>
        <p:spPr/>
        <p:txBody>
          <a:bodyPr/>
          <a:lstStyle/>
          <a:p>
            <a:fld id="{AAB6004F-53F9-E74D-AC89-56EA63355CB3}" type="slidenum">
              <a:rPr lang="en-US" smtClean="0"/>
              <a:pPr/>
              <a:t>7</a:t>
            </a:fld>
            <a:endParaRPr lang="en-US"/>
          </a:p>
        </p:txBody>
      </p:sp>
    </p:spTree>
    <p:extLst>
      <p:ext uri="{BB962C8B-B14F-4D97-AF65-F5344CB8AC3E}">
        <p14:creationId xmlns:p14="http://schemas.microsoft.com/office/powerpoint/2010/main" val="1315294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atin typeface="Georgia"/>
              </a:rPr>
              <a:t>Introducing... </a:t>
            </a:r>
            <a:endParaRPr lang="en-US"/>
          </a:p>
        </p:txBody>
      </p:sp>
      <p:sp>
        <p:nvSpPr>
          <p:cNvPr id="4" name="Footer Placeholder 3"/>
          <p:cNvSpPr>
            <a:spLocks noGrp="1"/>
          </p:cNvSpPr>
          <p:nvPr>
            <p:ph type="ftr" sz="quarter" idx="11"/>
          </p:nvPr>
        </p:nvSpPr>
        <p:spPr/>
        <p:txBody>
          <a:bodyPr/>
          <a:lstStyle/>
          <a:p>
            <a:r>
              <a:rPr lang="en-US"/>
              <a:t>OREGON STATE UNIVERSITY</a:t>
            </a:r>
          </a:p>
        </p:txBody>
      </p:sp>
      <p:sp>
        <p:nvSpPr>
          <p:cNvPr id="5" name="Slide Number Placeholder 4"/>
          <p:cNvSpPr>
            <a:spLocks noGrp="1"/>
          </p:cNvSpPr>
          <p:nvPr>
            <p:ph type="sldNum" sz="quarter" idx="12"/>
          </p:nvPr>
        </p:nvSpPr>
        <p:spPr/>
        <p:txBody>
          <a:bodyPr/>
          <a:lstStyle/>
          <a:p>
            <a:fld id="{AAB6004F-53F9-E74D-AC89-56EA63355CB3}" type="slidenum">
              <a:rPr lang="en-US" smtClean="0"/>
              <a:pPr/>
              <a:t>8</a:t>
            </a:fld>
            <a:endParaRPr lang="en-US"/>
          </a:p>
        </p:txBody>
      </p:sp>
      <p:sp>
        <p:nvSpPr>
          <p:cNvPr id="2" name="TextBox 1">
            <a:extLst>
              <a:ext uri="{FF2B5EF4-FFF2-40B4-BE49-F238E27FC236}">
                <a16:creationId xmlns:a16="http://schemas.microsoft.com/office/drawing/2014/main" id="{8FDEA309-6EA0-4506-6666-BC52C1EA717E}"/>
              </a:ext>
            </a:extLst>
          </p:cNvPr>
          <p:cNvSpPr txBox="1"/>
          <p:nvPr/>
        </p:nvSpPr>
        <p:spPr>
          <a:xfrm>
            <a:off x="1351114" y="1630657"/>
            <a:ext cx="9496567"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800"/>
              <a:t>CORE EDUCATION</a:t>
            </a:r>
          </a:p>
        </p:txBody>
      </p:sp>
      <p:sp>
        <p:nvSpPr>
          <p:cNvPr id="7" name="TextBox 6">
            <a:extLst>
              <a:ext uri="{FF2B5EF4-FFF2-40B4-BE49-F238E27FC236}">
                <a16:creationId xmlns:a16="http://schemas.microsoft.com/office/drawing/2014/main" id="{75CE52C8-433C-ED75-BC42-8D7F3763B93B}"/>
              </a:ext>
            </a:extLst>
          </p:cNvPr>
          <p:cNvSpPr txBox="1"/>
          <p:nvPr/>
        </p:nvSpPr>
        <p:spPr>
          <a:xfrm>
            <a:off x="486937" y="3367668"/>
            <a:ext cx="11143785"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tx2"/>
                </a:solidFill>
                <a:latin typeface="Kievit Offc"/>
              </a:rPr>
              <a:t>Core Education at Oregon State University is a shared experience where students gain knowledge and develop skills to pursue their future. Alongside their major, Core Education prepares students to be adaptive, proactive members of society who are ready to take on any challenge, solve any problem, advance in their chosen career and help build a better world. Oregon State delivers Core Education through the Foundational Core and Signature Core.  </a:t>
            </a:r>
          </a:p>
        </p:txBody>
      </p:sp>
    </p:spTree>
    <p:extLst>
      <p:ext uri="{BB962C8B-B14F-4D97-AF65-F5344CB8AC3E}">
        <p14:creationId xmlns:p14="http://schemas.microsoft.com/office/powerpoint/2010/main" val="1767077775"/>
      </p:ext>
    </p:extLst>
  </p:cSld>
  <p:clrMapOvr>
    <a:masterClrMapping/>
  </p:clrMapOvr>
</p:sld>
</file>

<file path=ppt/theme/theme1.xml><?xml version="1.0" encoding="utf-8"?>
<a:theme xmlns:a="http://schemas.openxmlformats.org/drawingml/2006/main" name="Office Theme">
  <a:themeElements>
    <a:clrScheme name="Custom 6">
      <a:dk1>
        <a:srgbClr val="D73F09"/>
      </a:dk1>
      <a:lt1>
        <a:sysClr val="window" lastClr="FFFFFF"/>
      </a:lt1>
      <a:dk2>
        <a:srgbClr val="000000"/>
      </a:dk2>
      <a:lt2>
        <a:srgbClr val="B7A99A"/>
      </a:lt2>
      <a:accent1>
        <a:srgbClr val="8E9089"/>
      </a:accent1>
      <a:accent2>
        <a:srgbClr val="00859B"/>
      </a:accent2>
      <a:accent3>
        <a:srgbClr val="B8DDE1"/>
      </a:accent3>
      <a:accent4>
        <a:srgbClr val="FFB500"/>
      </a:accent4>
      <a:accent5>
        <a:srgbClr val="FDD26E"/>
      </a:accent5>
      <a:accent6>
        <a:srgbClr val="4A773C"/>
      </a:accent6>
      <a:hlink>
        <a:srgbClr val="C4D6A4"/>
      </a:hlink>
      <a:folHlink>
        <a:srgbClr val="7A6855"/>
      </a:folHlink>
    </a:clrScheme>
    <a:fontScheme name="Oregon State Fonts">
      <a:majorFont>
        <a:latin typeface="Stratum2 Black"/>
        <a:ea typeface=""/>
        <a:cs typeface=""/>
      </a:majorFont>
      <a:minorFont>
        <a:latin typeface="Kievit Off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474986D4-687F-4A96-AC29-ABD08C01C466}" vid="{BF2A62C4-7066-4EC8-BC5C-623B0450B8CE}"/>
    </a:ext>
  </a:extLst>
</a:theme>
</file>

<file path=ppt/theme/theme2.xml><?xml version="1.0" encoding="utf-8"?>
<a:theme xmlns:a="http://schemas.openxmlformats.org/drawingml/2006/main" name="Office Theme">
  <a:themeElements>
    <a:clrScheme name="Custom 6">
      <a:dk1>
        <a:srgbClr val="D73F09"/>
      </a:dk1>
      <a:lt1>
        <a:sysClr val="window" lastClr="FFFFFF"/>
      </a:lt1>
      <a:dk2>
        <a:srgbClr val="000000"/>
      </a:dk2>
      <a:lt2>
        <a:srgbClr val="B7A99A"/>
      </a:lt2>
      <a:accent1>
        <a:srgbClr val="8E9089"/>
      </a:accent1>
      <a:accent2>
        <a:srgbClr val="00859B"/>
      </a:accent2>
      <a:accent3>
        <a:srgbClr val="B8DDE1"/>
      </a:accent3>
      <a:accent4>
        <a:srgbClr val="FFB500"/>
      </a:accent4>
      <a:accent5>
        <a:srgbClr val="FDD26E"/>
      </a:accent5>
      <a:accent6>
        <a:srgbClr val="4A773C"/>
      </a:accent6>
      <a:hlink>
        <a:srgbClr val="C4D6A4"/>
      </a:hlink>
      <a:folHlink>
        <a:srgbClr val="7A6855"/>
      </a:folHlink>
    </a:clrScheme>
    <a:fontScheme name="Oregon State Fonts">
      <a:majorFont>
        <a:latin typeface="Stratum2 Black"/>
        <a:ea typeface=""/>
        <a:cs typeface=""/>
      </a:majorFont>
      <a:minorFont>
        <a:latin typeface="Kievit Off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474986D4-687F-4A96-AC29-ABD08C01C466}" vid="{BF2A62C4-7066-4EC8-BC5C-623B0450B8C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0A83FFF25D50845B624AA39CE199130" ma:contentTypeVersion="11" ma:contentTypeDescription="Create a new document." ma:contentTypeScope="" ma:versionID="20f225877af354ba642d22d0d2a54ffa">
  <xsd:schema xmlns:xsd="http://www.w3.org/2001/XMLSchema" xmlns:xs="http://www.w3.org/2001/XMLSchema" xmlns:p="http://schemas.microsoft.com/office/2006/metadata/properties" xmlns:ns2="4a5ab0c3-643f-425c-ad10-de3043e2e093" xmlns:ns3="a8bb1055-017e-4eec-97da-04c1c2015faa" targetNamespace="http://schemas.microsoft.com/office/2006/metadata/properties" ma:root="true" ma:fieldsID="9db72f2b91a0b04db440750aaa55af81" ns2:_="" ns3:_="">
    <xsd:import namespace="4a5ab0c3-643f-425c-ad10-de3043e2e093"/>
    <xsd:import namespace="a8bb1055-017e-4eec-97da-04c1c2015fa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5ab0c3-643f-425c-ad10-de3043e2e09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e67fbf92-1b53-425d-aad6-d94047b3bd1c}" ma:internalName="TaxCatchAll" ma:showField="CatchAllData" ma:web="4a5ab0c3-643f-425c-ad10-de3043e2e09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8bb1055-017e-4eec-97da-04c1c2015fa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777389-5812-4b7a-9ab1-3d72f2098082"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8bb1055-017e-4eec-97da-04c1c2015faa">
      <Terms xmlns="http://schemas.microsoft.com/office/infopath/2007/PartnerControls"/>
    </lcf76f155ced4ddcb4097134ff3c332f>
    <TaxCatchAll xmlns="4a5ab0c3-643f-425c-ad10-de3043e2e093" xsi:nil="true"/>
  </documentManagement>
</p:properties>
</file>

<file path=customXml/itemProps1.xml><?xml version="1.0" encoding="utf-8"?>
<ds:datastoreItem xmlns:ds="http://schemas.openxmlformats.org/officeDocument/2006/customXml" ds:itemID="{F1DB3D37-FB3B-4A63-9C23-DB9C521C84D4}">
  <ds:schemaRefs>
    <ds:schemaRef ds:uri="http://schemas.microsoft.com/sharepoint/v3/contenttype/forms"/>
  </ds:schemaRefs>
</ds:datastoreItem>
</file>

<file path=customXml/itemProps2.xml><?xml version="1.0" encoding="utf-8"?>
<ds:datastoreItem xmlns:ds="http://schemas.openxmlformats.org/officeDocument/2006/customXml" ds:itemID="{19FB9AD7-6E74-428E-8E20-BCDB4BE78B32}">
  <ds:schemaRefs>
    <ds:schemaRef ds:uri="4a5ab0c3-643f-425c-ad10-de3043e2e093"/>
    <ds:schemaRef ds:uri="a8bb1055-017e-4eec-97da-04c1c2015fa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799EBDB-2230-42F9-BC2D-1E50B6448C4E}">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4a5ab0c3-643f-425c-ad10-de3043e2e093"/>
    <ds:schemaRef ds:uri="http://schemas.microsoft.com/office/infopath/2007/PartnerControls"/>
    <ds:schemaRef ds:uri="http://purl.org/dc/elements/1.1/"/>
    <ds:schemaRef ds:uri="a8bb1055-017e-4eec-97da-04c1c2015fa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Presentation_template-brand_fonts_simple</Template>
  <TotalTime>29</TotalTime>
  <Words>964</Words>
  <Application>Microsoft Office PowerPoint</Application>
  <PresentationFormat>Widescreen</PresentationFormat>
  <Paragraphs>129</Paragraphs>
  <Slides>12</Slides>
  <Notes>5</Notes>
  <HiddenSlides>1</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Arial</vt:lpstr>
      <vt:lpstr>Calibri</vt:lpstr>
      <vt:lpstr>Georgia</vt:lpstr>
      <vt:lpstr>Kievit Offc</vt:lpstr>
      <vt:lpstr>KievitPro-Regular</vt:lpstr>
      <vt:lpstr>Rufina-Stencil-Bold</vt:lpstr>
      <vt:lpstr>Stratum2 Bold</vt:lpstr>
      <vt:lpstr>Verdana</vt:lpstr>
      <vt:lpstr>Office Theme</vt:lpstr>
      <vt:lpstr>Office Theme</vt:lpstr>
      <vt:lpstr>Promoting General Education at OSU</vt:lpstr>
      <vt:lpstr>General Education Implementation</vt:lpstr>
      <vt:lpstr>Stakeholders</vt:lpstr>
      <vt:lpstr>Why not just keep "Baccalaureate Core?"</vt:lpstr>
      <vt:lpstr>Goal of promoting the new curriculum</vt:lpstr>
      <vt:lpstr>Research process </vt:lpstr>
      <vt:lpstr>Name options proposal from URM</vt:lpstr>
      <vt:lpstr>Components of the new curriculum</vt:lpstr>
      <vt:lpstr>Introducing... </vt:lpstr>
      <vt:lpstr>PowerPoint Presentation</vt:lpstr>
      <vt:lpstr>Coming Fall 2023</vt:lpstr>
      <vt:lpstr>References</vt:lpstr>
    </vt:vector>
  </TitlesOfParts>
  <Company>Oregon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Miller, Heather Nicole</dc:creator>
  <cp:lastModifiedBy>Calascibetta, Caitlin</cp:lastModifiedBy>
  <cp:revision>6</cp:revision>
  <dcterms:created xsi:type="dcterms:W3CDTF">2019-10-07T21:33:00Z</dcterms:created>
  <dcterms:modified xsi:type="dcterms:W3CDTF">2023-06-08T20:58:52Z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0x01010020A83FFF25D50845B624AA39CE199130</vt:lpwstr>
  </property>
  <property fmtid="{D5CDD505-2E9C-101B-9397-08002B2CF9AE}" pid="3" name="MediaServiceImageTags">
    <vt:lpwstr/>
  </property>
</Properties>
</file>