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256" r:id="rId2"/>
    <p:sldId id="307" r:id="rId3"/>
    <p:sldId id="304" r:id="rId4"/>
    <p:sldId id="502" r:id="rId5"/>
    <p:sldId id="503" r:id="rId6"/>
    <p:sldId id="504" r:id="rId7"/>
    <p:sldId id="505" r:id="rId8"/>
    <p:sldId id="541" r:id="rId9"/>
    <p:sldId id="542" r:id="rId10"/>
    <p:sldId id="540" r:id="rId11"/>
    <p:sldId id="507" r:id="rId12"/>
    <p:sldId id="539" r:id="rId13"/>
    <p:sldId id="289" r:id="rId14"/>
    <p:sldId id="511" r:id="rId15"/>
    <p:sldId id="508" r:id="rId16"/>
    <p:sldId id="527" r:id="rId17"/>
    <p:sldId id="534" r:id="rId18"/>
    <p:sldId id="532" r:id="rId19"/>
    <p:sldId id="537" r:id="rId20"/>
    <p:sldId id="536" r:id="rId21"/>
    <p:sldId id="510" r:id="rId22"/>
    <p:sldId id="538" r:id="rId23"/>
    <p:sldId id="312" r:id="rId24"/>
    <p:sldId id="313" r:id="rId25"/>
    <p:sldId id="512" r:id="rId26"/>
    <p:sldId id="513" r:id="rId27"/>
    <p:sldId id="514" r:id="rId28"/>
    <p:sldId id="517" r:id="rId29"/>
    <p:sldId id="270" r:id="rId30"/>
    <p:sldId id="274" r:id="rId31"/>
    <p:sldId id="271" r:id="rId32"/>
    <p:sldId id="265" r:id="rId33"/>
    <p:sldId id="269" r:id="rId34"/>
    <p:sldId id="262" r:id="rId35"/>
    <p:sldId id="266" r:id="rId36"/>
    <p:sldId id="535" r:id="rId37"/>
    <p:sldId id="263" r:id="rId38"/>
    <p:sldId id="272" r:id="rId39"/>
    <p:sldId id="276" r:id="rId40"/>
    <p:sldId id="273" r:id="rId41"/>
    <p:sldId id="518" r:id="rId42"/>
    <p:sldId id="321" r:id="rId43"/>
    <p:sldId id="525" r:id="rId44"/>
    <p:sldId id="427" r:id="rId45"/>
    <p:sldId id="433" r:id="rId46"/>
    <p:sldId id="440" r:id="rId47"/>
    <p:sldId id="441" r:id="rId48"/>
    <p:sldId id="434" r:id="rId49"/>
    <p:sldId id="429" r:id="rId50"/>
    <p:sldId id="430" r:id="rId51"/>
    <p:sldId id="442" r:id="rId52"/>
    <p:sldId id="420" r:id="rId53"/>
    <p:sldId id="524"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9933"/>
    <a:srgbClr val="FFFFFF"/>
    <a:srgbClr val="CC00FF"/>
    <a:srgbClr val="99CC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63" autoAdjust="0"/>
    <p:restoredTop sz="92970" autoAdjust="0"/>
  </p:normalViewPr>
  <p:slideViewPr>
    <p:cSldViewPr snapToGrid="0">
      <p:cViewPr varScale="1">
        <p:scale>
          <a:sx n="83" d="100"/>
          <a:sy n="83" d="100"/>
        </p:scale>
        <p:origin x="52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5B718E-D4E0-4F8C-8487-D7CD33F1459A}" type="datetimeFigureOut">
              <a:rPr lang="en-US" smtClean="0"/>
              <a:t>6/8/2023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D4AA1B-F6DE-4640-8B85-CA3086F82C0C}" type="slidenum">
              <a:rPr lang="en-US" smtClean="0"/>
              <a:t>‹#›</a:t>
            </a:fld>
            <a:endParaRPr lang="en-US"/>
          </a:p>
        </p:txBody>
      </p:sp>
    </p:spTree>
    <p:extLst>
      <p:ext uri="{BB962C8B-B14F-4D97-AF65-F5344CB8AC3E}">
        <p14:creationId xmlns:p14="http://schemas.microsoft.com/office/powerpoint/2010/main" val="1998786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4A39D37-EB39-9B49-85DF-DD837FDB43E8}" type="slidenum">
              <a:rPr lang="en-US" smtClean="0"/>
              <a:t>12</a:t>
            </a:fld>
            <a:endParaRPr lang="en-US" dirty="0"/>
          </a:p>
        </p:txBody>
      </p:sp>
    </p:spTree>
    <p:extLst>
      <p:ext uri="{BB962C8B-B14F-4D97-AF65-F5344CB8AC3E}">
        <p14:creationId xmlns:p14="http://schemas.microsoft.com/office/powerpoint/2010/main" val="1509880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A39D37-EB39-9B49-85DF-DD837FDB43E8}" type="slidenum">
              <a:rPr lang="en-US" smtClean="0"/>
              <a:t>37</a:t>
            </a:fld>
            <a:endParaRPr lang="en-US"/>
          </a:p>
        </p:txBody>
      </p:sp>
    </p:spTree>
    <p:extLst>
      <p:ext uri="{BB962C8B-B14F-4D97-AF65-F5344CB8AC3E}">
        <p14:creationId xmlns:p14="http://schemas.microsoft.com/office/powerpoint/2010/main" val="870928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8390B6-A855-40DD-BEF2-6439B89ABAEC}" type="slidenum">
              <a:rPr lang="en-US" smtClean="0"/>
              <a:t>42</a:t>
            </a:fld>
            <a:endParaRPr lang="en-US" dirty="0"/>
          </a:p>
        </p:txBody>
      </p:sp>
    </p:spTree>
    <p:extLst>
      <p:ext uri="{BB962C8B-B14F-4D97-AF65-F5344CB8AC3E}">
        <p14:creationId xmlns:p14="http://schemas.microsoft.com/office/powerpoint/2010/main" val="1667634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08390B6-A855-40DD-BEF2-6439B89ABAEC}" type="slidenum">
              <a:rPr lang="en-US" smtClean="0"/>
              <a:t>44</a:t>
            </a:fld>
            <a:endParaRPr lang="en-US" dirty="0"/>
          </a:p>
        </p:txBody>
      </p:sp>
    </p:spTree>
    <p:extLst>
      <p:ext uri="{BB962C8B-B14F-4D97-AF65-F5344CB8AC3E}">
        <p14:creationId xmlns:p14="http://schemas.microsoft.com/office/powerpoint/2010/main" val="3886222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0"/>
              </a:spcAft>
              <a:buNone/>
            </a:pPr>
            <a:endParaRPr lang="en-US" sz="1800" dirty="0">
              <a:solidFill>
                <a:srgbClr val="000000"/>
              </a:solidFill>
              <a:effectLst/>
              <a:latin typeface="Tw Cen MT" panose="020B0602020104020603" pitchFamily="34" charset="0"/>
              <a:ea typeface="Times New Roman" panose="02020603050405020304" pitchFamily="18" charset="0"/>
              <a:cs typeface="Cambria" panose="02040503050406030204" pitchFamily="18" charset="0"/>
            </a:endParaRPr>
          </a:p>
        </p:txBody>
      </p:sp>
      <p:sp>
        <p:nvSpPr>
          <p:cNvPr id="4" name="Slide Number Placeholder 3"/>
          <p:cNvSpPr>
            <a:spLocks noGrp="1"/>
          </p:cNvSpPr>
          <p:nvPr>
            <p:ph type="sldNum" sz="quarter" idx="5"/>
          </p:nvPr>
        </p:nvSpPr>
        <p:spPr/>
        <p:txBody>
          <a:bodyPr/>
          <a:lstStyle/>
          <a:p>
            <a:fld id="{408390B6-A855-40DD-BEF2-6439B89ABAEC}" type="slidenum">
              <a:rPr lang="en-US" smtClean="0"/>
              <a:t>45</a:t>
            </a:fld>
            <a:endParaRPr lang="en-US" dirty="0"/>
          </a:p>
        </p:txBody>
      </p:sp>
    </p:spTree>
    <p:extLst>
      <p:ext uri="{BB962C8B-B14F-4D97-AF65-F5344CB8AC3E}">
        <p14:creationId xmlns:p14="http://schemas.microsoft.com/office/powerpoint/2010/main" val="2756793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08390B6-A855-40DD-BEF2-6439B89ABAEC}" type="slidenum">
              <a:rPr lang="en-US" smtClean="0"/>
              <a:t>46</a:t>
            </a:fld>
            <a:endParaRPr lang="en-US" dirty="0"/>
          </a:p>
        </p:txBody>
      </p:sp>
    </p:spTree>
    <p:extLst>
      <p:ext uri="{BB962C8B-B14F-4D97-AF65-F5344CB8AC3E}">
        <p14:creationId xmlns:p14="http://schemas.microsoft.com/office/powerpoint/2010/main" val="1414654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08390B6-A855-40DD-BEF2-6439B89ABAEC}" type="slidenum">
              <a:rPr lang="en-US" smtClean="0"/>
              <a:t>47</a:t>
            </a:fld>
            <a:endParaRPr lang="en-US" dirty="0"/>
          </a:p>
        </p:txBody>
      </p:sp>
    </p:spTree>
    <p:extLst>
      <p:ext uri="{BB962C8B-B14F-4D97-AF65-F5344CB8AC3E}">
        <p14:creationId xmlns:p14="http://schemas.microsoft.com/office/powerpoint/2010/main" val="1520020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08390B6-A855-40DD-BEF2-6439B89ABAEC}" type="slidenum">
              <a:rPr lang="en-US" smtClean="0"/>
              <a:t>48</a:t>
            </a:fld>
            <a:endParaRPr lang="en-US" dirty="0"/>
          </a:p>
        </p:txBody>
      </p:sp>
    </p:spTree>
    <p:extLst>
      <p:ext uri="{BB962C8B-B14F-4D97-AF65-F5344CB8AC3E}">
        <p14:creationId xmlns:p14="http://schemas.microsoft.com/office/powerpoint/2010/main" val="29016976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08390B6-A855-40DD-BEF2-6439B89ABAEC}" type="slidenum">
              <a:rPr lang="en-US" smtClean="0"/>
              <a:t>49</a:t>
            </a:fld>
            <a:endParaRPr lang="en-US" dirty="0"/>
          </a:p>
        </p:txBody>
      </p:sp>
    </p:spTree>
    <p:extLst>
      <p:ext uri="{BB962C8B-B14F-4D97-AF65-F5344CB8AC3E}">
        <p14:creationId xmlns:p14="http://schemas.microsoft.com/office/powerpoint/2010/main" val="39132964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08390B6-A855-40DD-BEF2-6439B89ABAEC}" type="slidenum">
              <a:rPr lang="en-US" smtClean="0"/>
              <a:t>50</a:t>
            </a:fld>
            <a:endParaRPr lang="en-US" dirty="0"/>
          </a:p>
        </p:txBody>
      </p:sp>
    </p:spTree>
    <p:extLst>
      <p:ext uri="{BB962C8B-B14F-4D97-AF65-F5344CB8AC3E}">
        <p14:creationId xmlns:p14="http://schemas.microsoft.com/office/powerpoint/2010/main" val="2160909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08390B6-A855-40DD-BEF2-6439B89ABAEC}" type="slidenum">
              <a:rPr lang="en-US" smtClean="0"/>
              <a:t>51</a:t>
            </a:fld>
            <a:endParaRPr lang="en-US" dirty="0"/>
          </a:p>
        </p:txBody>
      </p:sp>
    </p:spTree>
    <p:extLst>
      <p:ext uri="{BB962C8B-B14F-4D97-AF65-F5344CB8AC3E}">
        <p14:creationId xmlns:p14="http://schemas.microsoft.com/office/powerpoint/2010/main" val="2793109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D4AA1B-F6DE-4640-8B85-CA3086F82C0C}" type="slidenum">
              <a:rPr lang="en-US" smtClean="0"/>
              <a:t>16</a:t>
            </a:fld>
            <a:endParaRPr lang="en-US"/>
          </a:p>
        </p:txBody>
      </p:sp>
    </p:spTree>
    <p:extLst>
      <p:ext uri="{BB962C8B-B14F-4D97-AF65-F5344CB8AC3E}">
        <p14:creationId xmlns:p14="http://schemas.microsoft.com/office/powerpoint/2010/main" val="22605338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08390B6-A855-40DD-BEF2-6439B89ABAEC}" type="slidenum">
              <a:rPr lang="en-US" smtClean="0"/>
              <a:t>52</a:t>
            </a:fld>
            <a:endParaRPr lang="en-US" dirty="0"/>
          </a:p>
        </p:txBody>
      </p:sp>
    </p:spTree>
    <p:extLst>
      <p:ext uri="{BB962C8B-B14F-4D97-AF65-F5344CB8AC3E}">
        <p14:creationId xmlns:p14="http://schemas.microsoft.com/office/powerpoint/2010/main" val="500426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D4AA1B-F6DE-4640-8B85-CA3086F82C0C}" type="slidenum">
              <a:rPr lang="en-US" smtClean="0"/>
              <a:t>17</a:t>
            </a:fld>
            <a:endParaRPr lang="en-US"/>
          </a:p>
        </p:txBody>
      </p:sp>
    </p:spTree>
    <p:extLst>
      <p:ext uri="{BB962C8B-B14F-4D97-AF65-F5344CB8AC3E}">
        <p14:creationId xmlns:p14="http://schemas.microsoft.com/office/powerpoint/2010/main" val="2090210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D4AA1B-F6DE-4640-8B85-CA3086F82C0C}" type="slidenum">
              <a:rPr lang="en-US" smtClean="0"/>
              <a:t>18</a:t>
            </a:fld>
            <a:endParaRPr lang="en-US"/>
          </a:p>
        </p:txBody>
      </p:sp>
    </p:spTree>
    <p:extLst>
      <p:ext uri="{BB962C8B-B14F-4D97-AF65-F5344CB8AC3E}">
        <p14:creationId xmlns:p14="http://schemas.microsoft.com/office/powerpoint/2010/main" val="2098881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next item on the agenda is the inclusive recognition of innovation and entrepreneurship impact by university faculty in promotion and tenure consideration. This topic was presented at the May 2023 Faculty meeting by Rich Carter (Professor of Chemistry and Faculty Lead for Innovation Excellence) and Tuba </a:t>
            </a:r>
            <a:r>
              <a:rPr lang="en-US" dirty="0" err="1"/>
              <a:t>Ozkan</a:t>
            </a:r>
            <a:r>
              <a:rPr lang="en-US" dirty="0"/>
              <a:t> Haller (Professor and Dean of the College of Earth, Ocean and Atmospheric Sciences). In the faculty senate agenda, there is a link to a complete timeline for this effort as well as the document that captures all the recommended changes that we will be voting on today. This effort was in support of OSU Strategic Plan 4.0, Action 15, Tactic 3 which states “revise promotion &amp; tenure guidelines to support innovation &amp; entrepreneurship (commonly referred to as I&amp;E) activities”. </a:t>
            </a:r>
            <a:endParaRPr lang="en-US" dirty="0">
              <a:effectLst/>
            </a:endParaRP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effort was started in September 2019 by Vice President of Research and Vice Provost of Faculty Affairs who jointly charged the OSU I&amp;E P&amp;T committee co-chaired by Rich and Tuba. A</a:t>
            </a:r>
            <a:r>
              <a:rPr lang="en-US" dirty="0">
                <a:effectLst/>
              </a:rPr>
              <a:t>s we heard in the presentation last month, there has been extensive engagements with many shared governance partners, including the senate, its executive committee and its P&amp;T committee, and in the process. </a:t>
            </a:r>
            <a:r>
              <a:rPr lang="en-US" dirty="0"/>
              <a:t>This work is part of a larger, national effort led by Oregon State University involving over 65 universities around the country called “P-Tie”. It is worth noting that their work is funded through an NSF grant and they have published multiple peer reviewed publications on their findings including a 2021 publication in Science.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As Rich and Tuba noted last time, it was critical to the committee, which contained representatives from across campus, that any recommendations should support a broadening of the bar for P&amp;T that created as more inclusive environment that recognizes faculty I&amp;E impact.  Any changes should not raise or lower the ”bar” for P&amp;T – but rather be optional and not a required component for promotion.  Faculty who are currently satisfied with the existing P&amp;T criterion should not be negative impacted in any way by these optional criteria. </a:t>
            </a:r>
          </a:p>
          <a:p>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The proposed changes are in keeping with OSU’s ongoing commitment to recognizing a broad range of scholarly and creative work in its P&amp;T guidelines that this does that in ways that are more inclusive of and bring visibility to faculty work in the I&amp;E realm.</a:t>
            </a:r>
            <a:endParaRPr lang="en-US" dirty="0"/>
          </a:p>
          <a:p>
            <a:endParaRPr lang="en-US" dirty="0"/>
          </a:p>
        </p:txBody>
      </p:sp>
      <p:sp>
        <p:nvSpPr>
          <p:cNvPr id="4" name="Slide Number Placeholder 3"/>
          <p:cNvSpPr>
            <a:spLocks noGrp="1"/>
          </p:cNvSpPr>
          <p:nvPr>
            <p:ph type="sldNum" sz="quarter" idx="5"/>
          </p:nvPr>
        </p:nvSpPr>
        <p:spPr/>
        <p:txBody>
          <a:bodyPr/>
          <a:lstStyle/>
          <a:p>
            <a:fld id="{3A51FE3D-A77A-45B8-8A34-524A25992A1E}" type="slidenum">
              <a:rPr lang="en-US" smtClean="0"/>
              <a:t>22</a:t>
            </a:fld>
            <a:endParaRPr lang="en-US"/>
          </a:p>
        </p:txBody>
      </p:sp>
    </p:spTree>
    <p:extLst>
      <p:ext uri="{BB962C8B-B14F-4D97-AF65-F5344CB8AC3E}">
        <p14:creationId xmlns:p14="http://schemas.microsoft.com/office/powerpoint/2010/main" val="1320912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draft changes we will be voting on today can be broken down into three categories and are based off of the national P-Tie recommendations.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rPr>
              <a:t>The first recommended change is </a:t>
            </a:r>
            <a:r>
              <a:rPr lang="en-US" dirty="0"/>
              <a:t>the addition of  </a:t>
            </a:r>
            <a:r>
              <a:rPr lang="en-US" sz="1200" b="1" kern="1200" dirty="0">
                <a:solidFill>
                  <a:schemeClr val="tx1"/>
                </a:solidFill>
                <a:effectLst/>
              </a:rPr>
              <a:t>University-Wide Language </a:t>
            </a:r>
            <a:r>
              <a:rPr lang="en-US" sz="1200" b="0" kern="1200" dirty="0">
                <a:solidFill>
                  <a:schemeClr val="tx1"/>
                </a:solidFill>
                <a:effectLst/>
              </a:rPr>
              <a:t>directly linking the evaluation of faculty to institutional mission, values &amp; goals in the university P&amp;T guidelines</a:t>
            </a:r>
            <a:r>
              <a:rPr lang="en-US" sz="1200" kern="1200" dirty="0">
                <a:solidFill>
                  <a:schemeClr val="dk1"/>
                </a:solidFill>
                <a:effectLst/>
              </a:rPr>
              <a:t>. P-Tie organizers refer to this portion as the “superstructure” for reform as this language is critical for laying a foundation for recognizing other areas of faculty impact, such as community-engaged research for example, that are anticipated to be brought in front of the faculty senate in the future.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second recommended change is the addition of </a:t>
            </a:r>
            <a:r>
              <a:rPr lang="en-US" sz="1200" b="1" kern="1200" dirty="0">
                <a:solidFill>
                  <a:schemeClr val="tx1"/>
                </a:solidFill>
                <a:effectLst/>
              </a:rPr>
              <a:t>I&amp;E Text for Evaluation Criterion </a:t>
            </a:r>
            <a:r>
              <a:rPr lang="en-US" sz="1200" b="0" kern="1200" dirty="0">
                <a:solidFill>
                  <a:schemeClr val="tx1"/>
                </a:solidFill>
                <a:effectLst/>
              </a:rPr>
              <a:t>to be incorporated into the (a) research (scholarship &amp; creative activity), (b) teaching &amp; advising and (c) service categories found in university P&amp;T guidelines. The committee felt strongly that I&amp;E impact occurs in all areas of the faculty member’s work – not just research.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Helvetica" pitchFamily="2" charset="0"/>
                <a:ea typeface="+mn-ea"/>
                <a:cs typeface="+mn-cs"/>
              </a:rPr>
              <a:t>The third recommended change is </a:t>
            </a:r>
            <a:r>
              <a:rPr lang="en-US" dirty="0"/>
              <a:t>the addition of </a:t>
            </a:r>
            <a:r>
              <a:rPr lang="en-US" sz="1200" b="1" kern="1200" dirty="0">
                <a:solidFill>
                  <a:schemeClr val="tx1"/>
                </a:solidFill>
                <a:effectLst/>
              </a:rPr>
              <a:t>I&amp;E Metrics </a:t>
            </a:r>
            <a:r>
              <a:rPr lang="en-US" sz="1200" b="0" kern="1200" dirty="0">
                <a:solidFill>
                  <a:schemeClr val="tx1"/>
                </a:solidFill>
                <a:effectLst/>
              </a:rPr>
              <a:t>to serve as indicator data to be used in a narrative thesis of impact. It is important to note that these metrics also enable faculty committed to making their work freely accessible to the public to document the impact or usage of their outputs. </a:t>
            </a:r>
            <a:endParaRPr lang="en-US" sz="1200" b="0" i="0" kern="1200"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Helvetica" pitchFamily="2" charset="0"/>
                <a:ea typeface="+mn-ea"/>
                <a:cs typeface="+mn-cs"/>
              </a:rPr>
              <a:t>Based on these overarching specific recommendations, OSU specific language (informed by the P-Tie recommendations) was created for addition into our guidelines. Those recommendations were shared last month and additional feedback was garnered through a Qualtrics survey.  Additional changes were made to address the feedback given.  All recommended changes are clearly detailed on the document included in the agenda with red color denoting recommended changes, highlighted red text to denote changes since the May meeting based on feedback received, and green to denote minor wordsmithing to align with future recommendations that are expected to support other areas of evolving faculty impact.  </a:t>
            </a:r>
            <a:endParaRPr lang="en-US" dirty="0"/>
          </a:p>
        </p:txBody>
      </p:sp>
      <p:sp>
        <p:nvSpPr>
          <p:cNvPr id="4" name="Slide Number Placeholder 3"/>
          <p:cNvSpPr>
            <a:spLocks noGrp="1"/>
          </p:cNvSpPr>
          <p:nvPr>
            <p:ph type="sldNum" sz="quarter" idx="5"/>
          </p:nvPr>
        </p:nvSpPr>
        <p:spPr/>
        <p:txBody>
          <a:bodyPr/>
          <a:lstStyle/>
          <a:p>
            <a:fld id="{3A51FE3D-A77A-45B8-8A34-524A25992A1E}" type="slidenum">
              <a:rPr lang="en-US" smtClean="0"/>
              <a:t>23</a:t>
            </a:fld>
            <a:endParaRPr lang="en-US"/>
          </a:p>
        </p:txBody>
      </p:sp>
    </p:spTree>
    <p:extLst>
      <p:ext uri="{BB962C8B-B14F-4D97-AF65-F5344CB8AC3E}">
        <p14:creationId xmlns:p14="http://schemas.microsoft.com/office/powerpoint/2010/main" val="1566732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455" indent="-232410" defTabSz="931774">
              <a:buClr>
                <a:srgbClr val="000000"/>
              </a:buClr>
              <a:buSzPts val="1400"/>
              <a:defRPr/>
            </a:pPr>
            <a:r>
              <a:rPr lang="en-US" b="1">
                <a:latin typeface="Verdana"/>
                <a:ea typeface="Verdana"/>
              </a:rPr>
              <a:t>McKenzie</a:t>
            </a:r>
          </a:p>
          <a:p>
            <a:pPr marL="465455" indent="-232410" defTabSz="931774">
              <a:buSzPts val="1400"/>
              <a:defRPr/>
            </a:pPr>
            <a:endParaRPr lang="en-US" b="1">
              <a:latin typeface="Verdana"/>
              <a:ea typeface="Verdana"/>
            </a:endParaRPr>
          </a:p>
          <a:p>
            <a:pPr defTabSz="931774">
              <a:defRPr/>
            </a:pPr>
            <a:r>
              <a:rPr lang="en-US">
                <a:cs typeface="Calibri"/>
              </a:rPr>
              <a:t>Situate the implementation work around project management and committees </a:t>
            </a:r>
          </a:p>
          <a:p>
            <a:pPr defTabSz="931774">
              <a:defRPr/>
            </a:pPr>
            <a:endParaRPr lang="en-US">
              <a:cs typeface="Calibri"/>
            </a:endParaRPr>
          </a:p>
          <a:p>
            <a:pPr defTabSz="931774">
              <a:defRPr/>
            </a:pPr>
            <a:r>
              <a:rPr lang="en-US">
                <a:cs typeface="Calibri"/>
              </a:rPr>
              <a:t>Focus today is Organizational Change Management (OCM)'s work with University Relations and Marketing (URM). Iterative work has been done to research, propose, refine,  propose, discuss, and select a final name. The Core Team and the Steering Committee have signed off. The Bacc core Committee is the next group we are visitng with. </a:t>
            </a:r>
          </a:p>
        </p:txBody>
      </p:sp>
      <p:sp>
        <p:nvSpPr>
          <p:cNvPr id="4" name="Slide Number Placeholder 3"/>
          <p:cNvSpPr>
            <a:spLocks noGrp="1"/>
          </p:cNvSpPr>
          <p:nvPr>
            <p:ph type="sldNum" idx="12"/>
          </p:nvPr>
        </p:nvSpPr>
        <p:spPr/>
        <p:txBody>
          <a:bodyPr/>
          <a:lstStyle/>
          <a:p>
            <a:fld id="{00000000-1234-1234-1234-123412341234}" type="slidenum">
              <a:rPr lang="en-US">
                <a:solidFill>
                  <a:schemeClr val="dk1"/>
                </a:solidFill>
                <a:latin typeface="Calibri"/>
                <a:ea typeface="Calibri"/>
                <a:cs typeface="Calibri"/>
                <a:sym typeface="Calibri"/>
              </a:rPr>
              <a:pPr/>
              <a:t>29</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50159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had in-depth discussions about what general education really is, its purpose, and its place in the 21st century for our students and other stakeholders. </a:t>
            </a:r>
          </a:p>
        </p:txBody>
      </p:sp>
      <p:sp>
        <p:nvSpPr>
          <p:cNvPr id="4" name="Slide Number Placeholder 3"/>
          <p:cNvSpPr>
            <a:spLocks noGrp="1"/>
          </p:cNvSpPr>
          <p:nvPr>
            <p:ph type="sldNum" sz="quarter" idx="5"/>
          </p:nvPr>
        </p:nvSpPr>
        <p:spPr/>
        <p:txBody>
          <a:bodyPr/>
          <a:lstStyle/>
          <a:p>
            <a:fld id="{D4A39D37-EB39-9B49-85DF-DD837FDB43E8}" type="slidenum">
              <a:rPr lang="en-US" smtClean="0"/>
              <a:t>33</a:t>
            </a:fld>
            <a:endParaRPr lang="en-US"/>
          </a:p>
        </p:txBody>
      </p:sp>
    </p:spTree>
    <p:extLst>
      <p:ext uri="{BB962C8B-B14F-4D97-AF65-F5344CB8AC3E}">
        <p14:creationId xmlns:p14="http://schemas.microsoft.com/office/powerpoint/2010/main" val="2900156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A39D37-EB39-9B49-85DF-DD837FDB43E8}" type="slidenum">
              <a:rPr lang="en-US" smtClean="0"/>
              <a:t>34</a:t>
            </a:fld>
            <a:endParaRPr lang="en-US"/>
          </a:p>
        </p:txBody>
      </p:sp>
    </p:spTree>
    <p:extLst>
      <p:ext uri="{BB962C8B-B14F-4D97-AF65-F5344CB8AC3E}">
        <p14:creationId xmlns:p14="http://schemas.microsoft.com/office/powerpoint/2010/main" val="5018170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AA78366-A3F1-41A2-BB78-CA5427FE057B}" type="datetimeFigureOut">
              <a:rPr lang="en-US" smtClean="0"/>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7178D402-14E0-4DB8-B1C1-216F59045A48}" type="slidenum">
              <a:rPr lang="en-US" smtClean="0"/>
              <a:t>‹#›</a:t>
            </a:fld>
            <a:endParaRPr lang="en-US"/>
          </a:p>
        </p:txBody>
      </p:sp>
    </p:spTree>
    <p:extLst>
      <p:ext uri="{BB962C8B-B14F-4D97-AF65-F5344CB8AC3E}">
        <p14:creationId xmlns:p14="http://schemas.microsoft.com/office/powerpoint/2010/main" val="2072313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AA78366-A3F1-41A2-BB78-CA5427FE057B}" type="datetimeFigureOut">
              <a:rPr lang="en-US" smtClean="0"/>
              <a:t>6/8/2023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7178D402-14E0-4DB8-B1C1-216F59045A48}" type="slidenum">
              <a:rPr lang="en-US" smtClean="0"/>
              <a:t>‹#›</a:t>
            </a:fld>
            <a:endParaRPr lang="en-US"/>
          </a:p>
        </p:txBody>
      </p:sp>
    </p:spTree>
    <p:extLst>
      <p:ext uri="{BB962C8B-B14F-4D97-AF65-F5344CB8AC3E}">
        <p14:creationId xmlns:p14="http://schemas.microsoft.com/office/powerpoint/2010/main" val="2723627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AA78366-A3F1-41A2-BB78-CA5427FE057B}" type="datetimeFigureOut">
              <a:rPr lang="en-US" smtClean="0"/>
              <a:t>6/8/2023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7178D402-14E0-4DB8-B1C1-216F59045A48}" type="slidenum">
              <a:rPr lang="en-US" smtClean="0"/>
              <a:t>‹#›</a:t>
            </a:fld>
            <a:endParaRPr lang="en-US"/>
          </a:p>
        </p:txBody>
      </p:sp>
    </p:spTree>
    <p:extLst>
      <p:ext uri="{BB962C8B-B14F-4D97-AF65-F5344CB8AC3E}">
        <p14:creationId xmlns:p14="http://schemas.microsoft.com/office/powerpoint/2010/main" val="3220076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AA78366-A3F1-41A2-BB78-CA5427FE057B}" type="datetimeFigureOut">
              <a:rPr lang="en-US" smtClean="0"/>
              <a:t>6/8/2023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7178D402-14E0-4DB8-B1C1-216F59045A48}"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4268182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AA78366-A3F1-41A2-BB78-CA5427FE057B}" type="datetimeFigureOut">
              <a:rPr lang="en-US" smtClean="0"/>
              <a:t>6/8/2023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7178D402-14E0-4DB8-B1C1-216F59045A48}" type="slidenum">
              <a:rPr lang="en-US" smtClean="0"/>
              <a:t>‹#›</a:t>
            </a:fld>
            <a:endParaRPr lang="en-US"/>
          </a:p>
        </p:txBody>
      </p:sp>
    </p:spTree>
    <p:extLst>
      <p:ext uri="{BB962C8B-B14F-4D97-AF65-F5344CB8AC3E}">
        <p14:creationId xmlns:p14="http://schemas.microsoft.com/office/powerpoint/2010/main" val="4105346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0AA78366-A3F1-41A2-BB78-CA5427FE057B}" type="datetimeFigureOut">
              <a:rPr lang="en-US" smtClean="0"/>
              <a:t>6/8/2023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78D402-14E0-4DB8-B1C1-216F59045A48}" type="slidenum">
              <a:rPr lang="en-US" smtClean="0"/>
              <a:t>‹#›</a:t>
            </a:fld>
            <a:endParaRPr lang="en-US"/>
          </a:p>
        </p:txBody>
      </p:sp>
    </p:spTree>
    <p:extLst>
      <p:ext uri="{BB962C8B-B14F-4D97-AF65-F5344CB8AC3E}">
        <p14:creationId xmlns:p14="http://schemas.microsoft.com/office/powerpoint/2010/main" val="22712953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0AA78366-A3F1-41A2-BB78-CA5427FE057B}" type="datetimeFigureOut">
              <a:rPr lang="en-US" smtClean="0"/>
              <a:t>6/8/2023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78D402-14E0-4DB8-B1C1-216F59045A48}" type="slidenum">
              <a:rPr lang="en-US" smtClean="0"/>
              <a:t>‹#›</a:t>
            </a:fld>
            <a:endParaRPr lang="en-US"/>
          </a:p>
        </p:txBody>
      </p:sp>
    </p:spTree>
    <p:extLst>
      <p:ext uri="{BB962C8B-B14F-4D97-AF65-F5344CB8AC3E}">
        <p14:creationId xmlns:p14="http://schemas.microsoft.com/office/powerpoint/2010/main" val="1664767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A78366-A3F1-41A2-BB78-CA5427FE057B}" type="datetimeFigureOut">
              <a:rPr lang="en-US" smtClean="0"/>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8D402-14E0-4DB8-B1C1-216F59045A48}" type="slidenum">
              <a:rPr lang="en-US" smtClean="0"/>
              <a:t>‹#›</a:t>
            </a:fld>
            <a:endParaRPr lang="en-US"/>
          </a:p>
        </p:txBody>
      </p:sp>
    </p:spTree>
    <p:extLst>
      <p:ext uri="{BB962C8B-B14F-4D97-AF65-F5344CB8AC3E}">
        <p14:creationId xmlns:p14="http://schemas.microsoft.com/office/powerpoint/2010/main" val="3942889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0AA78366-A3F1-41A2-BB78-CA5427FE057B}" type="datetimeFigureOut">
              <a:rPr lang="en-US" smtClean="0"/>
              <a:t>6/8/2023</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7178D402-14E0-4DB8-B1C1-216F59045A48}" type="slidenum">
              <a:rPr lang="en-US" smtClean="0"/>
              <a:t>‹#›</a:t>
            </a:fld>
            <a:endParaRPr lang="en-US"/>
          </a:p>
        </p:txBody>
      </p:sp>
    </p:spTree>
    <p:extLst>
      <p:ext uri="{BB962C8B-B14F-4D97-AF65-F5344CB8AC3E}">
        <p14:creationId xmlns:p14="http://schemas.microsoft.com/office/powerpoint/2010/main" val="3954768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0589" y="3349211"/>
            <a:ext cx="10370820" cy="1608454"/>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200" b="0" i="0">
                <a:solidFill>
                  <a:schemeClr val="tx1"/>
                </a:solidFill>
                <a:latin typeface="Calibri"/>
                <a:cs typeface="Calibri"/>
              </a:defRPr>
            </a:lvl1pPr>
          </a:lstStyle>
          <a:p>
            <a:pPr marL="12700">
              <a:lnSpc>
                <a:spcPts val="1240"/>
              </a:lnSpc>
            </a:pPr>
            <a:r>
              <a:rPr spc="-5" dirty="0"/>
              <a:t>OREGON </a:t>
            </a:r>
            <a:r>
              <a:rPr spc="-45" dirty="0"/>
              <a:t>STATE</a:t>
            </a:r>
            <a:r>
              <a:rPr spc="-10" dirty="0"/>
              <a:t> </a:t>
            </a:r>
            <a:r>
              <a:rPr spc="-5" dirty="0"/>
              <a:t>UNIVERSITY</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6/8/2023</a:t>
            </a:fld>
            <a:endParaRPr lang="en-US"/>
          </a:p>
        </p:txBody>
      </p:sp>
      <p:sp>
        <p:nvSpPr>
          <p:cNvPr id="6" name="Holder 6"/>
          <p:cNvSpPr>
            <a:spLocks noGrp="1"/>
          </p:cNvSpPr>
          <p:nvPr>
            <p:ph type="sldNum" sz="quarter" idx="7"/>
          </p:nvPr>
        </p:nvSpPr>
        <p:spPr/>
        <p:txBody>
          <a:bodyPr lIns="0" tIns="0" rIns="0" bIns="0"/>
          <a:lstStyle>
            <a:lvl1pPr>
              <a:defRPr sz="1200" b="0" i="0">
                <a:solidFill>
                  <a:schemeClr val="tx1"/>
                </a:solidFill>
                <a:latin typeface="Calibri"/>
                <a:cs typeface="Calibri"/>
              </a:defRPr>
            </a:lvl1pPr>
          </a:lstStyle>
          <a:p>
            <a:pPr marL="12700">
              <a:lnSpc>
                <a:spcPts val="1330"/>
              </a:lnSpc>
            </a:pPr>
            <a:fld id="{81D60167-4931-47E6-BA6A-407CBD079E47}" type="slidenum">
              <a:rPr dirty="0"/>
              <a:t>‹#›</a:t>
            </a:fld>
            <a:endParaRPr dirty="0"/>
          </a:p>
        </p:txBody>
      </p:sp>
    </p:spTree>
    <p:extLst>
      <p:ext uri="{BB962C8B-B14F-4D97-AF65-F5344CB8AC3E}">
        <p14:creationId xmlns:p14="http://schemas.microsoft.com/office/powerpoint/2010/main" val="24050660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Georgia"/>
                <a:cs typeface="Georgia"/>
              </a:defRPr>
            </a:lvl1pPr>
          </a:lstStyle>
          <a:p>
            <a:endParaRPr/>
          </a:p>
        </p:txBody>
      </p:sp>
      <p:sp>
        <p:nvSpPr>
          <p:cNvPr id="3" name="Holder 3"/>
          <p:cNvSpPr>
            <a:spLocks noGrp="1"/>
          </p:cNvSpPr>
          <p:nvPr>
            <p:ph sz="half" idx="2"/>
          </p:nvPr>
        </p:nvSpPr>
        <p:spPr>
          <a:xfrm>
            <a:off x="916903" y="1364894"/>
            <a:ext cx="5012690" cy="4484370"/>
          </a:xfrm>
          <a:prstGeom prst="rect">
            <a:avLst/>
          </a:prstGeom>
        </p:spPr>
        <p:txBody>
          <a:bodyPr wrap="square" lIns="0" tIns="0" rIns="0" bIns="0">
            <a:spAutoFit/>
          </a:bodyPr>
          <a:lstStyle>
            <a:lvl1pPr>
              <a:defRPr sz="1600" b="1" i="0">
                <a:solidFill>
                  <a:schemeClr val="tx1"/>
                </a:solidFill>
                <a:latin typeface="Calibri"/>
                <a:cs typeface="Calibri"/>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200" b="0" i="0">
                <a:solidFill>
                  <a:schemeClr val="tx1"/>
                </a:solidFill>
                <a:latin typeface="Calibri"/>
                <a:cs typeface="Calibri"/>
              </a:defRPr>
            </a:lvl1pPr>
          </a:lstStyle>
          <a:p>
            <a:pPr marL="12700">
              <a:lnSpc>
                <a:spcPts val="1240"/>
              </a:lnSpc>
            </a:pPr>
            <a:r>
              <a:rPr spc="-5" dirty="0"/>
              <a:t>OREGON </a:t>
            </a:r>
            <a:r>
              <a:rPr spc="-45" dirty="0"/>
              <a:t>STATE</a:t>
            </a:r>
            <a:r>
              <a:rPr spc="-10" dirty="0"/>
              <a:t> </a:t>
            </a:r>
            <a:r>
              <a:rPr spc="-5" dirty="0"/>
              <a:t>UNIVERSITY</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6/8/2023</a:t>
            </a:fld>
            <a:endParaRPr lang="en-US"/>
          </a:p>
        </p:txBody>
      </p:sp>
      <p:sp>
        <p:nvSpPr>
          <p:cNvPr id="7" name="Holder 7"/>
          <p:cNvSpPr>
            <a:spLocks noGrp="1"/>
          </p:cNvSpPr>
          <p:nvPr>
            <p:ph type="sldNum" sz="quarter" idx="7"/>
          </p:nvPr>
        </p:nvSpPr>
        <p:spPr/>
        <p:txBody>
          <a:bodyPr lIns="0" tIns="0" rIns="0" bIns="0"/>
          <a:lstStyle>
            <a:lvl1pPr>
              <a:defRPr sz="1200" b="0" i="0">
                <a:solidFill>
                  <a:schemeClr val="tx1"/>
                </a:solidFill>
                <a:latin typeface="Calibri"/>
                <a:cs typeface="Calibri"/>
              </a:defRPr>
            </a:lvl1pPr>
          </a:lstStyle>
          <a:p>
            <a:pPr marL="12700">
              <a:lnSpc>
                <a:spcPts val="1330"/>
              </a:lnSpc>
            </a:pPr>
            <a:fld id="{81D60167-4931-47E6-BA6A-407CBD079E47}" type="slidenum">
              <a:rPr dirty="0"/>
              <a:t>‹#›</a:t>
            </a:fld>
            <a:endParaRPr dirty="0"/>
          </a:p>
        </p:txBody>
      </p:sp>
    </p:spTree>
    <p:extLst>
      <p:ext uri="{BB962C8B-B14F-4D97-AF65-F5344CB8AC3E}">
        <p14:creationId xmlns:p14="http://schemas.microsoft.com/office/powerpoint/2010/main" val="2998542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A78366-A3F1-41A2-BB78-CA5427FE057B}" type="datetimeFigureOut">
              <a:rPr lang="en-US" smtClean="0"/>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8D402-14E0-4DB8-B1C1-216F59045A48}" type="slidenum">
              <a:rPr lang="en-US" smtClean="0"/>
              <a:t>‹#›</a:t>
            </a:fld>
            <a:endParaRPr lang="en-US"/>
          </a:p>
        </p:txBody>
      </p:sp>
    </p:spTree>
    <p:extLst>
      <p:ext uri="{BB962C8B-B14F-4D97-AF65-F5344CB8AC3E}">
        <p14:creationId xmlns:p14="http://schemas.microsoft.com/office/powerpoint/2010/main" val="22898166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r="92081"/>
          <a:stretch>
            <a:fillRect/>
          </a:stretch>
        </p:blipFill>
        <p:spPr>
          <a:xfrm>
            <a:off x="1" y="0"/>
            <a:ext cx="723901" cy="6858000"/>
          </a:xfrm>
          <a:custGeom>
            <a:avLst/>
            <a:gdLst>
              <a:gd name="connsiteX0" fmla="*/ 0 w 723901"/>
              <a:gd name="connsiteY0" fmla="*/ 0 h 6858000"/>
              <a:gd name="connsiteX1" fmla="*/ 723901 w 723901"/>
              <a:gd name="connsiteY1" fmla="*/ 0 h 6858000"/>
              <a:gd name="connsiteX2" fmla="*/ 723901 w 723901"/>
              <a:gd name="connsiteY2" fmla="*/ 6858000 h 6858000"/>
              <a:gd name="connsiteX3" fmla="*/ 0 w 7239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23901" h="6858000">
                <a:moveTo>
                  <a:pt x="0" y="0"/>
                </a:moveTo>
                <a:lnTo>
                  <a:pt x="723901" y="0"/>
                </a:lnTo>
                <a:lnTo>
                  <a:pt x="723901" y="6858000"/>
                </a:lnTo>
                <a:lnTo>
                  <a:pt x="0" y="6858000"/>
                </a:lnTo>
                <a:close/>
              </a:path>
            </a:pathLst>
          </a:custGeom>
        </p:spPr>
      </p:pic>
      <p:sp>
        <p:nvSpPr>
          <p:cNvPr id="8" name="Oval 7"/>
          <p:cNvSpPr>
            <a:spLocks noChangeAspect="1"/>
          </p:cNvSpPr>
          <p:nvPr userDrawn="1"/>
        </p:nvSpPr>
        <p:spPr>
          <a:xfrm>
            <a:off x="479892" y="512636"/>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2" name="Title 1"/>
          <p:cNvSpPr>
            <a:spLocks noGrp="1"/>
          </p:cNvSpPr>
          <p:nvPr>
            <p:ph type="title"/>
          </p:nvPr>
        </p:nvSpPr>
        <p:spPr>
          <a:xfrm>
            <a:off x="1474236" y="658626"/>
            <a:ext cx="9879563" cy="494927"/>
          </a:xfrm>
        </p:spPr>
        <p:txBody>
          <a:bodyPr>
            <a:normAutofit/>
          </a:bodyPr>
          <a:lstStyle>
            <a:lvl1pPr>
              <a:defRPr sz="2800" b="1">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6" name="Picture Placeholder 2"/>
          <p:cNvSpPr>
            <a:spLocks noGrp="1"/>
          </p:cNvSpPr>
          <p:nvPr>
            <p:ph type="pic" sz="quarter" idx="10" hasCustomPrompt="1"/>
          </p:nvPr>
        </p:nvSpPr>
        <p:spPr>
          <a:xfrm>
            <a:off x="616688" y="658626"/>
            <a:ext cx="504121" cy="504122"/>
          </a:xfrm>
        </p:spPr>
        <p:txBody>
          <a:bodyPr anchor="ctr" anchorCtr="0">
            <a:noAutofit/>
          </a:bodyPr>
          <a:lstStyle>
            <a:lvl1pPr marL="0" indent="0" algn="ctr">
              <a:buNone/>
              <a:defRPr sz="800"/>
            </a:lvl1pPr>
          </a:lstStyle>
          <a:p>
            <a:r>
              <a:rPr lang="en-US" dirty="0"/>
              <a:t>Icon image</a:t>
            </a:r>
          </a:p>
        </p:txBody>
      </p:sp>
      <p:sp>
        <p:nvSpPr>
          <p:cNvPr id="3" name="Content Placeholder 2"/>
          <p:cNvSpPr>
            <a:spLocks noGrp="1"/>
          </p:cNvSpPr>
          <p:nvPr>
            <p:ph idx="1" hasCustomPrompt="1"/>
          </p:nvPr>
        </p:nvSpPr>
        <p:spPr>
          <a:xfrm>
            <a:off x="1474236" y="1380931"/>
            <a:ext cx="9879564" cy="5187820"/>
          </a:xfrm>
        </p:spPr>
        <p:txBody>
          <a:bodyPr>
            <a:normAutofit/>
          </a:bodyPr>
          <a:lstStyle>
            <a:lvl1pPr marL="228600" indent="-228600">
              <a:buClr>
                <a:srgbClr val="DC4405"/>
              </a:buClr>
              <a:buFont typeface="Courier New" panose="02070309020205020404" pitchFamily="49" charset="0"/>
              <a:buChar char="o"/>
              <a:defRPr sz="2000" baseline="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800" baseline="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600" baseline="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400" baseline="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1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121242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AA78366-A3F1-41A2-BB78-CA5427FE057B}" type="datetimeFigureOut">
              <a:rPr lang="en-US" smtClean="0"/>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7178D402-14E0-4DB8-B1C1-216F59045A48}" type="slidenum">
              <a:rPr lang="en-US" smtClean="0"/>
              <a:t>‹#›</a:t>
            </a:fld>
            <a:endParaRPr lang="en-US"/>
          </a:p>
        </p:txBody>
      </p:sp>
    </p:spTree>
    <p:extLst>
      <p:ext uri="{BB962C8B-B14F-4D97-AF65-F5344CB8AC3E}">
        <p14:creationId xmlns:p14="http://schemas.microsoft.com/office/powerpoint/2010/main" val="3425215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A78366-A3F1-41A2-BB78-CA5427FE057B}" type="datetimeFigureOut">
              <a:rPr lang="en-US" smtClean="0"/>
              <a:t>6/8/2023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8D402-14E0-4DB8-B1C1-216F59045A48}" type="slidenum">
              <a:rPr lang="en-US" smtClean="0"/>
              <a:t>‹#›</a:t>
            </a:fld>
            <a:endParaRPr lang="en-US"/>
          </a:p>
        </p:txBody>
      </p:sp>
    </p:spTree>
    <p:extLst>
      <p:ext uri="{BB962C8B-B14F-4D97-AF65-F5344CB8AC3E}">
        <p14:creationId xmlns:p14="http://schemas.microsoft.com/office/powerpoint/2010/main" val="3013329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AA78366-A3F1-41A2-BB78-CA5427FE057B}" type="datetimeFigureOut">
              <a:rPr lang="en-US" smtClean="0"/>
              <a:t>6/8/2023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78D402-14E0-4DB8-B1C1-216F59045A48}" type="slidenum">
              <a:rPr lang="en-US" smtClean="0"/>
              <a:t>‹#›</a:t>
            </a:fld>
            <a:endParaRPr lang="en-US"/>
          </a:p>
        </p:txBody>
      </p:sp>
    </p:spTree>
    <p:extLst>
      <p:ext uri="{BB962C8B-B14F-4D97-AF65-F5344CB8AC3E}">
        <p14:creationId xmlns:p14="http://schemas.microsoft.com/office/powerpoint/2010/main" val="3621774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AA78366-A3F1-41A2-BB78-CA5427FE057B}" type="datetimeFigureOut">
              <a:rPr lang="en-US" smtClean="0"/>
              <a:t>6/8/2023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78D402-14E0-4DB8-B1C1-216F59045A48}" type="slidenum">
              <a:rPr lang="en-US" smtClean="0"/>
              <a:t>‹#›</a:t>
            </a:fld>
            <a:endParaRPr lang="en-US"/>
          </a:p>
        </p:txBody>
      </p:sp>
    </p:spTree>
    <p:extLst>
      <p:ext uri="{BB962C8B-B14F-4D97-AF65-F5344CB8AC3E}">
        <p14:creationId xmlns:p14="http://schemas.microsoft.com/office/powerpoint/2010/main" val="3985708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0AA78366-A3F1-41A2-BB78-CA5427FE057B}" type="datetimeFigureOut">
              <a:rPr lang="en-US" smtClean="0"/>
              <a:t>6/8/2023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78D402-14E0-4DB8-B1C1-216F59045A48}" type="slidenum">
              <a:rPr lang="en-US" smtClean="0"/>
              <a:t>‹#›</a:t>
            </a:fld>
            <a:endParaRPr lang="en-US"/>
          </a:p>
        </p:txBody>
      </p:sp>
    </p:spTree>
    <p:extLst>
      <p:ext uri="{BB962C8B-B14F-4D97-AF65-F5344CB8AC3E}">
        <p14:creationId xmlns:p14="http://schemas.microsoft.com/office/powerpoint/2010/main" val="550412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AA78366-A3F1-41A2-BB78-CA5427FE057B}" type="datetimeFigureOut">
              <a:rPr lang="en-US" smtClean="0"/>
              <a:t>6/8/2023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8D402-14E0-4DB8-B1C1-216F59045A48}" type="slidenum">
              <a:rPr lang="en-US" smtClean="0"/>
              <a:t>‹#›</a:t>
            </a:fld>
            <a:endParaRPr lang="en-US"/>
          </a:p>
        </p:txBody>
      </p:sp>
    </p:spTree>
    <p:extLst>
      <p:ext uri="{BB962C8B-B14F-4D97-AF65-F5344CB8AC3E}">
        <p14:creationId xmlns:p14="http://schemas.microsoft.com/office/powerpoint/2010/main" val="631705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AA78366-A3F1-41A2-BB78-CA5427FE057B}" type="datetimeFigureOut">
              <a:rPr lang="en-US" smtClean="0"/>
              <a:t>6/8/2023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8D402-14E0-4DB8-B1C1-216F59045A48}" type="slidenum">
              <a:rPr lang="en-US" smtClean="0"/>
              <a:t>‹#›</a:t>
            </a:fld>
            <a:endParaRPr lang="en-US"/>
          </a:p>
        </p:txBody>
      </p:sp>
    </p:spTree>
    <p:extLst>
      <p:ext uri="{BB962C8B-B14F-4D97-AF65-F5344CB8AC3E}">
        <p14:creationId xmlns:p14="http://schemas.microsoft.com/office/powerpoint/2010/main" val="396880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AA78366-A3F1-41A2-BB78-CA5427FE057B}" type="datetimeFigureOut">
              <a:rPr lang="en-US" smtClean="0"/>
              <a:t>6/8/2023</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7178D402-14E0-4DB8-B1C1-216F59045A48}" type="slidenum">
              <a:rPr lang="en-US" smtClean="0"/>
              <a:t>‹#›</a:t>
            </a:fld>
            <a:endParaRPr lang="en-US"/>
          </a:p>
        </p:txBody>
      </p:sp>
    </p:spTree>
    <p:extLst>
      <p:ext uri="{BB962C8B-B14F-4D97-AF65-F5344CB8AC3E}">
        <p14:creationId xmlns:p14="http://schemas.microsoft.com/office/powerpoint/2010/main" val="304217582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senate.oregonstate.edu/sites/senate.oregonstate.edu/files/2023-06/criteria_inst_fs_230608.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senate.oregonstate.edu/sites/senate.oregonstate.edu/files/2023-06/criteria_prof_srres_fs_230608.pdf"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faculty.senate@oregonstate.edu" TargetMode="External"/><Relationship Id="rId2" Type="http://schemas.openxmlformats.org/officeDocument/2006/relationships/hyperlink" Target="https://senate.oregonstate.edu/attendance-year" TargetMode="External"/><Relationship Id="rId1" Type="http://schemas.openxmlformats.org/officeDocument/2006/relationships/slideLayout" Target="../slideLayouts/slideLayout2.xml"/><Relationship Id="rId4" Type="http://schemas.openxmlformats.org/officeDocument/2006/relationships/hyperlink" Target="mailto:Caitlin.Calascibetta@oregonstate.edu"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hyperlink" Target="https://senate.oregonstate.edu/sites/senate.oregonstate.edu/files/2023-06/ptie_ie_guidelines_fs_230608.pdf"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hyperlink" Target="https://senate.oregonstate.edu/sites/senate.oregonstate.edu/files/2023-06/acad_freedom_fs_230608.pdf"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10.sv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doi.org/DOI:" TargetMode="External"/><Relationship Id="rId2" Type="http://schemas.openxmlformats.org/officeDocument/2006/relationships/hyperlink" Target="https://www.aacu.org/publications-research/periodicals/reality-check-whats-name-persistence-general-education" TargetMode="External"/><Relationship Id="rId1" Type="http://schemas.openxmlformats.org/officeDocument/2006/relationships/slideLayout" Target="../slideLayouts/slideLayout2.xml"/><Relationship Id="rId4" Type="http://schemas.openxmlformats.org/officeDocument/2006/relationships/hyperlink" Target="https://doi.org/10.1353/jge.2015.0022"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leadership.oregonstate.edu/provost/imagining-our-future-together"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senate.oregonstate.edu/sites/senate.oregonstate.edu/files/2023-06/otr_fs_230608.pdf" TargetMode="External"/><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7BB64B-6CFD-4FD8-998B-CF3FAB04BF29}"/>
              </a:ext>
            </a:extLst>
          </p:cNvPr>
          <p:cNvPicPr>
            <a:picLocks noChangeAspect="1"/>
          </p:cNvPicPr>
          <p:nvPr/>
        </p:nvPicPr>
        <p:blipFill rotWithShape="1">
          <a:blip r:embed="rId2">
            <a:extLst>
              <a:ext uri="{28A0092B-C50C-407E-A947-70E740481C1C}">
                <a14:useLocalDpi xmlns:a14="http://schemas.microsoft.com/office/drawing/2010/main" val="0"/>
              </a:ext>
            </a:extLst>
          </a:blip>
          <a:srcRect r="10867" b="10340"/>
          <a:stretch/>
        </p:blipFill>
        <p:spPr>
          <a:xfrm>
            <a:off x="1324948" y="709127"/>
            <a:ext cx="10867052" cy="6148873"/>
          </a:xfrm>
          <a:prstGeom prst="rect">
            <a:avLst/>
          </a:prstGeom>
        </p:spPr>
      </p:pic>
      <p:sp>
        <p:nvSpPr>
          <p:cNvPr id="2" name="Title 1">
            <a:extLst>
              <a:ext uri="{FF2B5EF4-FFF2-40B4-BE49-F238E27FC236}">
                <a16:creationId xmlns:a16="http://schemas.microsoft.com/office/drawing/2014/main" id="{9BF1093D-ECFD-46B4-A531-9403F78C62FF}"/>
              </a:ext>
            </a:extLst>
          </p:cNvPr>
          <p:cNvSpPr>
            <a:spLocks noGrp="1"/>
          </p:cNvSpPr>
          <p:nvPr>
            <p:ph type="ctrTitle"/>
          </p:nvPr>
        </p:nvSpPr>
        <p:spPr/>
        <p:txBody>
          <a:bodyPr/>
          <a:lstStyle/>
          <a:p>
            <a:r>
              <a:rPr lang="en-US" dirty="0">
                <a:solidFill>
                  <a:srgbClr val="FF6600"/>
                </a:solidFill>
                <a:latin typeface="Verdana" panose="020B0604030504040204" pitchFamily="34" charset="0"/>
                <a:ea typeface="Verdana" panose="020B0604030504040204" pitchFamily="34" charset="0"/>
                <a:cs typeface="Verdana" panose="020B0604030504040204" pitchFamily="34" charset="0"/>
              </a:rPr>
              <a:t>OSU Faculty Senate</a:t>
            </a:r>
            <a:endParaRPr lang="en-US" dirty="0"/>
          </a:p>
        </p:txBody>
      </p:sp>
      <p:sp>
        <p:nvSpPr>
          <p:cNvPr id="3" name="Subtitle 2">
            <a:extLst>
              <a:ext uri="{FF2B5EF4-FFF2-40B4-BE49-F238E27FC236}">
                <a16:creationId xmlns:a16="http://schemas.microsoft.com/office/drawing/2014/main" id="{6A4FE509-AC1D-4C5C-B076-C5A9EEF78CAA}"/>
              </a:ext>
            </a:extLst>
          </p:cNvPr>
          <p:cNvSpPr>
            <a:spLocks noGrp="1"/>
          </p:cNvSpPr>
          <p:nvPr>
            <p:ph type="subTitle" idx="1"/>
          </p:nvPr>
        </p:nvSpPr>
        <p:spPr/>
        <p:txBody>
          <a:bodyPr/>
          <a:lstStyle/>
          <a:p>
            <a:pPr algn="ctr"/>
            <a:r>
              <a:rPr lang="en-US" dirty="0">
                <a:latin typeface="Verdana" panose="020B0604030504040204" pitchFamily="34" charset="0"/>
                <a:ea typeface="Verdana" panose="020B0604030504040204" pitchFamily="34" charset="0"/>
              </a:rPr>
              <a:t>June 8, 2023</a:t>
            </a:r>
          </a:p>
        </p:txBody>
      </p:sp>
    </p:spTree>
    <p:extLst>
      <p:ext uri="{BB962C8B-B14F-4D97-AF65-F5344CB8AC3E}">
        <p14:creationId xmlns:p14="http://schemas.microsoft.com/office/powerpoint/2010/main" val="1810965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7BB64B-6CFD-4FD8-998B-CF3FAB04BF29}"/>
              </a:ext>
            </a:extLst>
          </p:cNvPr>
          <p:cNvPicPr>
            <a:picLocks noChangeAspect="1"/>
          </p:cNvPicPr>
          <p:nvPr/>
        </p:nvPicPr>
        <p:blipFill rotWithShape="1">
          <a:blip r:embed="rId2">
            <a:extLst>
              <a:ext uri="{28A0092B-C50C-407E-A947-70E740481C1C}">
                <a14:useLocalDpi xmlns:a14="http://schemas.microsoft.com/office/drawing/2010/main" val="0"/>
              </a:ext>
            </a:extLst>
          </a:blip>
          <a:srcRect r="10867" b="10340"/>
          <a:stretch/>
        </p:blipFill>
        <p:spPr>
          <a:xfrm>
            <a:off x="1324948" y="709127"/>
            <a:ext cx="10867052" cy="6148873"/>
          </a:xfrm>
          <a:prstGeom prst="rect">
            <a:avLst/>
          </a:prstGeom>
        </p:spPr>
      </p:pic>
      <p:sp>
        <p:nvSpPr>
          <p:cNvPr id="2" name="Title 1">
            <a:extLst>
              <a:ext uri="{FF2B5EF4-FFF2-40B4-BE49-F238E27FC236}">
                <a16:creationId xmlns:a16="http://schemas.microsoft.com/office/drawing/2014/main" id="{9BF1093D-ECFD-46B4-A531-9403F78C62FF}"/>
              </a:ext>
            </a:extLst>
          </p:cNvPr>
          <p:cNvSpPr>
            <a:spLocks noGrp="1"/>
          </p:cNvSpPr>
          <p:nvPr>
            <p:ph type="ctrTitle"/>
          </p:nvPr>
        </p:nvSpPr>
        <p:spPr/>
        <p:txBody>
          <a:bodyPr/>
          <a:lstStyle/>
          <a:p>
            <a:r>
              <a:rPr lang="en-US" dirty="0">
                <a:solidFill>
                  <a:srgbClr val="FF6600"/>
                </a:solidFill>
                <a:latin typeface="Verdana" panose="020B0604030504040204" pitchFamily="34" charset="0"/>
                <a:ea typeface="Verdana" panose="020B0604030504040204" pitchFamily="34" charset="0"/>
                <a:cs typeface="Verdana" panose="020B0604030504040204" pitchFamily="34" charset="0"/>
              </a:rPr>
              <a:t>OSU Faculty Senate</a:t>
            </a:r>
            <a:endParaRPr lang="en-US" dirty="0"/>
          </a:p>
        </p:txBody>
      </p:sp>
      <p:sp>
        <p:nvSpPr>
          <p:cNvPr id="3" name="Subtitle 2">
            <a:extLst>
              <a:ext uri="{FF2B5EF4-FFF2-40B4-BE49-F238E27FC236}">
                <a16:creationId xmlns:a16="http://schemas.microsoft.com/office/drawing/2014/main" id="{6A4FE509-AC1D-4C5C-B076-C5A9EEF78CAA}"/>
              </a:ext>
            </a:extLst>
          </p:cNvPr>
          <p:cNvSpPr>
            <a:spLocks noGrp="1"/>
          </p:cNvSpPr>
          <p:nvPr>
            <p:ph type="subTitle" idx="1"/>
          </p:nvPr>
        </p:nvSpPr>
        <p:spPr/>
        <p:txBody>
          <a:bodyPr/>
          <a:lstStyle/>
          <a:p>
            <a:pPr algn="ctr"/>
            <a:r>
              <a:rPr lang="en-US" dirty="0">
                <a:latin typeface="Verdana" panose="020B0604030504040204" pitchFamily="34" charset="0"/>
                <a:ea typeface="Verdana" panose="020B0604030504040204" pitchFamily="34" charset="0"/>
              </a:rPr>
              <a:t>June 8, 2023</a:t>
            </a:r>
          </a:p>
        </p:txBody>
      </p:sp>
    </p:spTree>
    <p:extLst>
      <p:ext uri="{BB962C8B-B14F-4D97-AF65-F5344CB8AC3E}">
        <p14:creationId xmlns:p14="http://schemas.microsoft.com/office/powerpoint/2010/main" val="346067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72A5B-B9C4-4D74-8CC6-85528743500F}"/>
              </a:ext>
            </a:extLst>
          </p:cNvPr>
          <p:cNvSpPr>
            <a:spLocks noGrp="1"/>
          </p:cNvSpPr>
          <p:nvPr>
            <p:ph type="title"/>
          </p:nvPr>
        </p:nvSpPr>
        <p:spPr/>
        <p:txBody>
          <a:bodyPr/>
          <a:lstStyle/>
          <a:p>
            <a:pPr algn="l"/>
            <a:r>
              <a:rPr lang="en-US" dirty="0">
                <a:latin typeface="Calibri Light" panose="020F0302020204030204" pitchFamily="34" charset="0"/>
                <a:cs typeface="Calibri Light" panose="020F0302020204030204" pitchFamily="34" charset="0"/>
              </a:rPr>
              <a:t>Program Proposal </a:t>
            </a:r>
            <a:br>
              <a:rPr lang="en-US" dirty="0">
                <a:latin typeface="Calibri Light" panose="020F0302020204030204" pitchFamily="34" charset="0"/>
                <a:cs typeface="Calibri Light" panose="020F0302020204030204" pitchFamily="34" charset="0"/>
              </a:rPr>
            </a:br>
            <a:r>
              <a:rPr lang="en-US" dirty="0">
                <a:latin typeface="Calibri Light" panose="020F0302020204030204" pitchFamily="34" charset="0"/>
                <a:cs typeface="Calibri Light" panose="020F0302020204030204" pitchFamily="34" charset="0"/>
              </a:rPr>
              <a:t>for Approval by Faculty Senate</a:t>
            </a:r>
          </a:p>
        </p:txBody>
      </p:sp>
      <p:sp>
        <p:nvSpPr>
          <p:cNvPr id="3" name="Text Placeholder 2">
            <a:extLst>
              <a:ext uri="{FF2B5EF4-FFF2-40B4-BE49-F238E27FC236}">
                <a16:creationId xmlns:a16="http://schemas.microsoft.com/office/drawing/2014/main" id="{021983DA-A5DE-4078-AE81-DD63DAF2CF63}"/>
              </a:ext>
            </a:extLst>
          </p:cNvPr>
          <p:cNvSpPr>
            <a:spLocks noGrp="1"/>
          </p:cNvSpPr>
          <p:nvPr>
            <p:ph type="body" idx="1"/>
          </p:nvPr>
        </p:nvSpPr>
        <p:spPr/>
        <p:txBody>
          <a:bodyPr/>
          <a:lstStyle/>
          <a:p>
            <a:pPr algn="ctr"/>
            <a:r>
              <a:rPr lang="en-US" dirty="0">
                <a:latin typeface="Rockwell" panose="02060603020205020403" pitchFamily="18" charset="0"/>
              </a:rPr>
              <a:t>Eric B. Ianni and Ping-Hung (“Ping”) Hsieh, Curriculum Council</a:t>
            </a:r>
          </a:p>
        </p:txBody>
      </p:sp>
    </p:spTree>
    <p:extLst>
      <p:ext uri="{BB962C8B-B14F-4D97-AF65-F5344CB8AC3E}">
        <p14:creationId xmlns:p14="http://schemas.microsoft.com/office/powerpoint/2010/main" val="562497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631825"/>
            <a:ext cx="10515600" cy="1325563"/>
          </a:xfrm>
        </p:spPr>
        <p:txBody>
          <a:bodyPr>
            <a:normAutofit/>
          </a:bodyPr>
          <a:lstStyle/>
          <a:p>
            <a:r>
              <a:rPr lang="en-US" dirty="0">
                <a:latin typeface="Calibri Light" panose="020F0302020204030204" pitchFamily="34" charset="0"/>
                <a:cs typeface="Calibri Light" panose="020F0302020204030204" pitchFamily="34" charset="0"/>
              </a:rPr>
              <a:t>Program Changes for Faculty Senate Review</a:t>
            </a:r>
          </a:p>
        </p:txBody>
      </p:sp>
      <p:sp>
        <p:nvSpPr>
          <p:cNvPr id="9" name="Content Placeholder 8"/>
          <p:cNvSpPr>
            <a:spLocks noGrp="1"/>
          </p:cNvSpPr>
          <p:nvPr>
            <p:ph idx="1"/>
          </p:nvPr>
        </p:nvSpPr>
        <p:spPr>
          <a:xfrm>
            <a:off x="1015361" y="2335537"/>
            <a:ext cx="10451510" cy="1777715"/>
          </a:xfrm>
        </p:spPr>
        <p:txBody>
          <a:bodyPr vert="horz" lIns="91440" tIns="45720" rIns="91440" bIns="45720" rtlCol="0" anchor="t">
            <a:normAutofit/>
          </a:bodyPr>
          <a:lstStyle/>
          <a:p>
            <a:r>
              <a:rPr lang="en-US" sz="2800" dirty="0">
                <a:latin typeface="Calibri Light" panose="020F0302020204030204" pitchFamily="34" charset="0"/>
                <a:cs typeface="Calibri Light" panose="020F0302020204030204" pitchFamily="34" charset="0"/>
              </a:rPr>
              <a:t>Science and Technology of Alcoholic Beverages Certificate: New Program Proposal</a:t>
            </a:r>
          </a:p>
        </p:txBody>
      </p:sp>
      <p:sp>
        <p:nvSpPr>
          <p:cNvPr id="6" name="Title 7">
            <a:extLst>
              <a:ext uri="{FF2B5EF4-FFF2-40B4-BE49-F238E27FC236}">
                <a16:creationId xmlns:a16="http://schemas.microsoft.com/office/drawing/2014/main" id="{140EF2D7-5C8B-4FB5-A519-52625925A16B}"/>
              </a:ext>
            </a:extLst>
          </p:cNvPr>
          <p:cNvSpPr txBox="1">
            <a:spLocks/>
          </p:cNvSpPr>
          <p:nvPr/>
        </p:nvSpPr>
        <p:spPr>
          <a:xfrm>
            <a:off x="842675" y="312820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baseline="0">
                <a:solidFill>
                  <a:schemeClr val="tx2"/>
                </a:solidFill>
                <a:latin typeface="Georgia" panose="02040502050405020303" pitchFamily="18" charset="0"/>
                <a:ea typeface="+mj-ea"/>
                <a:cs typeface="+mj-cs"/>
              </a:defRPr>
            </a:lvl1pPr>
          </a:lstStyle>
          <a:p>
            <a:r>
              <a:rPr lang="en-US" sz="2800" dirty="0">
                <a:solidFill>
                  <a:schemeClr val="tx1"/>
                </a:solidFill>
                <a:latin typeface="Calibri Light" panose="020F0302020204030204" pitchFamily="34" charset="0"/>
                <a:cs typeface="Calibri Light" panose="020F0302020204030204" pitchFamily="34" charset="0"/>
              </a:rPr>
              <a:t>Approved by the following Faculty Senate Groups:</a:t>
            </a:r>
          </a:p>
        </p:txBody>
      </p:sp>
      <p:sp>
        <p:nvSpPr>
          <p:cNvPr id="7" name="Content Placeholder 8">
            <a:extLst>
              <a:ext uri="{FF2B5EF4-FFF2-40B4-BE49-F238E27FC236}">
                <a16:creationId xmlns:a16="http://schemas.microsoft.com/office/drawing/2014/main" id="{97D32B95-A00F-4B9F-91EB-F9784D62B882}"/>
              </a:ext>
            </a:extLst>
          </p:cNvPr>
          <p:cNvSpPr txBox="1">
            <a:spLocks/>
          </p:cNvSpPr>
          <p:nvPr/>
        </p:nvSpPr>
        <p:spPr>
          <a:xfrm>
            <a:off x="1213768" y="4045321"/>
            <a:ext cx="8720857" cy="147936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Kievit Offc" panose="020B0504030101020102"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Kievit Offc" panose="020B0504030101020102"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Kievit Offc" panose="020B0504030101020102"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Kievit Offc" panose="020B0504030101020102"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Kievit Offc" panose="020B0504030101020102"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buFont typeface="Arial" panose="020B0604020202020204" pitchFamily="34" charset="0"/>
              <a:buChar char="•"/>
            </a:pPr>
            <a:r>
              <a:rPr lang="en-US" sz="2400" b="0" i="0" dirty="0">
                <a:solidFill>
                  <a:schemeClr val="tx1"/>
                </a:solidFill>
                <a:effectLst/>
                <a:latin typeface="Calibri Light" panose="020F0302020204030204" pitchFamily="34" charset="0"/>
                <a:cs typeface="Calibri Light" panose="020F0302020204030204" pitchFamily="34" charset="0"/>
              </a:rPr>
              <a:t>Budgets &amp; Fiscal Planning Committee</a:t>
            </a:r>
          </a:p>
          <a:p>
            <a:pPr algn="l">
              <a:buFont typeface="Arial" panose="020B0604020202020204" pitchFamily="34" charset="0"/>
              <a:buChar char="•"/>
            </a:pPr>
            <a:r>
              <a:rPr lang="en-US" sz="2400" b="0" i="0" dirty="0">
                <a:solidFill>
                  <a:schemeClr val="tx1"/>
                </a:solidFill>
                <a:effectLst/>
                <a:latin typeface="Calibri Light" panose="020F0302020204030204" pitchFamily="34" charset="0"/>
                <a:cs typeface="Calibri Light" panose="020F0302020204030204" pitchFamily="34" charset="0"/>
              </a:rPr>
              <a:t>Curriculum Council</a:t>
            </a:r>
          </a:p>
          <a:p>
            <a:pPr algn="l">
              <a:buFont typeface="Arial" panose="020B0604020202020204" pitchFamily="34" charset="0"/>
              <a:buChar char="•"/>
            </a:pPr>
            <a:r>
              <a:rPr lang="en-US" sz="2400" b="0" i="0" dirty="0">
                <a:solidFill>
                  <a:schemeClr val="tx1"/>
                </a:solidFill>
                <a:effectLst/>
                <a:latin typeface="Calibri Light" panose="020F0302020204030204" pitchFamily="34" charset="0"/>
                <a:cs typeface="Calibri Light" panose="020F0302020204030204" pitchFamily="34" charset="0"/>
              </a:rPr>
              <a:t>Executive Committee</a:t>
            </a:r>
          </a:p>
        </p:txBody>
      </p:sp>
    </p:spTree>
    <p:extLst>
      <p:ext uri="{BB962C8B-B14F-4D97-AF65-F5344CB8AC3E}">
        <p14:creationId xmlns:p14="http://schemas.microsoft.com/office/powerpoint/2010/main" val="595192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1" y="753228"/>
            <a:ext cx="9613861" cy="1080938"/>
          </a:xfrm>
        </p:spPr>
        <p:txBody>
          <a:bodyPr>
            <a:normAutofit fontScale="90000"/>
          </a:bodyPr>
          <a:lstStyle/>
          <a:p>
            <a:r>
              <a:rPr lang="en-US" dirty="0">
                <a:latin typeface="Calibri Light" panose="020F0302020204030204" pitchFamily="34" charset="0"/>
                <a:cs typeface="Calibri Light" panose="020F0302020204030204" pitchFamily="34" charset="0"/>
              </a:rPr>
              <a:t>Science and Technology of Alcoholic Beverages Certificate</a:t>
            </a:r>
            <a:br>
              <a:rPr lang="en-US" dirty="0">
                <a:latin typeface="Calibri Light" panose="020F0302020204030204" pitchFamily="34" charset="0"/>
                <a:cs typeface="Calibri Light" panose="020F0302020204030204" pitchFamily="34" charset="0"/>
              </a:rPr>
            </a:br>
            <a:r>
              <a:rPr lang="en-US" dirty="0">
                <a:latin typeface="Calibri Light" panose="020F0302020204030204" pitchFamily="34" charset="0"/>
                <a:cs typeface="Calibri Light" panose="020F0302020204030204" pitchFamily="34" charset="0"/>
              </a:rPr>
              <a:t>Agricultural Sciences, Ecampus</a:t>
            </a:r>
            <a:br>
              <a:rPr lang="en-US" sz="3100" dirty="0">
                <a:latin typeface="Calibri Light" panose="020F0302020204030204" pitchFamily="34" charset="0"/>
                <a:cs typeface="Calibri Light" panose="020F0302020204030204" pitchFamily="34" charset="0"/>
              </a:rPr>
            </a:br>
            <a:r>
              <a:rPr lang="en-US" sz="2500" dirty="0">
                <a:latin typeface="Calibri Light" panose="020F0302020204030204" pitchFamily="34" charset="0"/>
                <a:cs typeface="Calibri Light" panose="020F0302020204030204" pitchFamily="34" charset="0"/>
              </a:rPr>
              <a:t>CIM Key #725 – New Program Proposal</a:t>
            </a:r>
          </a:p>
        </p:txBody>
      </p:sp>
      <p:sp>
        <p:nvSpPr>
          <p:cNvPr id="3" name="Content Placeholder 2"/>
          <p:cNvSpPr>
            <a:spLocks noGrp="1"/>
          </p:cNvSpPr>
          <p:nvPr>
            <p:ph idx="1"/>
          </p:nvPr>
        </p:nvSpPr>
        <p:spPr>
          <a:xfrm>
            <a:off x="838200" y="2290199"/>
            <a:ext cx="10515600" cy="3669167"/>
          </a:xfrm>
        </p:spPr>
        <p:txBody>
          <a:bodyPr>
            <a:normAutofit/>
          </a:bodyPr>
          <a:lstStyle/>
          <a:p>
            <a:r>
              <a:rPr lang="en-US" sz="2400" b="0" i="0" dirty="0">
                <a:effectLst/>
                <a:latin typeface="Calibri Light" panose="020F0302020204030204" pitchFamily="34" charset="0"/>
                <a:cs typeface="Calibri Light" panose="020F0302020204030204" pitchFamily="34" charset="0"/>
              </a:rPr>
              <a:t>The Department of Food Science and Technology (FST) proposes a new, 27-credit, undergraduate certificate program that compares and contrasts the various sectors of the alcoholic beverages industry from a science and technology perspective.</a:t>
            </a:r>
          </a:p>
          <a:p>
            <a:r>
              <a:rPr lang="en-US" sz="2400" b="0" i="0" dirty="0">
                <a:effectLst/>
                <a:latin typeface="Calibri Light" panose="020F0302020204030204" pitchFamily="34" charset="0"/>
                <a:cs typeface="Calibri Light" panose="020F0302020204030204" pitchFamily="34" charset="0"/>
              </a:rPr>
              <a:t>The certificate delivers education across th</a:t>
            </a:r>
            <a:r>
              <a:rPr lang="en-US" sz="2400" dirty="0">
                <a:latin typeface="Calibri Light" panose="020F0302020204030204" pitchFamily="34" charset="0"/>
                <a:cs typeface="Calibri Light" panose="020F0302020204030204" pitchFamily="34" charset="0"/>
              </a:rPr>
              <a:t>e whole range of alcoholic beverages</a:t>
            </a:r>
            <a:r>
              <a:rPr lang="en-US" sz="2400" b="0" i="0" dirty="0">
                <a:effectLst/>
                <a:latin typeface="Calibri Light" panose="020F0302020204030204" pitchFamily="34" charset="0"/>
                <a:cs typeface="Calibri Light" panose="020F0302020204030204" pitchFamily="34" charset="0"/>
              </a:rPr>
              <a:t> rather than specific categories, and students acquire a better understanding of the general, over-arching principles of alcohol production. </a:t>
            </a:r>
          </a:p>
          <a:p>
            <a:r>
              <a:rPr lang="en-US" sz="2400" b="0" i="0" dirty="0">
                <a:effectLst/>
                <a:latin typeface="Calibri Light" panose="020F0302020204030204" pitchFamily="34" charset="0"/>
                <a:cs typeface="Calibri Light" panose="020F0302020204030204" pitchFamily="34" charset="0"/>
              </a:rPr>
              <a:t>A number of related courses have already been converted into Ecampus offerings (e.g., FST251, FST437/537) with the expectation of completing our rolling program of full Ecampus development.</a:t>
            </a:r>
          </a:p>
        </p:txBody>
      </p:sp>
    </p:spTree>
    <p:extLst>
      <p:ext uri="{BB962C8B-B14F-4D97-AF65-F5344CB8AC3E}">
        <p14:creationId xmlns:p14="http://schemas.microsoft.com/office/powerpoint/2010/main" val="2011544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1E7CB76A-07D2-4C67-4758-566FF5BA7714}"/>
              </a:ext>
            </a:extLst>
          </p:cNvPr>
          <p:cNvGraphicFramePr>
            <a:graphicFrameLocks noGrp="1"/>
          </p:cNvGraphicFramePr>
          <p:nvPr>
            <p:extLst>
              <p:ext uri="{D42A27DB-BD31-4B8C-83A1-F6EECF244321}">
                <p14:modId xmlns:p14="http://schemas.microsoft.com/office/powerpoint/2010/main" val="787420976"/>
              </p:ext>
            </p:extLst>
          </p:nvPr>
        </p:nvGraphicFramePr>
        <p:xfrm>
          <a:off x="236754" y="2389517"/>
          <a:ext cx="11718491" cy="3368823"/>
        </p:xfrm>
        <a:graphic>
          <a:graphicData uri="http://schemas.openxmlformats.org/drawingml/2006/table">
            <a:tbl>
              <a:tblPr firstRow="1" bandRow="1">
                <a:tableStyleId>{5940675A-B579-460E-94D1-54222C63F5DA}</a:tableStyleId>
              </a:tblPr>
              <a:tblGrid>
                <a:gridCol w="576242">
                  <a:extLst>
                    <a:ext uri="{9D8B030D-6E8A-4147-A177-3AD203B41FA5}">
                      <a16:colId xmlns:a16="http://schemas.microsoft.com/office/drawing/2014/main" val="1932135360"/>
                    </a:ext>
                  </a:extLst>
                </a:gridCol>
                <a:gridCol w="5282217">
                  <a:extLst>
                    <a:ext uri="{9D8B030D-6E8A-4147-A177-3AD203B41FA5}">
                      <a16:colId xmlns:a16="http://schemas.microsoft.com/office/drawing/2014/main" val="167900413"/>
                    </a:ext>
                  </a:extLst>
                </a:gridCol>
                <a:gridCol w="577815">
                  <a:extLst>
                    <a:ext uri="{9D8B030D-6E8A-4147-A177-3AD203B41FA5}">
                      <a16:colId xmlns:a16="http://schemas.microsoft.com/office/drawing/2014/main" val="4003788324"/>
                    </a:ext>
                  </a:extLst>
                </a:gridCol>
                <a:gridCol w="5282217">
                  <a:extLst>
                    <a:ext uri="{9D8B030D-6E8A-4147-A177-3AD203B41FA5}">
                      <a16:colId xmlns:a16="http://schemas.microsoft.com/office/drawing/2014/main" val="2309692131"/>
                    </a:ext>
                  </a:extLst>
                </a:gridCol>
              </a:tblGrid>
              <a:tr h="428937">
                <a:tc gridSpan="2">
                  <a:txBody>
                    <a:bodyPr/>
                    <a:lstStyle/>
                    <a:p>
                      <a:pPr algn="l"/>
                      <a:r>
                        <a:rPr lang="en-US" sz="1600" b="1" dirty="0">
                          <a:solidFill>
                            <a:schemeClr val="tx1"/>
                          </a:solidFill>
                        </a:rPr>
                        <a:t>Change Graduate Option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600" dirty="0">
                        <a:solidFill>
                          <a:schemeClr val="tx2"/>
                        </a:solidFill>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Change Undergraduate Minor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600" dirty="0">
                        <a:solidFill>
                          <a:schemeClr val="tx2"/>
                        </a:solidFill>
                      </a:endParaRPr>
                    </a:p>
                  </a:txBody>
                  <a:tcPr/>
                </a:tc>
                <a:extLst>
                  <a:ext uri="{0D108BD9-81ED-4DB2-BD59-A6C34878D82A}">
                    <a16:rowId xmlns:a16="http://schemas.microsoft.com/office/drawing/2014/main" val="4290165508"/>
                  </a:ext>
                </a:extLst>
              </a:tr>
              <a:tr h="178446">
                <a:tc>
                  <a:txBody>
                    <a:bodyPr/>
                    <a:lstStyle/>
                    <a:p>
                      <a:pPr algn="ctr"/>
                      <a:r>
                        <a:rPr lang="en-US" sz="1600" dirty="0">
                          <a:solidFill>
                            <a:schemeClr val="tx1"/>
                          </a:solidFill>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solidFill>
                            <a:schemeClr val="tx1"/>
                          </a:solidFill>
                        </a:rPr>
                        <a:t>Robotics Graduate Major (MEng, MS, PhD)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rPr>
                        <a:t>726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Industrial Engineering Minor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4232853"/>
                  </a:ext>
                </a:extLst>
              </a:tr>
              <a:tr h="289439">
                <a:tc>
                  <a:txBody>
                    <a:bodyPr/>
                    <a:lstStyle/>
                    <a:p>
                      <a:pPr algn="ctr"/>
                      <a:r>
                        <a:rPr lang="en-US" sz="1600" dirty="0">
                          <a:solidFill>
                            <a:schemeClr val="tx1"/>
                          </a:solidFill>
                        </a:rPr>
                        <a:t>754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solidFill>
                            <a:schemeClr val="tx1"/>
                          </a:solidFill>
                        </a:rPr>
                        <a:t>Artificial Intelligence Graduate Major (Meng, MS, PhD)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57185086"/>
                  </a:ext>
                </a:extLst>
              </a:tr>
              <a:tr h="428937">
                <a:tc>
                  <a:txBody>
                    <a:bodyPr/>
                    <a:lstStyle/>
                    <a:p>
                      <a:pPr algn="ctr"/>
                      <a:endParaRPr lang="en-US" sz="16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0536229"/>
                  </a:ext>
                </a:extLst>
              </a:tr>
              <a:tr h="42893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Change Undergraduate Major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600" dirty="0">
                        <a:solidFill>
                          <a:schemeClr val="tx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Change Undergraduate Option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6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6276213"/>
                  </a:ext>
                </a:extLst>
              </a:tr>
              <a:tr h="268244">
                <a:tc>
                  <a:txBody>
                    <a:bodyPr/>
                    <a:lstStyle/>
                    <a:p>
                      <a:pPr algn="ctr"/>
                      <a:r>
                        <a:rPr lang="en-US" sz="1600" dirty="0">
                          <a:solidFill>
                            <a:schemeClr val="tx1"/>
                          </a:solidFill>
                        </a:rPr>
                        <a:t>255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solidFill>
                            <a:schemeClr val="tx1"/>
                          </a:solidFill>
                        </a:rPr>
                        <a:t>Industrial Engineering Undergraduate Major (BS, HBS)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rPr>
                        <a:t>407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solidFill>
                            <a:schemeClr val="tx1"/>
                          </a:solidFill>
                        </a:rPr>
                        <a:t>Environmental Agriculture Option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85452919"/>
                  </a:ext>
                </a:extLst>
              </a:tr>
              <a:tr h="286647">
                <a:tc>
                  <a:txBody>
                    <a:bodyPr/>
                    <a:lstStyle/>
                    <a:p>
                      <a:pPr algn="ctr"/>
                      <a:r>
                        <a:rPr lang="en-US" sz="1600" dirty="0">
                          <a:solidFill>
                            <a:schemeClr val="tx1"/>
                          </a:solidFill>
                        </a:rPr>
                        <a:t>412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solidFill>
                            <a:schemeClr val="tx1"/>
                          </a:solidFill>
                        </a:rPr>
                        <a:t>Applied Ecology Option Change Undergraduate Major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rPr>
                        <a:t>409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solidFill>
                            <a:schemeClr val="tx1"/>
                          </a:solidFill>
                        </a:rPr>
                        <a:t>Conservation, Resources, and Sustainability Option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81396014"/>
                  </a:ext>
                </a:extLst>
              </a:tr>
              <a:tr h="740892">
                <a:tc>
                  <a:txBody>
                    <a:bodyPr/>
                    <a:lstStyle/>
                    <a:p>
                      <a:pPr algn="ctr"/>
                      <a:r>
                        <a:rPr lang="en-US" sz="1600" dirty="0">
                          <a:solidFill>
                            <a:schemeClr val="tx1"/>
                          </a:solidFill>
                        </a:rPr>
                        <a:t>414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solidFill>
                            <a:schemeClr val="tx1"/>
                          </a:solidFill>
                        </a:rPr>
                        <a:t>Environmental Sciences Undergraduate Major (BS, HBS)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rPr>
                        <a:t>548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solidFill>
                            <a:schemeClr val="tx1"/>
                          </a:solidFill>
                        </a:rPr>
                        <a:t>Health Promotion and Health Behavior Option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916529"/>
                  </a:ext>
                </a:extLst>
              </a:tr>
            </a:tbl>
          </a:graphicData>
        </a:graphic>
      </p:graphicFrame>
      <p:sp>
        <p:nvSpPr>
          <p:cNvPr id="2" name="Title 1">
            <a:extLst>
              <a:ext uri="{FF2B5EF4-FFF2-40B4-BE49-F238E27FC236}">
                <a16:creationId xmlns:a16="http://schemas.microsoft.com/office/drawing/2014/main" id="{D892E459-E70E-4DA6-B60B-3B6559645535}"/>
              </a:ext>
            </a:extLst>
          </p:cNvPr>
          <p:cNvSpPr>
            <a:spLocks noGrp="1"/>
          </p:cNvSpPr>
          <p:nvPr>
            <p:ph type="title"/>
          </p:nvPr>
        </p:nvSpPr>
        <p:spPr/>
        <p:txBody>
          <a:bodyPr>
            <a:normAutofit/>
          </a:bodyPr>
          <a:lstStyle/>
          <a:p>
            <a:r>
              <a:rPr lang="en-US" sz="3600" dirty="0">
                <a:latin typeface="Calibri Light" panose="020F0302020204030204" pitchFamily="34" charset="0"/>
                <a:cs typeface="Calibri Light" panose="020F0302020204030204" pitchFamily="34" charset="0"/>
              </a:rPr>
              <a:t>Information Items — </a:t>
            </a:r>
          </a:p>
        </p:txBody>
      </p:sp>
    </p:spTree>
    <p:extLst>
      <p:ext uri="{BB962C8B-B14F-4D97-AF65-F5344CB8AC3E}">
        <p14:creationId xmlns:p14="http://schemas.microsoft.com/office/powerpoint/2010/main" val="1584610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7BB64B-6CFD-4FD8-998B-CF3FAB04BF29}"/>
              </a:ext>
            </a:extLst>
          </p:cNvPr>
          <p:cNvPicPr>
            <a:picLocks noChangeAspect="1"/>
          </p:cNvPicPr>
          <p:nvPr/>
        </p:nvPicPr>
        <p:blipFill rotWithShape="1">
          <a:blip r:embed="rId2">
            <a:extLst>
              <a:ext uri="{28A0092B-C50C-407E-A947-70E740481C1C}">
                <a14:useLocalDpi xmlns:a14="http://schemas.microsoft.com/office/drawing/2010/main" val="0"/>
              </a:ext>
            </a:extLst>
          </a:blip>
          <a:srcRect r="10867" b="10340"/>
          <a:stretch/>
        </p:blipFill>
        <p:spPr>
          <a:xfrm>
            <a:off x="1324948" y="709127"/>
            <a:ext cx="10867052" cy="6148873"/>
          </a:xfrm>
          <a:prstGeom prst="rect">
            <a:avLst/>
          </a:prstGeom>
        </p:spPr>
      </p:pic>
      <p:sp>
        <p:nvSpPr>
          <p:cNvPr id="2" name="Title 1">
            <a:extLst>
              <a:ext uri="{FF2B5EF4-FFF2-40B4-BE49-F238E27FC236}">
                <a16:creationId xmlns:a16="http://schemas.microsoft.com/office/drawing/2014/main" id="{9BF1093D-ECFD-46B4-A531-9403F78C62FF}"/>
              </a:ext>
            </a:extLst>
          </p:cNvPr>
          <p:cNvSpPr>
            <a:spLocks noGrp="1"/>
          </p:cNvSpPr>
          <p:nvPr>
            <p:ph type="ctrTitle"/>
          </p:nvPr>
        </p:nvSpPr>
        <p:spPr/>
        <p:txBody>
          <a:bodyPr/>
          <a:lstStyle/>
          <a:p>
            <a:r>
              <a:rPr lang="en-US" dirty="0">
                <a:solidFill>
                  <a:srgbClr val="FF6600"/>
                </a:solidFill>
                <a:latin typeface="Verdana" panose="020B0604030504040204" pitchFamily="34" charset="0"/>
                <a:ea typeface="Verdana" panose="020B0604030504040204" pitchFamily="34" charset="0"/>
                <a:cs typeface="Verdana" panose="020B0604030504040204" pitchFamily="34" charset="0"/>
              </a:rPr>
              <a:t>OSU Faculty Senate</a:t>
            </a:r>
            <a:endParaRPr lang="en-US" dirty="0"/>
          </a:p>
        </p:txBody>
      </p:sp>
      <p:sp>
        <p:nvSpPr>
          <p:cNvPr id="3" name="Subtitle 2">
            <a:extLst>
              <a:ext uri="{FF2B5EF4-FFF2-40B4-BE49-F238E27FC236}">
                <a16:creationId xmlns:a16="http://schemas.microsoft.com/office/drawing/2014/main" id="{6A4FE509-AC1D-4C5C-B076-C5A9EEF78CAA}"/>
              </a:ext>
            </a:extLst>
          </p:cNvPr>
          <p:cNvSpPr>
            <a:spLocks noGrp="1"/>
          </p:cNvSpPr>
          <p:nvPr>
            <p:ph type="subTitle" idx="1"/>
          </p:nvPr>
        </p:nvSpPr>
        <p:spPr/>
        <p:txBody>
          <a:bodyPr/>
          <a:lstStyle/>
          <a:p>
            <a:pPr algn="ctr"/>
            <a:r>
              <a:rPr lang="en-US" dirty="0">
                <a:latin typeface="Verdana" panose="020B0604030504040204" pitchFamily="34" charset="0"/>
                <a:ea typeface="Verdana" panose="020B0604030504040204" pitchFamily="34" charset="0"/>
              </a:rPr>
              <a:t>June 8, 2023</a:t>
            </a:r>
          </a:p>
        </p:txBody>
      </p:sp>
    </p:spTree>
    <p:extLst>
      <p:ext uri="{BB962C8B-B14F-4D97-AF65-F5344CB8AC3E}">
        <p14:creationId xmlns:p14="http://schemas.microsoft.com/office/powerpoint/2010/main" val="619269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03F1D-26CA-4335-BC75-811E219287E2}"/>
              </a:ext>
            </a:extLst>
          </p:cNvPr>
          <p:cNvSpPr>
            <a:spLocks noGrp="1"/>
          </p:cNvSpPr>
          <p:nvPr>
            <p:ph type="title"/>
          </p:nvPr>
        </p:nvSpPr>
        <p:spPr/>
        <p:txBody>
          <a:bodyPr/>
          <a:lstStyle/>
          <a:p>
            <a:pPr algn="l"/>
            <a:r>
              <a:rPr lang="en-US" sz="3600" dirty="0">
                <a:effectLst/>
                <a:latin typeface="Calibri Light" panose="020F0302020204030204" pitchFamily="34" charset="0"/>
                <a:cs typeface="Calibri Light" panose="020F0302020204030204" pitchFamily="34" charset="0"/>
              </a:rPr>
              <a:t>Promotional Criteria: Instructor (ALS, ESL, PAC) &amp; Professor (Senior Research) Tracks</a:t>
            </a:r>
            <a:endParaRPr lang="en-US" dirty="0">
              <a:latin typeface="Calibri Light" panose="020F0302020204030204" pitchFamily="34" charset="0"/>
              <a:cs typeface="Calibri Light" panose="020F0302020204030204" pitchFamily="34" charset="0"/>
            </a:endParaRPr>
          </a:p>
        </p:txBody>
      </p:sp>
      <p:sp>
        <p:nvSpPr>
          <p:cNvPr id="3" name="Text Placeholder 2">
            <a:extLst>
              <a:ext uri="{FF2B5EF4-FFF2-40B4-BE49-F238E27FC236}">
                <a16:creationId xmlns:a16="http://schemas.microsoft.com/office/drawing/2014/main" id="{117BDF0C-4FA3-4A32-AB78-4E0E145424DA}"/>
              </a:ext>
            </a:extLst>
          </p:cNvPr>
          <p:cNvSpPr>
            <a:spLocks noGrp="1"/>
          </p:cNvSpPr>
          <p:nvPr>
            <p:ph type="body" idx="1"/>
          </p:nvPr>
        </p:nvSpPr>
        <p:spPr>
          <a:xfrm>
            <a:off x="680321" y="4232171"/>
            <a:ext cx="10421687" cy="1704017"/>
          </a:xfrm>
        </p:spPr>
        <p:txBody>
          <a:bodyPr/>
          <a:lstStyle/>
          <a:p>
            <a:pPr algn="ctr"/>
            <a:r>
              <a:rPr lang="en-US" sz="2000" dirty="0">
                <a:effectLst/>
                <a:latin typeface="Rockwell" panose="02060603020205020403" pitchFamily="18" charset="77"/>
              </a:rPr>
              <a:t>Kate MacTavish, Faculty Senate President, on behalf of the Steering Committee </a:t>
            </a:r>
          </a:p>
          <a:p>
            <a:pPr algn="ctr"/>
            <a:r>
              <a:rPr lang="en-US" sz="2000" dirty="0">
                <a:effectLst/>
                <a:latin typeface="Rockwell" panose="02060603020205020403" pitchFamily="18" charset="77"/>
              </a:rPr>
              <a:t>for New Rank Promotion</a:t>
            </a:r>
            <a:r>
              <a:rPr lang="en-US" dirty="0">
                <a:effectLst/>
                <a:latin typeface="Rockwell" panose="02060603020205020403" pitchFamily="18" charset="77"/>
              </a:rPr>
              <a:t> </a:t>
            </a:r>
            <a:r>
              <a:rPr lang="en-US" sz="2000" dirty="0">
                <a:effectLst/>
                <a:latin typeface="Rockwell" panose="02060603020205020403" pitchFamily="18" charset="77"/>
              </a:rPr>
              <a:t>Criteria</a:t>
            </a:r>
          </a:p>
        </p:txBody>
      </p:sp>
    </p:spTree>
    <p:extLst>
      <p:ext uri="{BB962C8B-B14F-4D97-AF65-F5344CB8AC3E}">
        <p14:creationId xmlns:p14="http://schemas.microsoft.com/office/powerpoint/2010/main" val="1966884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1E268-E0FE-C447-B6BE-7642784E04F4}"/>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Background</a:t>
            </a:r>
          </a:p>
        </p:txBody>
      </p:sp>
      <p:sp>
        <p:nvSpPr>
          <p:cNvPr id="3" name="Content Placeholder 2">
            <a:extLst>
              <a:ext uri="{FF2B5EF4-FFF2-40B4-BE49-F238E27FC236}">
                <a16:creationId xmlns:a16="http://schemas.microsoft.com/office/drawing/2014/main" id="{FCEFE6FB-507A-3241-B4EB-90B78B389540}"/>
              </a:ext>
            </a:extLst>
          </p:cNvPr>
          <p:cNvSpPr>
            <a:spLocks noGrp="1"/>
          </p:cNvSpPr>
          <p:nvPr>
            <p:ph idx="1"/>
          </p:nvPr>
        </p:nvSpPr>
        <p:spPr/>
        <p:txBody>
          <a:bodyPr>
            <a:normAutofit/>
          </a:bodyPr>
          <a:lstStyle/>
          <a:p>
            <a:pPr marL="0" indent="0">
              <a:buNone/>
            </a:pPr>
            <a:r>
              <a:rPr lang="en-US" dirty="0">
                <a:latin typeface="Calibri Light" panose="020F0302020204030204" pitchFamily="34" charset="0"/>
                <a:cs typeface="Calibri Light" panose="020F0302020204030204" pitchFamily="34" charset="0"/>
              </a:rPr>
              <a:t>Important things to keep in mind:</a:t>
            </a:r>
          </a:p>
          <a:p>
            <a:pPr marL="457200" indent="-457200">
              <a:buFont typeface="+mj-lt"/>
              <a:buAutoNum type="arabicPeriod"/>
            </a:pPr>
            <a:r>
              <a:rPr lang="en-US" dirty="0">
                <a:latin typeface="Calibri Light" panose="020F0302020204030204" pitchFamily="34" charset="0"/>
                <a:cs typeface="Calibri Light" panose="020F0302020204030204" pitchFamily="34" charset="0"/>
              </a:rPr>
              <a:t>These new criteria are being established in alignment with the collective bargaining agreement (CBA) with UAOSU</a:t>
            </a:r>
          </a:p>
          <a:p>
            <a:pPr marL="457200" indent="-457200">
              <a:buFont typeface="+mj-lt"/>
              <a:buAutoNum type="arabicPeriod"/>
            </a:pPr>
            <a:r>
              <a:rPr lang="en-US" sz="2200" dirty="0">
                <a:latin typeface="Calibri Light" panose="020F0302020204030204" pitchFamily="34" charset="0"/>
                <a:cs typeface="Calibri Light" panose="020F0302020204030204" pitchFamily="34" charset="0"/>
              </a:rPr>
              <a:t>Faculty Senate in partnership with Office of Faculty Affairs</a:t>
            </a:r>
          </a:p>
          <a:p>
            <a:pPr marL="457200" indent="-457200">
              <a:buFont typeface="+mj-lt"/>
              <a:buAutoNum type="arabicPeriod"/>
            </a:pPr>
            <a:r>
              <a:rPr lang="en-US" sz="2200" dirty="0">
                <a:latin typeface="Calibri Light" panose="020F0302020204030204" pitchFamily="34" charset="0"/>
                <a:cs typeface="Calibri Light" panose="020F0302020204030204" pitchFamily="34" charset="0"/>
              </a:rPr>
              <a:t>Input of multiple stakeholders over recent months</a:t>
            </a:r>
          </a:p>
          <a:p>
            <a:pPr marL="0" indent="0">
              <a:buNone/>
            </a:pPr>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20170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7AEFB-5DC5-C560-5046-FB3E0D0560FD}"/>
              </a:ext>
            </a:extLst>
          </p:cNvPr>
          <p:cNvSpPr>
            <a:spLocks noGrp="1"/>
          </p:cNvSpPr>
          <p:nvPr>
            <p:ph type="title"/>
          </p:nvPr>
        </p:nvSpPr>
        <p:spPr>
          <a:xfrm>
            <a:off x="530976" y="635839"/>
            <a:ext cx="10515600" cy="1325563"/>
          </a:xfrm>
        </p:spPr>
        <p:txBody>
          <a:bodyPr>
            <a:normAutofit/>
          </a:bodyPr>
          <a:lstStyle/>
          <a:p>
            <a:r>
              <a:rPr lang="en-US" dirty="0">
                <a:latin typeface="Calibri Light" panose="020F0302020204030204" pitchFamily="34" charset="0"/>
                <a:cs typeface="Calibri Light" panose="020F0302020204030204" pitchFamily="34" charset="0"/>
              </a:rPr>
              <a:t>Final Promotional Criteria</a:t>
            </a:r>
            <a:endParaRPr lang="en-US" sz="3600" dirty="0">
              <a:latin typeface="Calibri Light" panose="020F0302020204030204" pitchFamily="34" charset="0"/>
              <a:cs typeface="Calibri Light" panose="020F0302020204030204" pitchFamily="34" charset="0"/>
            </a:endParaRPr>
          </a:p>
        </p:txBody>
      </p:sp>
      <p:sp>
        <p:nvSpPr>
          <p:cNvPr id="3" name="Text Placeholder 2">
            <a:extLst>
              <a:ext uri="{FF2B5EF4-FFF2-40B4-BE49-F238E27FC236}">
                <a16:creationId xmlns:a16="http://schemas.microsoft.com/office/drawing/2014/main" id="{2956906E-DDFB-E617-1F62-63EF5195CCC8}"/>
              </a:ext>
            </a:extLst>
          </p:cNvPr>
          <p:cNvSpPr>
            <a:spLocks noGrp="1"/>
          </p:cNvSpPr>
          <p:nvPr>
            <p:ph type="body" idx="1"/>
          </p:nvPr>
        </p:nvSpPr>
        <p:spPr>
          <a:xfrm>
            <a:off x="333054" y="2084284"/>
            <a:ext cx="10911443" cy="5249344"/>
          </a:xfrm>
        </p:spPr>
        <p:txBody>
          <a:bodyPr>
            <a:normAutofit/>
          </a:bodyPr>
          <a:lstStyle/>
          <a:p>
            <a:r>
              <a:rPr lang="en-US" sz="2800" dirty="0">
                <a:latin typeface="Calibri Light" panose="020F0302020204030204" pitchFamily="34" charset="0"/>
                <a:cs typeface="Calibri Light" panose="020F0302020204030204" pitchFamily="34" charset="0"/>
              </a:rPr>
              <a:t>Each document provides a basic description of the position, eligibility (service minimums), essential criteria, specific criteria for promotional junctures, and implications for contracts.</a:t>
            </a:r>
          </a:p>
          <a:p>
            <a:pPr marL="0" indent="0">
              <a:buNone/>
            </a:pPr>
            <a:endParaRPr lang="en-US" sz="2800" dirty="0">
              <a:latin typeface="Calibri Light" panose="020F0302020204030204" pitchFamily="34" charset="0"/>
              <a:cs typeface="Calibri Light" panose="020F0302020204030204" pitchFamily="34" charset="0"/>
            </a:endParaRPr>
          </a:p>
          <a:p>
            <a:pPr>
              <a:buClr>
                <a:schemeClr val="tx1"/>
              </a:buClr>
            </a:pPr>
            <a:r>
              <a:rPr lang="en-US" sz="2800" i="1" dirty="0">
                <a:solidFill>
                  <a:srgbClr val="FFFF00"/>
                </a:solidFill>
                <a:latin typeface="Calibri Light" panose="020F030202020403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Instructor </a:t>
            </a:r>
            <a:r>
              <a:rPr lang="en-US" sz="2800" i="1" dirty="0">
                <a:latin typeface="Calibri Light" panose="020F0302020204030204" pitchFamily="34" charset="0"/>
                <a:cs typeface="Calibri Light" panose="020F0302020204030204" pitchFamily="34" charset="0"/>
              </a:rPr>
              <a:t>(ALS, ESL, PAC)</a:t>
            </a:r>
          </a:p>
          <a:p>
            <a:pPr>
              <a:buClr>
                <a:schemeClr val="tx1"/>
              </a:buClr>
            </a:pPr>
            <a:r>
              <a:rPr lang="en-US" sz="2800" i="1" dirty="0">
                <a:solidFill>
                  <a:srgbClr val="FFFF00"/>
                </a:solidFill>
                <a:latin typeface="Calibri Light" panose="020F0302020204030204" pitchFamily="34" charset="0"/>
                <a:cs typeface="Calibri Light" panose="020F0302020204030204" pitchFamily="34" charset="0"/>
                <a:hlinkClick r:id="rId4">
                  <a:extLst>
                    <a:ext uri="{A12FA001-AC4F-418D-AE19-62706E023703}">
                      <ahyp:hlinkClr xmlns:ahyp="http://schemas.microsoft.com/office/drawing/2018/hyperlinkcolor" val="tx"/>
                    </a:ext>
                  </a:extLst>
                </a:hlinkClick>
              </a:rPr>
              <a:t>Professo</a:t>
            </a:r>
            <a:r>
              <a:rPr lang="en-US" sz="2800" i="1" u="sng" dirty="0">
                <a:solidFill>
                  <a:srgbClr val="FFFF00"/>
                </a:solidFill>
                <a:latin typeface="Calibri Light" panose="020F0302020204030204" pitchFamily="34" charset="0"/>
                <a:cs typeface="Calibri Light" panose="020F0302020204030204" pitchFamily="34" charset="0"/>
                <a:hlinkClick r:id="rId4">
                  <a:extLst>
                    <a:ext uri="{A12FA001-AC4F-418D-AE19-62706E023703}">
                      <ahyp:hlinkClr xmlns:ahyp="http://schemas.microsoft.com/office/drawing/2018/hyperlinkcolor" val="tx"/>
                    </a:ext>
                  </a:extLst>
                </a:hlinkClick>
              </a:rPr>
              <a:t>r</a:t>
            </a:r>
            <a:r>
              <a:rPr lang="en-US" sz="2800" i="1" dirty="0">
                <a:solidFill>
                  <a:srgbClr val="FFFF00"/>
                </a:solidFill>
                <a:latin typeface="Calibri Light" panose="020F0302020204030204" pitchFamily="34" charset="0"/>
                <a:cs typeface="Calibri Light" panose="020F0302020204030204" pitchFamily="34" charset="0"/>
                <a:hlinkClick r:id="rId4">
                  <a:extLst>
                    <a:ext uri="{A12FA001-AC4F-418D-AE19-62706E023703}">
                      <ahyp:hlinkClr xmlns:ahyp="http://schemas.microsoft.com/office/drawing/2018/hyperlinkcolor" val="tx"/>
                    </a:ext>
                  </a:extLst>
                </a:hlinkClick>
              </a:rPr>
              <a:t> </a:t>
            </a:r>
            <a:r>
              <a:rPr lang="en-US" sz="2800" i="1" dirty="0">
                <a:latin typeface="Calibri Light" panose="020F0302020204030204" pitchFamily="34" charset="0"/>
                <a:cs typeface="Calibri Light" panose="020F0302020204030204" pitchFamily="34" charset="0"/>
              </a:rPr>
              <a:t>(Senior Research) </a:t>
            </a:r>
          </a:p>
          <a:p>
            <a:pPr marL="0" indent="0">
              <a:buNone/>
            </a:pPr>
            <a:endParaRPr lang="en-US" sz="2200" i="1" dirty="0">
              <a:latin typeface="Calibri Light" panose="020F0302020204030204" pitchFamily="34" charset="0"/>
              <a:cs typeface="Calibri Light" panose="020F0302020204030204" pitchFamily="34" charset="0"/>
            </a:endParaRPr>
          </a:p>
          <a:p>
            <a:pPr marL="0" indent="0">
              <a:buNone/>
            </a:pPr>
            <a:endParaRPr lang="en-US" sz="22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684767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BB97DE-88B0-4CF5-B2D7-F9940BA515F9}"/>
              </a:ext>
            </a:extLst>
          </p:cNvPr>
          <p:cNvSpPr/>
          <p:nvPr/>
        </p:nvSpPr>
        <p:spPr>
          <a:xfrm>
            <a:off x="1524000" y="2705725"/>
            <a:ext cx="9144000" cy="1446550"/>
          </a:xfrm>
          <a:prstGeom prst="rect">
            <a:avLst/>
          </a:prstGeom>
        </p:spPr>
        <p:txBody>
          <a:bodyPr wrap="square">
            <a:spAutoFit/>
          </a:bodyPr>
          <a:lstStyle/>
          <a:p>
            <a:pPr algn="ctr"/>
            <a:r>
              <a:rPr lang="en-US" sz="4400" b="1" dirty="0">
                <a:latin typeface="Calibri Light" panose="020F0302020204030204" pitchFamily="34" charset="0"/>
                <a:cs typeface="Calibri Light" panose="020F0302020204030204" pitchFamily="34" charset="0"/>
              </a:rPr>
              <a:t>Motion to approve the new promotional criteria for Instructor (ALS, ESL, PAC). </a:t>
            </a:r>
            <a:endParaRPr lang="en-US" sz="4400" dirty="0"/>
          </a:p>
        </p:txBody>
      </p:sp>
    </p:spTree>
    <p:extLst>
      <p:ext uri="{BB962C8B-B14F-4D97-AF65-F5344CB8AC3E}">
        <p14:creationId xmlns:p14="http://schemas.microsoft.com/office/powerpoint/2010/main" val="3107020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0D3FE-FC8A-4B55-BB8F-82D80319D2FA}"/>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Meeting Guidelines </a:t>
            </a:r>
          </a:p>
        </p:txBody>
      </p:sp>
      <p:sp>
        <p:nvSpPr>
          <p:cNvPr id="6" name="Content Placeholder 2">
            <a:extLst>
              <a:ext uri="{FF2B5EF4-FFF2-40B4-BE49-F238E27FC236}">
                <a16:creationId xmlns:a16="http://schemas.microsoft.com/office/drawing/2014/main" id="{F21815B1-18BE-486B-928F-B172E6D977A2}"/>
              </a:ext>
            </a:extLst>
          </p:cNvPr>
          <p:cNvSpPr>
            <a:spLocks noGrp="1"/>
          </p:cNvSpPr>
          <p:nvPr>
            <p:ph idx="1"/>
          </p:nvPr>
        </p:nvSpPr>
        <p:spPr>
          <a:xfrm>
            <a:off x="680321" y="2103606"/>
            <a:ext cx="10458734" cy="4343376"/>
          </a:xfrm>
        </p:spPr>
        <p:txBody>
          <a:bodyPr>
            <a:noAutofit/>
          </a:bodyPr>
          <a:lstStyle/>
          <a:p>
            <a:pPr marL="0" indent="0">
              <a:buNone/>
            </a:pPr>
            <a:r>
              <a:rPr lang="en-US" sz="2000" dirty="0">
                <a:latin typeface="Calibri Light" panose="020F0302020204030204" pitchFamily="34" charset="0"/>
                <a:cs typeface="Calibri Light" panose="020F0302020204030204" pitchFamily="34" charset="0"/>
              </a:rPr>
              <a:t>Senators attending in person should check off their name on the roster outside the meeting room. Proxies should check off the name of the Senator, print their name next to the senator they are representing and add ‘proxy’. Guests should print their name at the end of the roster. </a:t>
            </a:r>
          </a:p>
          <a:p>
            <a:pPr marL="0" indent="0">
              <a:buNone/>
            </a:pPr>
            <a:r>
              <a:rPr lang="en-US" sz="2000" dirty="0">
                <a:latin typeface="Calibri Light" panose="020F0302020204030204" pitchFamily="34" charset="0"/>
                <a:cs typeface="Calibri Light" panose="020F0302020204030204" pitchFamily="34" charset="0"/>
              </a:rPr>
              <a:t>Senators attending remotely cannot change their name after entering the meeting but do NOT need to check in UNLESS their last name is missing or their Zoom username is otherwise different from the name listed on the roster. Zoom records online attendance automatically and it is cross-checked against the Faculty Senate roster to insure that attendance is recorded correctly. The recorded attendance, which is typically updated by the Monday following each meeting, can be checked online at </a:t>
            </a:r>
            <a:r>
              <a:rPr lang="en-US" sz="2000" dirty="0">
                <a:solidFill>
                  <a:srgbClr val="FFFF00"/>
                </a:solidFill>
                <a:latin typeface="Calibri Light" panose="020F0302020204030204" pitchFamily="34" charset="0"/>
                <a:cs typeface="Calibri Light" panose="020F0302020204030204" pitchFamily="34" charset="0"/>
                <a:hlinkClick r:id="rId2">
                  <a:extLst>
                    <a:ext uri="{A12FA001-AC4F-418D-AE19-62706E023703}">
                      <ahyp:hlinkClr xmlns:ahyp="http://schemas.microsoft.com/office/drawing/2018/hyperlinkcolor" val="tx"/>
                    </a:ext>
                  </a:extLst>
                </a:hlinkClick>
              </a:rPr>
              <a:t>https://senate.oregonstate.edu/attendance-year</a:t>
            </a:r>
            <a:r>
              <a:rPr lang="en-US" sz="2000" dirty="0">
                <a:solidFill>
                  <a:srgbClr val="FFFF00"/>
                </a:solidFill>
                <a:latin typeface="Calibri Light" panose="020F0302020204030204" pitchFamily="34" charset="0"/>
                <a:cs typeface="Calibri Light" panose="020F0302020204030204" pitchFamily="34" charset="0"/>
              </a:rPr>
              <a:t>. </a:t>
            </a:r>
            <a:r>
              <a:rPr lang="en-US" sz="2000" dirty="0">
                <a:latin typeface="Calibri Light" panose="020F0302020204030204" pitchFamily="34" charset="0"/>
                <a:cs typeface="Calibri Light" panose="020F0302020204030204" pitchFamily="34" charset="0"/>
              </a:rPr>
              <a:t>If you notice an issue with your attendance record, please contact the Faculty Senate Office at </a:t>
            </a:r>
            <a:r>
              <a:rPr lang="en-US" sz="2000" dirty="0">
                <a:solidFill>
                  <a:srgbClr val="FFFF00"/>
                </a:solidFill>
                <a:latin typeface="Calibri Light" panose="020F030202020403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faculty.senate@oregonstate.edu</a:t>
            </a:r>
            <a:r>
              <a:rPr lang="en-US" sz="2000" dirty="0">
                <a:latin typeface="Calibri Light" panose="020F0302020204030204" pitchFamily="34" charset="0"/>
                <a:cs typeface="Calibri Light" panose="020F0302020204030204" pitchFamily="34" charset="0"/>
              </a:rPr>
              <a:t>. </a:t>
            </a:r>
          </a:p>
          <a:p>
            <a:pPr marL="0" indent="0">
              <a:buNone/>
            </a:pPr>
            <a:r>
              <a:rPr lang="en-US" sz="2000" dirty="0">
                <a:latin typeface="Calibri Light" panose="020F0302020204030204" pitchFamily="34" charset="0"/>
                <a:cs typeface="Calibri Light" panose="020F0302020204030204" pitchFamily="34" charset="0"/>
              </a:rPr>
              <a:t>Proxies who have NOT notified the office prior to the meeting, should notify Caitlin Calascibetta either through the Q&amp;A feature or via email (</a:t>
            </a:r>
            <a:r>
              <a:rPr lang="en-US" sz="2000" dirty="0">
                <a:solidFill>
                  <a:srgbClr val="FFFF00"/>
                </a:solidFill>
                <a:latin typeface="Calibri Light" panose="020F0302020204030204" pitchFamily="34" charset="0"/>
                <a:cs typeface="Calibri Light" panose="020F0302020204030204" pitchFamily="34" charset="0"/>
                <a:hlinkClick r:id="rId4">
                  <a:extLst>
                    <a:ext uri="{A12FA001-AC4F-418D-AE19-62706E023703}">
                      <ahyp:hlinkClr xmlns:ahyp="http://schemas.microsoft.com/office/drawing/2018/hyperlinkcolor" val="tx"/>
                    </a:ext>
                  </a:extLst>
                </a:hlinkClick>
              </a:rPr>
              <a:t>Caitlin.Calascibetta@oregonstate.edu</a:t>
            </a:r>
            <a:r>
              <a:rPr lang="en-US" sz="2000" dirty="0">
                <a:latin typeface="Calibri Light" panose="020F0302020204030204" pitchFamily="34" charset="0"/>
                <a:cs typeface="Calibri Light" panose="020F0302020204030204" pitchFamily="34" charset="0"/>
              </a:rPr>
              <a:t>) </a:t>
            </a:r>
            <a:r>
              <a:rPr lang="en-US" sz="2800" b="1" i="1" u="sng" dirty="0">
                <a:latin typeface="Calibri Light" panose="020F0302020204030204" pitchFamily="34" charset="0"/>
                <a:cs typeface="Calibri Light" panose="020F0302020204030204" pitchFamily="34" charset="0"/>
              </a:rPr>
              <a:t>NOW</a:t>
            </a:r>
            <a:r>
              <a:rPr lang="en-US" sz="2000" dirty="0">
                <a:latin typeface="Calibri Light" panose="020F0302020204030204" pitchFamily="34" charset="0"/>
                <a:cs typeface="Calibri Light" panose="020F0302020204030204" pitchFamily="34" charset="0"/>
              </a:rPr>
              <a:t> so that they can be added to Canvas before any motions are opened.</a:t>
            </a:r>
          </a:p>
        </p:txBody>
      </p:sp>
    </p:spTree>
    <p:extLst>
      <p:ext uri="{BB962C8B-B14F-4D97-AF65-F5344CB8AC3E}">
        <p14:creationId xmlns:p14="http://schemas.microsoft.com/office/powerpoint/2010/main" val="2935670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00DA5D-1598-4058-97E2-11A2A1562E66}"/>
              </a:ext>
            </a:extLst>
          </p:cNvPr>
          <p:cNvSpPr/>
          <p:nvPr/>
        </p:nvSpPr>
        <p:spPr>
          <a:xfrm>
            <a:off x="1367728" y="2705725"/>
            <a:ext cx="9456544" cy="1446550"/>
          </a:xfrm>
          <a:prstGeom prst="rect">
            <a:avLst/>
          </a:prstGeom>
        </p:spPr>
        <p:txBody>
          <a:bodyPr wrap="square">
            <a:spAutoFit/>
          </a:bodyPr>
          <a:lstStyle/>
          <a:p>
            <a:pPr algn="ctr"/>
            <a:r>
              <a:rPr lang="en-US" sz="4400" b="1" dirty="0">
                <a:latin typeface="Calibri Light" panose="020F0302020204030204" pitchFamily="34" charset="0"/>
                <a:cs typeface="Calibri Light" panose="020F0302020204030204" pitchFamily="34" charset="0"/>
              </a:rPr>
              <a:t>Motion to approve the new promotional criteria for Professor (Senior Research). </a:t>
            </a:r>
            <a:endParaRPr lang="en-US" sz="4400" dirty="0"/>
          </a:p>
        </p:txBody>
      </p:sp>
    </p:spTree>
    <p:extLst>
      <p:ext uri="{BB962C8B-B14F-4D97-AF65-F5344CB8AC3E}">
        <p14:creationId xmlns:p14="http://schemas.microsoft.com/office/powerpoint/2010/main" val="192535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7BB64B-6CFD-4FD8-998B-CF3FAB04BF29}"/>
              </a:ext>
            </a:extLst>
          </p:cNvPr>
          <p:cNvPicPr>
            <a:picLocks noChangeAspect="1"/>
          </p:cNvPicPr>
          <p:nvPr/>
        </p:nvPicPr>
        <p:blipFill rotWithShape="1">
          <a:blip r:embed="rId2">
            <a:extLst>
              <a:ext uri="{28A0092B-C50C-407E-A947-70E740481C1C}">
                <a14:useLocalDpi xmlns:a14="http://schemas.microsoft.com/office/drawing/2010/main" val="0"/>
              </a:ext>
            </a:extLst>
          </a:blip>
          <a:srcRect r="10867" b="10340"/>
          <a:stretch/>
        </p:blipFill>
        <p:spPr>
          <a:xfrm>
            <a:off x="1324948" y="709127"/>
            <a:ext cx="10867052" cy="6148873"/>
          </a:xfrm>
          <a:prstGeom prst="rect">
            <a:avLst/>
          </a:prstGeom>
        </p:spPr>
      </p:pic>
      <p:sp>
        <p:nvSpPr>
          <p:cNvPr id="2" name="Title 1">
            <a:extLst>
              <a:ext uri="{FF2B5EF4-FFF2-40B4-BE49-F238E27FC236}">
                <a16:creationId xmlns:a16="http://schemas.microsoft.com/office/drawing/2014/main" id="{9BF1093D-ECFD-46B4-A531-9403F78C62FF}"/>
              </a:ext>
            </a:extLst>
          </p:cNvPr>
          <p:cNvSpPr>
            <a:spLocks noGrp="1"/>
          </p:cNvSpPr>
          <p:nvPr>
            <p:ph type="ctrTitle"/>
          </p:nvPr>
        </p:nvSpPr>
        <p:spPr/>
        <p:txBody>
          <a:bodyPr/>
          <a:lstStyle/>
          <a:p>
            <a:r>
              <a:rPr lang="en-US" dirty="0">
                <a:solidFill>
                  <a:srgbClr val="FF6600"/>
                </a:solidFill>
                <a:latin typeface="Verdana" panose="020B0604030504040204" pitchFamily="34" charset="0"/>
                <a:ea typeface="Verdana" panose="020B0604030504040204" pitchFamily="34" charset="0"/>
                <a:cs typeface="Verdana" panose="020B0604030504040204" pitchFamily="34" charset="0"/>
              </a:rPr>
              <a:t>OSU Faculty Senate</a:t>
            </a:r>
            <a:endParaRPr lang="en-US" dirty="0"/>
          </a:p>
        </p:txBody>
      </p:sp>
      <p:sp>
        <p:nvSpPr>
          <p:cNvPr id="3" name="Subtitle 2">
            <a:extLst>
              <a:ext uri="{FF2B5EF4-FFF2-40B4-BE49-F238E27FC236}">
                <a16:creationId xmlns:a16="http://schemas.microsoft.com/office/drawing/2014/main" id="{6A4FE509-AC1D-4C5C-B076-C5A9EEF78CAA}"/>
              </a:ext>
            </a:extLst>
          </p:cNvPr>
          <p:cNvSpPr>
            <a:spLocks noGrp="1"/>
          </p:cNvSpPr>
          <p:nvPr>
            <p:ph type="subTitle" idx="1"/>
          </p:nvPr>
        </p:nvSpPr>
        <p:spPr/>
        <p:txBody>
          <a:bodyPr/>
          <a:lstStyle/>
          <a:p>
            <a:pPr algn="ctr"/>
            <a:r>
              <a:rPr lang="en-US" dirty="0">
                <a:latin typeface="Verdana" panose="020B0604030504040204" pitchFamily="34" charset="0"/>
                <a:ea typeface="Verdana" panose="020B0604030504040204" pitchFamily="34" charset="0"/>
              </a:rPr>
              <a:t>June 8, 2023</a:t>
            </a:r>
          </a:p>
        </p:txBody>
      </p:sp>
    </p:spTree>
    <p:extLst>
      <p:ext uri="{BB962C8B-B14F-4D97-AF65-F5344CB8AC3E}">
        <p14:creationId xmlns:p14="http://schemas.microsoft.com/office/powerpoint/2010/main" val="284501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1268" y="2733709"/>
            <a:ext cx="7901796" cy="1373070"/>
          </a:xfrm>
        </p:spPr>
        <p:txBody>
          <a:bodyPr/>
          <a:lstStyle/>
          <a:p>
            <a:pPr algn="l"/>
            <a:r>
              <a:rPr lang="en-US" sz="3600" dirty="0">
                <a:latin typeface="Calibri Light" panose="020F0302020204030204" pitchFamily="34" charset="0"/>
                <a:cs typeface="Calibri Light" panose="020F0302020204030204" pitchFamily="34" charset="0"/>
              </a:rPr>
              <a:t>Inclusive Recognition of Innovation &amp; </a:t>
            </a:r>
            <a:r>
              <a:rPr lang="en-US" sz="3600" dirty="0">
                <a:latin typeface="Calibri" panose="020F0502020204030204" pitchFamily="34" charset="0"/>
                <a:cs typeface="Calibri" panose="020F0502020204030204" pitchFamily="34" charset="0"/>
              </a:rPr>
              <a:t>Entrepreneurship</a:t>
            </a:r>
          </a:p>
        </p:txBody>
      </p:sp>
      <p:sp>
        <p:nvSpPr>
          <p:cNvPr id="3" name="Subtitle 2"/>
          <p:cNvSpPr>
            <a:spLocks noGrp="1"/>
          </p:cNvSpPr>
          <p:nvPr>
            <p:ph type="subTitle" idx="1"/>
          </p:nvPr>
        </p:nvSpPr>
        <p:spPr>
          <a:xfrm>
            <a:off x="575095" y="4464680"/>
            <a:ext cx="8534400" cy="1655762"/>
          </a:xfrm>
        </p:spPr>
        <p:txBody>
          <a:bodyPr>
            <a:normAutofit/>
          </a:bodyPr>
          <a:lstStyle/>
          <a:p>
            <a:pPr algn="ctr"/>
            <a:r>
              <a:rPr lang="en-US" dirty="0">
                <a:latin typeface="Rockwell" panose="02060603020205020403" pitchFamily="18" charset="0"/>
              </a:rPr>
              <a:t>OSU Strategic Plan 4.0, Action 15, Tactic 3</a:t>
            </a:r>
          </a:p>
          <a:p>
            <a:pPr algn="ctr"/>
            <a:endParaRPr lang="en-US" dirty="0">
              <a:latin typeface="Rockwell" panose="02060603020205020403" pitchFamily="18" charset="0"/>
            </a:endParaRPr>
          </a:p>
        </p:txBody>
      </p:sp>
    </p:spTree>
    <p:extLst>
      <p:ext uri="{BB962C8B-B14F-4D97-AF65-F5344CB8AC3E}">
        <p14:creationId xmlns:p14="http://schemas.microsoft.com/office/powerpoint/2010/main" val="1594062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B2387-6DF3-D81A-E4B9-042D86CB47AA}"/>
              </a:ext>
            </a:extLst>
          </p:cNvPr>
          <p:cNvSpPr>
            <a:spLocks noGrp="1"/>
          </p:cNvSpPr>
          <p:nvPr>
            <p:ph type="title"/>
          </p:nvPr>
        </p:nvSpPr>
        <p:spPr/>
        <p:txBody>
          <a:bodyPr>
            <a:normAutofit/>
          </a:bodyPr>
          <a:lstStyle/>
          <a:p>
            <a:r>
              <a:rPr lang="en-US" dirty="0">
                <a:latin typeface="Calibri Light" panose="020F0302020204030204" pitchFamily="34" charset="0"/>
                <a:cs typeface="Calibri Light" panose="020F0302020204030204" pitchFamily="34" charset="0"/>
              </a:rPr>
              <a:t>Overarching Recommended Changes to OSU P&amp;T Guidelines</a:t>
            </a:r>
          </a:p>
        </p:txBody>
      </p:sp>
      <p:pic>
        <p:nvPicPr>
          <p:cNvPr id="5" name="Picture 4" descr="&quot;&quot;">
            <a:extLst>
              <a:ext uri="{FF2B5EF4-FFF2-40B4-BE49-F238E27FC236}">
                <a16:creationId xmlns:a16="http://schemas.microsoft.com/office/drawing/2014/main" id="{13994F46-4D25-77FF-22B2-DE9751EABF00}"/>
              </a:ext>
            </a:extLst>
          </p:cNvPr>
          <p:cNvPicPr>
            <a:picLocks noChangeAspect="1"/>
          </p:cNvPicPr>
          <p:nvPr/>
        </p:nvPicPr>
        <p:blipFill>
          <a:blip r:embed="rId3" cstate="print">
            <a:lum bright="100000" contrast="100000"/>
            <a:extLst>
              <a:ext uri="{28A0092B-C50C-407E-A947-70E740481C1C}">
                <a14:useLocalDpi xmlns:a14="http://schemas.microsoft.com/office/drawing/2010/main" val="0"/>
              </a:ext>
            </a:extLst>
          </a:blip>
          <a:stretch>
            <a:fillRect/>
          </a:stretch>
        </p:blipFill>
        <p:spPr>
          <a:xfrm>
            <a:off x="10812779" y="753228"/>
            <a:ext cx="1080938" cy="1080938"/>
          </a:xfrm>
          <a:prstGeom prst="rect">
            <a:avLst/>
          </a:prstGeom>
        </p:spPr>
      </p:pic>
      <p:graphicFrame>
        <p:nvGraphicFramePr>
          <p:cNvPr id="8" name="Table 7">
            <a:extLst>
              <a:ext uri="{FF2B5EF4-FFF2-40B4-BE49-F238E27FC236}">
                <a16:creationId xmlns:a16="http://schemas.microsoft.com/office/drawing/2014/main" id="{FBEF68D0-BE81-52B2-A303-B4884441088F}"/>
              </a:ext>
            </a:extLst>
          </p:cNvPr>
          <p:cNvGraphicFramePr>
            <a:graphicFrameLocks/>
          </p:cNvGraphicFramePr>
          <p:nvPr>
            <p:extLst>
              <p:ext uri="{D42A27DB-BD31-4B8C-83A1-F6EECF244321}">
                <p14:modId xmlns:p14="http://schemas.microsoft.com/office/powerpoint/2010/main" val="1417100232"/>
              </p:ext>
            </p:extLst>
          </p:nvPr>
        </p:nvGraphicFramePr>
        <p:xfrm>
          <a:off x="1474236" y="2106570"/>
          <a:ext cx="9879012" cy="4309470"/>
        </p:xfrm>
        <a:graphic>
          <a:graphicData uri="http://schemas.openxmlformats.org/drawingml/2006/table">
            <a:tbl>
              <a:tblPr firstRow="1" bandRow="1">
                <a:tableStyleId>{073A0DAA-6AF3-43AB-8588-CEC1D06C72B9}</a:tableStyleId>
              </a:tblPr>
              <a:tblGrid>
                <a:gridCol w="9879012">
                  <a:extLst>
                    <a:ext uri="{9D8B030D-6E8A-4147-A177-3AD203B41FA5}">
                      <a16:colId xmlns:a16="http://schemas.microsoft.com/office/drawing/2014/main" val="1713570344"/>
                    </a:ext>
                  </a:extLst>
                </a:gridCol>
              </a:tblGrid>
              <a:tr h="568797">
                <a:tc>
                  <a:txBody>
                    <a:bodyPr/>
                    <a:lstStyle/>
                    <a:p>
                      <a:pPr algn="ctr"/>
                      <a:r>
                        <a:rPr lang="en-US" dirty="0"/>
                        <a:t>Based on National PTIE Effort: https://ptie.org/</a:t>
                      </a:r>
                      <a:endParaRPr lang="en-US" dirty="0">
                        <a:latin typeface="Helvetica" pitchFamily="2" charset="0"/>
                      </a:endParaRPr>
                    </a:p>
                  </a:txBody>
                  <a:tcPr/>
                </a:tc>
                <a:extLst>
                  <a:ext uri="{0D108BD9-81ED-4DB2-BD59-A6C34878D82A}">
                    <a16:rowId xmlns:a16="http://schemas.microsoft.com/office/drawing/2014/main" val="786887442"/>
                  </a:ext>
                </a:extLst>
              </a:tr>
              <a:tr h="1210833">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200" kern="1200" dirty="0">
                          <a:effectLst/>
                        </a:rPr>
                        <a:t>University-Wide Language directly linking the evaluation of faculty to institutional mission, values &amp; goals in the university P&amp;T guidelines and additional levels at the institution (e.g., college, school, department). </a:t>
                      </a:r>
                      <a:endParaRPr lang="en-US" sz="2200" b="0" kern="1200" dirty="0">
                        <a:solidFill>
                          <a:schemeClr val="tx1"/>
                        </a:solidFill>
                        <a:effectLst/>
                        <a:latin typeface="Helvetica" pitchFamily="2" charset="0"/>
                        <a:ea typeface="+mn-ea"/>
                        <a:cs typeface="+mn-cs"/>
                      </a:endParaRPr>
                    </a:p>
                  </a:txBody>
                  <a:tcPr/>
                </a:tc>
                <a:extLst>
                  <a:ext uri="{0D108BD9-81ED-4DB2-BD59-A6C34878D82A}">
                    <a16:rowId xmlns:a16="http://schemas.microsoft.com/office/drawing/2014/main" val="2253166070"/>
                  </a:ext>
                </a:extLst>
              </a:tr>
              <a:tr h="995393">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200" kern="1200" dirty="0">
                          <a:effectLst/>
                        </a:rPr>
                        <a:t>I&amp;E Text for Evaluation Criterion to be incorporated into the (a) research (scholarship &amp; creative activity), (b) teaching &amp; advising and (c) service categories found in university P&amp;T guidelines.</a:t>
                      </a:r>
                      <a:endParaRPr lang="en-US" sz="2200" b="0" kern="1200" dirty="0">
                        <a:solidFill>
                          <a:schemeClr val="tx1"/>
                        </a:solidFill>
                        <a:effectLst/>
                        <a:latin typeface="Helvetica" pitchFamily="2" charset="0"/>
                        <a:ea typeface="+mn-ea"/>
                        <a:cs typeface="+mn-cs"/>
                      </a:endParaRPr>
                    </a:p>
                  </a:txBody>
                  <a:tcPr/>
                </a:tc>
                <a:extLst>
                  <a:ext uri="{0D108BD9-81ED-4DB2-BD59-A6C34878D82A}">
                    <a16:rowId xmlns:a16="http://schemas.microsoft.com/office/drawing/2014/main" val="2418103940"/>
                  </a:ext>
                </a:extLst>
              </a:tr>
              <a:tr h="142199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200" kern="1200" dirty="0">
                          <a:effectLst/>
                        </a:rPr>
                        <a:t>I&amp;E Metrics to serve as indicator data to be used in a narrative thesis of impact. Metrics are grouped into six sub-categories: (a) intellectual property, (b) sponsored research, (c) use &amp; licensing, (d) entity creation, (e) I&amp;E career preparation and (f) I&amp;E engagement.</a:t>
                      </a:r>
                      <a:endParaRPr lang="en-US" sz="2200" b="0" dirty="0">
                        <a:solidFill>
                          <a:schemeClr val="tx1"/>
                        </a:solidFill>
                        <a:latin typeface="Helvetica" pitchFamily="2" charset="0"/>
                      </a:endParaRPr>
                    </a:p>
                  </a:txBody>
                  <a:tcPr/>
                </a:tc>
                <a:extLst>
                  <a:ext uri="{0D108BD9-81ED-4DB2-BD59-A6C34878D82A}">
                    <a16:rowId xmlns:a16="http://schemas.microsoft.com/office/drawing/2014/main" val="3092539618"/>
                  </a:ext>
                </a:extLst>
              </a:tr>
            </a:tbl>
          </a:graphicData>
        </a:graphic>
      </p:graphicFrame>
    </p:spTree>
    <p:extLst>
      <p:ext uri="{BB962C8B-B14F-4D97-AF65-F5344CB8AC3E}">
        <p14:creationId xmlns:p14="http://schemas.microsoft.com/office/powerpoint/2010/main" val="3226686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7AA05-EA5E-B2E4-12F8-464E850CBB0B}"/>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Motion on the Floor</a:t>
            </a:r>
          </a:p>
        </p:txBody>
      </p:sp>
      <p:sp>
        <p:nvSpPr>
          <p:cNvPr id="4" name="Content Placeholder 3">
            <a:extLst>
              <a:ext uri="{FF2B5EF4-FFF2-40B4-BE49-F238E27FC236}">
                <a16:creationId xmlns:a16="http://schemas.microsoft.com/office/drawing/2014/main" id="{395C659C-7A42-F678-A6BF-0E1EEE755491}"/>
              </a:ext>
            </a:extLst>
          </p:cNvPr>
          <p:cNvSpPr>
            <a:spLocks noGrp="1"/>
          </p:cNvSpPr>
          <p:nvPr>
            <p:ph idx="4294967295"/>
          </p:nvPr>
        </p:nvSpPr>
        <p:spPr>
          <a:xfrm>
            <a:off x="975894" y="1424257"/>
            <a:ext cx="9879012" cy="5187950"/>
          </a:xfrm>
        </p:spPr>
        <p:txBody>
          <a:bodyPr anchor="ctr"/>
          <a:lstStyle/>
          <a:p>
            <a:r>
              <a:rPr lang="en-US" sz="3600" dirty="0">
                <a:latin typeface="Calibri Light" panose="020F0302020204030204" pitchFamily="34" charset="0"/>
                <a:cs typeface="Calibri Light" panose="020F0302020204030204" pitchFamily="34" charset="0"/>
              </a:rPr>
              <a:t>To approve the I &amp; E additions as outlined in the </a:t>
            </a:r>
            <a:r>
              <a:rPr lang="en-US" sz="3600" dirty="0">
                <a:solidFill>
                  <a:srgbClr val="FFFF00"/>
                </a:solidFill>
                <a:latin typeface="Calibri Light" panose="020F0302020204030204" pitchFamily="34" charset="0"/>
                <a:cs typeface="Calibri Light" panose="020F0302020204030204" pitchFamily="34" charset="0"/>
                <a:hlinkClick r:id="rId2">
                  <a:extLst>
                    <a:ext uri="{A12FA001-AC4F-418D-AE19-62706E023703}">
                      <ahyp:hlinkClr xmlns:ahyp="http://schemas.microsoft.com/office/drawing/2018/hyperlinkcolor" val="tx"/>
                    </a:ext>
                  </a:extLst>
                </a:hlinkClick>
              </a:rPr>
              <a:t>document</a:t>
            </a:r>
            <a:r>
              <a:rPr lang="en-US" sz="3600" dirty="0">
                <a:latin typeface="Calibri Light" panose="020F0302020204030204" pitchFamily="34" charset="0"/>
                <a:cs typeface="Calibri Light" panose="020F0302020204030204" pitchFamily="34" charset="0"/>
              </a:rPr>
              <a:t> related to the OSU university-level Promotion and Tenure Guidelines</a:t>
            </a:r>
            <a:r>
              <a:rPr lang="en-US" dirty="0">
                <a:latin typeface="Calibri Light" panose="020F0302020204030204" pitchFamily="34" charset="0"/>
                <a:cs typeface="Calibri Light" panose="020F0302020204030204" pitchFamily="34" charset="0"/>
              </a:rPr>
              <a:t>.</a:t>
            </a:r>
          </a:p>
          <a:p>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440204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7BB64B-6CFD-4FD8-998B-CF3FAB04BF29}"/>
              </a:ext>
            </a:extLst>
          </p:cNvPr>
          <p:cNvPicPr>
            <a:picLocks noChangeAspect="1"/>
          </p:cNvPicPr>
          <p:nvPr/>
        </p:nvPicPr>
        <p:blipFill rotWithShape="1">
          <a:blip r:embed="rId2">
            <a:extLst>
              <a:ext uri="{28A0092B-C50C-407E-A947-70E740481C1C}">
                <a14:useLocalDpi xmlns:a14="http://schemas.microsoft.com/office/drawing/2010/main" val="0"/>
              </a:ext>
            </a:extLst>
          </a:blip>
          <a:srcRect r="10867" b="10340"/>
          <a:stretch/>
        </p:blipFill>
        <p:spPr>
          <a:xfrm>
            <a:off x="1324948" y="709127"/>
            <a:ext cx="10867052" cy="6148873"/>
          </a:xfrm>
          <a:prstGeom prst="rect">
            <a:avLst/>
          </a:prstGeom>
        </p:spPr>
      </p:pic>
      <p:sp>
        <p:nvSpPr>
          <p:cNvPr id="2" name="Title 1">
            <a:extLst>
              <a:ext uri="{FF2B5EF4-FFF2-40B4-BE49-F238E27FC236}">
                <a16:creationId xmlns:a16="http://schemas.microsoft.com/office/drawing/2014/main" id="{9BF1093D-ECFD-46B4-A531-9403F78C62FF}"/>
              </a:ext>
            </a:extLst>
          </p:cNvPr>
          <p:cNvSpPr>
            <a:spLocks noGrp="1"/>
          </p:cNvSpPr>
          <p:nvPr>
            <p:ph type="ctrTitle"/>
          </p:nvPr>
        </p:nvSpPr>
        <p:spPr/>
        <p:txBody>
          <a:bodyPr/>
          <a:lstStyle/>
          <a:p>
            <a:r>
              <a:rPr lang="en-US" dirty="0">
                <a:solidFill>
                  <a:srgbClr val="FF6600"/>
                </a:solidFill>
                <a:latin typeface="Verdana" panose="020B0604030504040204" pitchFamily="34" charset="0"/>
                <a:ea typeface="Verdana" panose="020B0604030504040204" pitchFamily="34" charset="0"/>
                <a:cs typeface="Verdana" panose="020B0604030504040204" pitchFamily="34" charset="0"/>
              </a:rPr>
              <a:t>OSU Faculty Senate</a:t>
            </a:r>
            <a:endParaRPr lang="en-US" dirty="0"/>
          </a:p>
        </p:txBody>
      </p:sp>
      <p:sp>
        <p:nvSpPr>
          <p:cNvPr id="3" name="Subtitle 2">
            <a:extLst>
              <a:ext uri="{FF2B5EF4-FFF2-40B4-BE49-F238E27FC236}">
                <a16:creationId xmlns:a16="http://schemas.microsoft.com/office/drawing/2014/main" id="{6A4FE509-AC1D-4C5C-B076-C5A9EEF78CAA}"/>
              </a:ext>
            </a:extLst>
          </p:cNvPr>
          <p:cNvSpPr>
            <a:spLocks noGrp="1"/>
          </p:cNvSpPr>
          <p:nvPr>
            <p:ph type="subTitle" idx="1"/>
          </p:nvPr>
        </p:nvSpPr>
        <p:spPr/>
        <p:txBody>
          <a:bodyPr/>
          <a:lstStyle/>
          <a:p>
            <a:pPr algn="ctr"/>
            <a:r>
              <a:rPr lang="en-US" dirty="0">
                <a:latin typeface="Verdana" panose="020B0604030504040204" pitchFamily="34" charset="0"/>
                <a:ea typeface="Verdana" panose="020B0604030504040204" pitchFamily="34" charset="0"/>
              </a:rPr>
              <a:t>June 8, 2023</a:t>
            </a:r>
          </a:p>
        </p:txBody>
      </p:sp>
    </p:spTree>
    <p:extLst>
      <p:ext uri="{BB962C8B-B14F-4D97-AF65-F5344CB8AC3E}">
        <p14:creationId xmlns:p14="http://schemas.microsoft.com/office/powerpoint/2010/main" val="4098186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72A5B-B9C4-4D74-8CC6-85528743500F}"/>
              </a:ext>
            </a:extLst>
          </p:cNvPr>
          <p:cNvSpPr>
            <a:spLocks noGrp="1"/>
          </p:cNvSpPr>
          <p:nvPr>
            <p:ph type="title"/>
          </p:nvPr>
        </p:nvSpPr>
        <p:spPr/>
        <p:txBody>
          <a:bodyPr/>
          <a:lstStyle/>
          <a:p>
            <a:pPr algn="l"/>
            <a:r>
              <a:rPr lang="en-US" dirty="0">
                <a:latin typeface="Calibri Light" panose="020F0302020204030204" pitchFamily="34" charset="0"/>
                <a:cs typeface="Calibri Light" panose="020F0302020204030204" pitchFamily="34" charset="0"/>
              </a:rPr>
              <a:t>Academic Freedom Policy</a:t>
            </a:r>
          </a:p>
        </p:txBody>
      </p:sp>
      <p:sp>
        <p:nvSpPr>
          <p:cNvPr id="4" name="TextBox 3">
            <a:extLst>
              <a:ext uri="{FF2B5EF4-FFF2-40B4-BE49-F238E27FC236}">
                <a16:creationId xmlns:a16="http://schemas.microsoft.com/office/drawing/2014/main" id="{2D6E8A0E-B4DD-4995-84B2-E98BC4006F64}"/>
              </a:ext>
            </a:extLst>
          </p:cNvPr>
          <p:cNvSpPr txBox="1"/>
          <p:nvPr/>
        </p:nvSpPr>
        <p:spPr>
          <a:xfrm>
            <a:off x="1302588" y="2808735"/>
            <a:ext cx="9247517" cy="1323439"/>
          </a:xfrm>
          <a:prstGeom prst="rect">
            <a:avLst/>
          </a:prstGeom>
          <a:noFill/>
        </p:spPr>
        <p:txBody>
          <a:bodyPr wrap="square" rtlCol="0">
            <a:spAutoFit/>
          </a:bodyPr>
          <a:lstStyle/>
          <a:p>
            <a:pPr algn="ctr"/>
            <a:r>
              <a:rPr lang="en-US" sz="4000" dirty="0">
                <a:latin typeface="Calibri Light" panose="020F0302020204030204" pitchFamily="34" charset="0"/>
                <a:cs typeface="Calibri Light" panose="020F0302020204030204" pitchFamily="34" charset="0"/>
              </a:rPr>
              <a:t>Motion to endorse OSU’s proposed </a:t>
            </a:r>
            <a:r>
              <a:rPr lang="en-US" sz="4000" dirty="0">
                <a:solidFill>
                  <a:srgbClr val="FFFF00"/>
                </a:solidFill>
                <a:latin typeface="Calibri Light" panose="020F0302020204030204" pitchFamily="34" charset="0"/>
                <a:cs typeface="Calibri Light" panose="020F0302020204030204" pitchFamily="34" charset="0"/>
                <a:hlinkClick r:id="rId2">
                  <a:extLst>
                    <a:ext uri="{A12FA001-AC4F-418D-AE19-62706E023703}">
                      <ahyp:hlinkClr xmlns:ahyp="http://schemas.microsoft.com/office/drawing/2018/hyperlinkcolor" val="tx"/>
                    </a:ext>
                  </a:extLst>
                </a:hlinkClick>
              </a:rPr>
              <a:t>Academic Freedom Policy</a:t>
            </a:r>
            <a:r>
              <a:rPr lang="en-US" sz="4000" dirty="0">
                <a:latin typeface="Calibri Light" panose="020F0302020204030204" pitchFamily="34" charset="0"/>
                <a:cs typeface="Calibri Light" panose="020F0302020204030204" pitchFamily="34" charset="0"/>
              </a:rPr>
              <a:t>. </a:t>
            </a:r>
          </a:p>
        </p:txBody>
      </p:sp>
    </p:spTree>
    <p:extLst>
      <p:ext uri="{BB962C8B-B14F-4D97-AF65-F5344CB8AC3E}">
        <p14:creationId xmlns:p14="http://schemas.microsoft.com/office/powerpoint/2010/main" val="235045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7BB64B-6CFD-4FD8-998B-CF3FAB04BF29}"/>
              </a:ext>
            </a:extLst>
          </p:cNvPr>
          <p:cNvPicPr>
            <a:picLocks noChangeAspect="1"/>
          </p:cNvPicPr>
          <p:nvPr/>
        </p:nvPicPr>
        <p:blipFill rotWithShape="1">
          <a:blip r:embed="rId2">
            <a:extLst>
              <a:ext uri="{28A0092B-C50C-407E-A947-70E740481C1C}">
                <a14:useLocalDpi xmlns:a14="http://schemas.microsoft.com/office/drawing/2010/main" val="0"/>
              </a:ext>
            </a:extLst>
          </a:blip>
          <a:srcRect r="10867" b="10340"/>
          <a:stretch/>
        </p:blipFill>
        <p:spPr>
          <a:xfrm>
            <a:off x="1324948" y="709127"/>
            <a:ext cx="10867052" cy="6148873"/>
          </a:xfrm>
          <a:prstGeom prst="rect">
            <a:avLst/>
          </a:prstGeom>
        </p:spPr>
      </p:pic>
      <p:sp>
        <p:nvSpPr>
          <p:cNvPr id="2" name="Title 1">
            <a:extLst>
              <a:ext uri="{FF2B5EF4-FFF2-40B4-BE49-F238E27FC236}">
                <a16:creationId xmlns:a16="http://schemas.microsoft.com/office/drawing/2014/main" id="{9BF1093D-ECFD-46B4-A531-9403F78C62FF}"/>
              </a:ext>
            </a:extLst>
          </p:cNvPr>
          <p:cNvSpPr>
            <a:spLocks noGrp="1"/>
          </p:cNvSpPr>
          <p:nvPr>
            <p:ph type="ctrTitle"/>
          </p:nvPr>
        </p:nvSpPr>
        <p:spPr/>
        <p:txBody>
          <a:bodyPr/>
          <a:lstStyle/>
          <a:p>
            <a:r>
              <a:rPr lang="en-US" dirty="0">
                <a:solidFill>
                  <a:srgbClr val="FF6600"/>
                </a:solidFill>
                <a:latin typeface="Verdana" panose="020B0604030504040204" pitchFamily="34" charset="0"/>
                <a:ea typeface="Verdana" panose="020B0604030504040204" pitchFamily="34" charset="0"/>
                <a:cs typeface="Verdana" panose="020B0604030504040204" pitchFamily="34" charset="0"/>
              </a:rPr>
              <a:t>OSU Faculty Senate</a:t>
            </a:r>
            <a:endParaRPr lang="en-US" dirty="0"/>
          </a:p>
        </p:txBody>
      </p:sp>
      <p:sp>
        <p:nvSpPr>
          <p:cNvPr id="3" name="Subtitle 2">
            <a:extLst>
              <a:ext uri="{FF2B5EF4-FFF2-40B4-BE49-F238E27FC236}">
                <a16:creationId xmlns:a16="http://schemas.microsoft.com/office/drawing/2014/main" id="{6A4FE509-AC1D-4C5C-B076-C5A9EEF78CAA}"/>
              </a:ext>
            </a:extLst>
          </p:cNvPr>
          <p:cNvSpPr>
            <a:spLocks noGrp="1"/>
          </p:cNvSpPr>
          <p:nvPr>
            <p:ph type="subTitle" idx="1"/>
          </p:nvPr>
        </p:nvSpPr>
        <p:spPr/>
        <p:txBody>
          <a:bodyPr/>
          <a:lstStyle/>
          <a:p>
            <a:pPr algn="ctr"/>
            <a:r>
              <a:rPr lang="en-US" dirty="0">
                <a:latin typeface="Verdana" panose="020B0604030504040204" pitchFamily="34" charset="0"/>
                <a:ea typeface="Verdana" panose="020B0604030504040204" pitchFamily="34" charset="0"/>
              </a:rPr>
              <a:t>June 8, 2023</a:t>
            </a:r>
          </a:p>
        </p:txBody>
      </p:sp>
    </p:spTree>
    <p:extLst>
      <p:ext uri="{BB962C8B-B14F-4D97-AF65-F5344CB8AC3E}">
        <p14:creationId xmlns:p14="http://schemas.microsoft.com/office/powerpoint/2010/main" val="4456158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72A5B-B9C4-4D74-8CC6-85528743500F}"/>
              </a:ext>
            </a:extLst>
          </p:cNvPr>
          <p:cNvSpPr>
            <a:spLocks noGrp="1"/>
          </p:cNvSpPr>
          <p:nvPr>
            <p:ph type="title"/>
          </p:nvPr>
        </p:nvSpPr>
        <p:spPr/>
        <p:txBody>
          <a:bodyPr/>
          <a:lstStyle/>
          <a:p>
            <a:pPr algn="l"/>
            <a:r>
              <a:rPr lang="en-US" dirty="0">
                <a:latin typeface="Calibri Light" panose="020F0302020204030204" pitchFamily="34" charset="0"/>
                <a:cs typeface="Calibri Light" panose="020F0302020204030204" pitchFamily="34" charset="0"/>
              </a:rPr>
              <a:t>Promoting General Education at OSU</a:t>
            </a:r>
          </a:p>
        </p:txBody>
      </p:sp>
      <p:sp>
        <p:nvSpPr>
          <p:cNvPr id="3" name="Text Placeholder 2">
            <a:extLst>
              <a:ext uri="{FF2B5EF4-FFF2-40B4-BE49-F238E27FC236}">
                <a16:creationId xmlns:a16="http://schemas.microsoft.com/office/drawing/2014/main" id="{021983DA-A5DE-4078-AE81-DD63DAF2CF63}"/>
              </a:ext>
            </a:extLst>
          </p:cNvPr>
          <p:cNvSpPr>
            <a:spLocks noGrp="1"/>
          </p:cNvSpPr>
          <p:nvPr>
            <p:ph type="body" idx="1"/>
          </p:nvPr>
        </p:nvSpPr>
        <p:spPr>
          <a:xfrm>
            <a:off x="680322" y="4232171"/>
            <a:ext cx="9613860" cy="2401542"/>
          </a:xfrm>
        </p:spPr>
        <p:txBody>
          <a:bodyPr>
            <a:normAutofit fontScale="92500" lnSpcReduction="20000"/>
          </a:bodyPr>
          <a:lstStyle/>
          <a:p>
            <a:pPr algn="ctr"/>
            <a:r>
              <a:rPr lang="en-US" dirty="0">
                <a:solidFill>
                  <a:schemeClr val="tx1"/>
                </a:solidFill>
                <a:latin typeface="Georgia"/>
              </a:rPr>
              <a:t>Carson Dunlap, Director of University Marketing</a:t>
            </a:r>
            <a:endParaRPr lang="en-US" dirty="0">
              <a:solidFill>
                <a:schemeClr val="tx1"/>
              </a:solidFill>
            </a:endParaRPr>
          </a:p>
          <a:p>
            <a:pPr algn="ctr"/>
            <a:r>
              <a:rPr lang="en-US" dirty="0">
                <a:solidFill>
                  <a:schemeClr val="tx1"/>
                </a:solidFill>
                <a:latin typeface="Georgia"/>
              </a:rPr>
              <a:t>McKenzie Huber, Director of the Baccalaureate Core</a:t>
            </a:r>
          </a:p>
          <a:p>
            <a:pPr algn="ctr"/>
            <a:endParaRPr lang="en-US" dirty="0">
              <a:solidFill>
                <a:schemeClr val="tx2"/>
              </a:solidFill>
              <a:latin typeface="Georgia"/>
            </a:endParaRPr>
          </a:p>
          <a:p>
            <a:pPr algn="l"/>
            <a:endParaRPr lang="en-US" dirty="0">
              <a:solidFill>
                <a:schemeClr val="tx2"/>
              </a:solidFill>
            </a:endParaRPr>
          </a:p>
          <a:p>
            <a:pPr algn="l"/>
            <a:endParaRPr lang="en-US" dirty="0">
              <a:solidFill>
                <a:schemeClr val="tx2"/>
              </a:solidFill>
              <a:latin typeface="Calibri Light" panose="020F0302020204030204" pitchFamily="34" charset="0"/>
              <a:cs typeface="Calibri Light" panose="020F0302020204030204" pitchFamily="34" charset="0"/>
            </a:endParaRPr>
          </a:p>
          <a:p>
            <a:pPr algn="l"/>
            <a:r>
              <a:rPr lang="en-US" dirty="0">
                <a:solidFill>
                  <a:schemeClr val="tx1"/>
                </a:solidFill>
                <a:latin typeface="Calibri Light" panose="020F0302020204030204" pitchFamily="34" charset="0"/>
                <a:cs typeface="Calibri Light" panose="020F0302020204030204" pitchFamily="34" charset="0"/>
              </a:rPr>
              <a:t>Faculty Senate</a:t>
            </a:r>
          </a:p>
          <a:p>
            <a:pPr algn="l"/>
            <a:r>
              <a:rPr lang="en-US" dirty="0">
                <a:solidFill>
                  <a:schemeClr val="tx1"/>
                </a:solidFill>
                <a:latin typeface="Calibri Light" panose="020F0302020204030204" pitchFamily="34" charset="0"/>
                <a:cs typeface="Calibri Light" panose="020F0302020204030204" pitchFamily="34" charset="0"/>
              </a:rPr>
              <a:t>June 8, 2023</a:t>
            </a:r>
          </a:p>
          <a:p>
            <a:pPr algn="ctr"/>
            <a:endParaRPr lang="en-US" dirty="0"/>
          </a:p>
        </p:txBody>
      </p:sp>
    </p:spTree>
    <p:extLst>
      <p:ext uri="{BB962C8B-B14F-4D97-AF65-F5344CB8AC3E}">
        <p14:creationId xmlns:p14="http://schemas.microsoft.com/office/powerpoint/2010/main" val="25714641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80489C-EF3A-5C82-E4FC-BD611A42A941}"/>
              </a:ext>
            </a:extLst>
          </p:cNvPr>
          <p:cNvSpPr/>
          <p:nvPr/>
        </p:nvSpPr>
        <p:spPr>
          <a:xfrm>
            <a:off x="3205963" y="1443521"/>
            <a:ext cx="6590419" cy="404927"/>
          </a:xfrm>
          <a:prstGeom prst="rect">
            <a:avLst/>
          </a:prstGeom>
          <a:solidFill>
            <a:schemeClr val="bg2"/>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tx1"/>
                </a:solidFill>
                <a:effectLst/>
                <a:uLnTx/>
                <a:uFillTx/>
                <a:latin typeface="Calibri Light" panose="020F0302020204030204" pitchFamily="34" charset="0"/>
                <a:ea typeface="Verdana" panose="020B0604030504040204" pitchFamily="34" charset="0"/>
                <a:cs typeface="Calibri Light" panose="020F0302020204030204" pitchFamily="34" charset="0"/>
              </a:rPr>
              <a:t>Provost</a:t>
            </a:r>
          </a:p>
        </p:txBody>
      </p:sp>
      <p:cxnSp>
        <p:nvCxnSpPr>
          <p:cNvPr id="8" name="Straight Connector 7">
            <a:extLst>
              <a:ext uri="{FF2B5EF4-FFF2-40B4-BE49-F238E27FC236}">
                <a16:creationId xmlns:a16="http://schemas.microsoft.com/office/drawing/2014/main" id="{6CB6BFE3-FFF2-D6AD-2C8E-BD8EF925B3BA}"/>
              </a:ext>
            </a:extLst>
          </p:cNvPr>
          <p:cNvCxnSpPr>
            <a:cxnSpLocks/>
          </p:cNvCxnSpPr>
          <p:nvPr/>
        </p:nvCxnSpPr>
        <p:spPr>
          <a:xfrm>
            <a:off x="6520965" y="1848448"/>
            <a:ext cx="0" cy="4392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B2B926F0-BFB2-6B3D-3327-7D5E9D67F098}"/>
              </a:ext>
            </a:extLst>
          </p:cNvPr>
          <p:cNvSpPr/>
          <p:nvPr/>
        </p:nvSpPr>
        <p:spPr>
          <a:xfrm>
            <a:off x="3726107" y="2149199"/>
            <a:ext cx="5593056" cy="477122"/>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tx1"/>
                </a:solidFill>
                <a:effectLst/>
                <a:uLnTx/>
                <a:uFillTx/>
                <a:latin typeface="Calibri Light" panose="020F0302020204030204" pitchFamily="34" charset="0"/>
                <a:ea typeface="Verdana" panose="020B0604030504040204" pitchFamily="34" charset="0"/>
                <a:cs typeface="Calibri Light" panose="020F0302020204030204" pitchFamily="34" charset="0"/>
              </a:rPr>
              <a:t>Steering Committee</a:t>
            </a:r>
          </a:p>
        </p:txBody>
      </p:sp>
      <p:sp>
        <p:nvSpPr>
          <p:cNvPr id="11" name="Rectangle 10">
            <a:extLst>
              <a:ext uri="{FF2B5EF4-FFF2-40B4-BE49-F238E27FC236}">
                <a16:creationId xmlns:a16="http://schemas.microsoft.com/office/drawing/2014/main" id="{28C0498B-6C84-B181-9B08-99D70F788A9E}"/>
              </a:ext>
            </a:extLst>
          </p:cNvPr>
          <p:cNvSpPr/>
          <p:nvPr/>
        </p:nvSpPr>
        <p:spPr>
          <a:xfrm>
            <a:off x="5187163" y="2881594"/>
            <a:ext cx="2703746" cy="477122"/>
          </a:xfrm>
          <a:prstGeom prst="rect">
            <a:avLst/>
          </a:prstGeom>
          <a:solidFill>
            <a:srgbClr val="DC44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tx1"/>
                </a:solidFill>
                <a:effectLst/>
                <a:uLnTx/>
                <a:uFillTx/>
                <a:latin typeface="Calibri Light" panose="020F0302020204030204" pitchFamily="34" charset="0"/>
                <a:ea typeface="Verdana" panose="020B0604030504040204" pitchFamily="34" charset="0"/>
                <a:cs typeface="Calibri Light" panose="020F0302020204030204" pitchFamily="34" charset="0"/>
              </a:rPr>
              <a:t>Core Team </a:t>
            </a:r>
          </a:p>
        </p:txBody>
      </p:sp>
      <p:cxnSp>
        <p:nvCxnSpPr>
          <p:cNvPr id="12" name="Straight Connector 11">
            <a:extLst>
              <a:ext uri="{FF2B5EF4-FFF2-40B4-BE49-F238E27FC236}">
                <a16:creationId xmlns:a16="http://schemas.microsoft.com/office/drawing/2014/main" id="{2E2171AF-A3C5-F2F6-C362-EB7951D6201F}"/>
              </a:ext>
            </a:extLst>
          </p:cNvPr>
          <p:cNvCxnSpPr>
            <a:cxnSpLocks/>
          </p:cNvCxnSpPr>
          <p:nvPr/>
        </p:nvCxnSpPr>
        <p:spPr>
          <a:xfrm flipH="1">
            <a:off x="6518824" y="2628768"/>
            <a:ext cx="7189" cy="249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5E6BF379-1393-952B-355B-5C3D0F4D113D}"/>
              </a:ext>
            </a:extLst>
          </p:cNvPr>
          <p:cNvSpPr/>
          <p:nvPr/>
        </p:nvSpPr>
        <p:spPr>
          <a:xfrm>
            <a:off x="8651245" y="3752534"/>
            <a:ext cx="1719685" cy="1725407"/>
          </a:xfrm>
          <a:prstGeom prst="rect">
            <a:avLst/>
          </a:prstGeom>
          <a:solidFill>
            <a:srgbClr val="FFFF00"/>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Calibri Light" panose="020F0302020204030204" pitchFamily="34" charset="0"/>
                <a:ea typeface="Verdana" panose="020B0604030504040204" pitchFamily="34" charset="0"/>
                <a:cs typeface="Calibri Light" panose="020F0302020204030204" pitchFamily="34" charset="0"/>
              </a:rPr>
              <a:t>Organizational Change Management </a:t>
            </a:r>
          </a:p>
        </p:txBody>
      </p:sp>
      <p:sp>
        <p:nvSpPr>
          <p:cNvPr id="16" name="Rectangle 15">
            <a:extLst>
              <a:ext uri="{FF2B5EF4-FFF2-40B4-BE49-F238E27FC236}">
                <a16:creationId xmlns:a16="http://schemas.microsoft.com/office/drawing/2014/main" id="{188C7B8E-B58F-FCDC-9B16-B55780E8A077}"/>
              </a:ext>
            </a:extLst>
          </p:cNvPr>
          <p:cNvSpPr/>
          <p:nvPr/>
        </p:nvSpPr>
        <p:spPr>
          <a:xfrm>
            <a:off x="4632476" y="3752534"/>
            <a:ext cx="1719685" cy="1725407"/>
          </a:xfrm>
          <a:prstGeom prst="rect">
            <a:avLst/>
          </a:prstGeom>
          <a:noFill/>
          <a:ln>
            <a:solidFill>
              <a:schemeClr val="tx1"/>
            </a:solid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defRPr/>
            </a:pPr>
            <a:r>
              <a:rPr lang="en-US" sz="1600">
                <a:solidFill>
                  <a:schemeClr val="tx1"/>
                </a:solidFill>
                <a:latin typeface="Calibri Light" panose="020F0302020204030204" pitchFamily="34" charset="0"/>
                <a:ea typeface="Verdana"/>
                <a:cs typeface="Calibri Light" panose="020F0302020204030204" pitchFamily="34" charset="0"/>
              </a:rPr>
              <a:t>Pedagogical Support and</a:t>
            </a:r>
            <a:r>
              <a:rPr kumimoji="0" lang="en-US" sz="1600" b="0" i="0" u="none" strike="noStrike" kern="1200" cap="none" spc="0" normalizeH="0" baseline="0" noProof="0">
                <a:ln>
                  <a:noFill/>
                </a:ln>
                <a:solidFill>
                  <a:schemeClr val="tx1"/>
                </a:solidFill>
                <a:effectLst/>
                <a:uLnTx/>
                <a:uFillTx/>
                <a:latin typeface="Calibri Light" panose="020F0302020204030204" pitchFamily="34" charset="0"/>
                <a:ea typeface="Verdana"/>
                <a:cs typeface="Calibri Light" panose="020F0302020204030204" pitchFamily="34" charset="0"/>
              </a:rPr>
              <a:t> Development</a:t>
            </a:r>
          </a:p>
        </p:txBody>
      </p:sp>
      <p:sp>
        <p:nvSpPr>
          <p:cNvPr id="17" name="Rectangle 16">
            <a:extLst>
              <a:ext uri="{FF2B5EF4-FFF2-40B4-BE49-F238E27FC236}">
                <a16:creationId xmlns:a16="http://schemas.microsoft.com/office/drawing/2014/main" id="{A0930490-5F2B-B5D6-825E-003711E85055}"/>
              </a:ext>
            </a:extLst>
          </p:cNvPr>
          <p:cNvSpPr/>
          <p:nvPr/>
        </p:nvSpPr>
        <p:spPr>
          <a:xfrm>
            <a:off x="6638265" y="3752534"/>
            <a:ext cx="1719685" cy="1725407"/>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bg1"/>
                </a:solidFill>
                <a:effectLst/>
                <a:uLnTx/>
                <a:uFillTx/>
                <a:latin typeface="Calibri Light" panose="020F0302020204030204" pitchFamily="34" charset="0"/>
                <a:ea typeface="Verdana" panose="020B0604030504040204" pitchFamily="34" charset="0"/>
                <a:cs typeface="Calibri Light" panose="020F0302020204030204" pitchFamily="34" charset="0"/>
              </a:rPr>
              <a:t>Operations</a:t>
            </a:r>
          </a:p>
        </p:txBody>
      </p:sp>
      <p:sp>
        <p:nvSpPr>
          <p:cNvPr id="18" name="Rectangle 17">
            <a:extLst>
              <a:ext uri="{FF2B5EF4-FFF2-40B4-BE49-F238E27FC236}">
                <a16:creationId xmlns:a16="http://schemas.microsoft.com/office/drawing/2014/main" id="{458628AE-5084-C65F-7275-796A1C271610}"/>
              </a:ext>
            </a:extLst>
          </p:cNvPr>
          <p:cNvSpPr/>
          <p:nvPr/>
        </p:nvSpPr>
        <p:spPr>
          <a:xfrm>
            <a:off x="2632422" y="3752534"/>
            <a:ext cx="1719685" cy="1725407"/>
          </a:xfrm>
          <a:prstGeom prst="rect">
            <a:avLst/>
          </a:prstGeom>
          <a:no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solidFill>
                <a:effectLst/>
                <a:uLnTx/>
                <a:uFillTx/>
                <a:latin typeface="Calibri Light" panose="020F0302020204030204" pitchFamily="34" charset="0"/>
                <a:ea typeface="Verdana" panose="020B0604030504040204" pitchFamily="34" charset="0"/>
                <a:cs typeface="Calibri Light" panose="020F0302020204030204" pitchFamily="34" charset="0"/>
              </a:rPr>
              <a:t>Policy and Process </a:t>
            </a:r>
            <a:br>
              <a:rPr kumimoji="0" lang="en-US" sz="1600" b="0" i="0" u="none" strike="noStrike" kern="1200" cap="none" spc="0" normalizeH="0" baseline="0" noProof="0">
                <a:ln>
                  <a:noFill/>
                </a:ln>
                <a:solidFill>
                  <a:schemeClr val="tx1"/>
                </a:solidFill>
                <a:effectLst/>
                <a:uLnTx/>
                <a:uFillTx/>
                <a:latin typeface="Calibri Light" panose="020F0302020204030204" pitchFamily="34" charset="0"/>
                <a:ea typeface="Verdana" panose="020B0604030504040204" pitchFamily="34" charset="0"/>
                <a:cs typeface="Calibri Light" panose="020F0302020204030204" pitchFamily="34" charset="0"/>
              </a:rPr>
            </a:br>
            <a:r>
              <a:rPr kumimoji="0" lang="en-US" sz="1600" b="0" i="0" u="none" strike="noStrike" kern="1200" cap="none" spc="0" normalizeH="0" baseline="0" noProof="0">
                <a:ln>
                  <a:noFill/>
                </a:ln>
                <a:solidFill>
                  <a:schemeClr val="tx1"/>
                </a:solidFill>
                <a:effectLst/>
                <a:uLnTx/>
                <a:uFillTx/>
                <a:latin typeface="Calibri Light" panose="020F0302020204030204" pitchFamily="34" charset="0"/>
                <a:ea typeface="Verdana" panose="020B0604030504040204" pitchFamily="34" charset="0"/>
                <a:cs typeface="Calibri Light" panose="020F0302020204030204" pitchFamily="34" charset="0"/>
              </a:rPr>
              <a:t>(Baccalaureate Core Committee)</a:t>
            </a:r>
          </a:p>
        </p:txBody>
      </p:sp>
      <p:sp>
        <p:nvSpPr>
          <p:cNvPr id="20" name="Right Brace 19">
            <a:extLst>
              <a:ext uri="{FF2B5EF4-FFF2-40B4-BE49-F238E27FC236}">
                <a16:creationId xmlns:a16="http://schemas.microsoft.com/office/drawing/2014/main" id="{0D96F857-F57D-8BA4-528F-8723DDD7EAA7}"/>
              </a:ext>
            </a:extLst>
          </p:cNvPr>
          <p:cNvSpPr/>
          <p:nvPr/>
        </p:nvSpPr>
        <p:spPr>
          <a:xfrm rot="5400000">
            <a:off x="4158501" y="3970705"/>
            <a:ext cx="668640" cy="3714210"/>
          </a:xfrm>
          <a:prstGeom prst="rightBrace">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chemeClr val="tx1"/>
              </a:solidFill>
              <a:effectLst/>
              <a:uLnTx/>
              <a:uFillTx/>
              <a:latin typeface="Calibri Light" panose="020F0302020204030204" pitchFamily="34" charset="0"/>
              <a:cs typeface="Calibri Light" panose="020F0302020204030204" pitchFamily="34" charset="0"/>
            </a:endParaRPr>
          </a:p>
        </p:txBody>
      </p:sp>
      <p:sp>
        <p:nvSpPr>
          <p:cNvPr id="21" name="Rectangle 20">
            <a:extLst>
              <a:ext uri="{FF2B5EF4-FFF2-40B4-BE49-F238E27FC236}">
                <a16:creationId xmlns:a16="http://schemas.microsoft.com/office/drawing/2014/main" id="{0A9DB5B8-0EDF-DEAF-78A9-676D162FAE3D}"/>
              </a:ext>
            </a:extLst>
          </p:cNvPr>
          <p:cNvSpPr/>
          <p:nvPr/>
        </p:nvSpPr>
        <p:spPr>
          <a:xfrm>
            <a:off x="2487793" y="6177680"/>
            <a:ext cx="4031031" cy="370559"/>
          </a:xfrm>
          <a:prstGeom prst="rect">
            <a:avLst/>
          </a:prstGeom>
          <a:noFill/>
          <a:ln w="952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solidFill>
                <a:effectLst/>
                <a:uLnTx/>
                <a:uFillTx/>
                <a:latin typeface="Calibri Light" panose="020F0302020204030204" pitchFamily="34" charset="0"/>
                <a:ea typeface="Verdana" panose="020B0604030504040204" pitchFamily="34" charset="0"/>
                <a:cs typeface="Calibri Light" panose="020F0302020204030204" pitchFamily="34" charset="0"/>
              </a:rPr>
              <a:t>Faculty Senate Processes</a:t>
            </a:r>
          </a:p>
        </p:txBody>
      </p:sp>
      <p:sp>
        <p:nvSpPr>
          <p:cNvPr id="23" name="Rectangle 22">
            <a:extLst>
              <a:ext uri="{FF2B5EF4-FFF2-40B4-BE49-F238E27FC236}">
                <a16:creationId xmlns:a16="http://schemas.microsoft.com/office/drawing/2014/main" id="{C1C85ADE-7E42-1413-7F05-2DC9DBF234BF}"/>
              </a:ext>
            </a:extLst>
          </p:cNvPr>
          <p:cNvSpPr/>
          <p:nvPr/>
        </p:nvSpPr>
        <p:spPr>
          <a:xfrm>
            <a:off x="7121885" y="6168138"/>
            <a:ext cx="2961231" cy="370560"/>
          </a:xfrm>
          <a:prstGeom prst="rect">
            <a:avLst/>
          </a:prstGeom>
          <a:noFill/>
          <a:ln w="952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libri Light" panose="020F0302020204030204" pitchFamily="34" charset="0"/>
                <a:ea typeface="Verdana" panose="020B0604030504040204" pitchFamily="34" charset="0"/>
                <a:cs typeface="Calibri Light" panose="020F0302020204030204" pitchFamily="34" charset="0"/>
              </a:rPr>
              <a:t>Administrative Processes</a:t>
            </a:r>
          </a:p>
        </p:txBody>
      </p:sp>
      <p:cxnSp>
        <p:nvCxnSpPr>
          <p:cNvPr id="39" name="Straight Connector 38">
            <a:extLst>
              <a:ext uri="{FF2B5EF4-FFF2-40B4-BE49-F238E27FC236}">
                <a16:creationId xmlns:a16="http://schemas.microsoft.com/office/drawing/2014/main" id="{687E0B6C-C57E-FA4A-8B30-B15C4836D5DB}"/>
              </a:ext>
            </a:extLst>
          </p:cNvPr>
          <p:cNvCxnSpPr>
            <a:cxnSpLocks/>
          </p:cNvCxnSpPr>
          <p:nvPr/>
        </p:nvCxnSpPr>
        <p:spPr>
          <a:xfrm flipH="1">
            <a:off x="5478862" y="3351633"/>
            <a:ext cx="1060206" cy="4009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B5B6D73-2A2A-24B4-CA96-DF02E88228CD}"/>
              </a:ext>
            </a:extLst>
          </p:cNvPr>
          <p:cNvCxnSpPr>
            <a:cxnSpLocks/>
          </p:cNvCxnSpPr>
          <p:nvPr/>
        </p:nvCxnSpPr>
        <p:spPr>
          <a:xfrm>
            <a:off x="6551791" y="3354344"/>
            <a:ext cx="987050" cy="3970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5E33115-AC49-106A-7D7D-49492C21A02E}"/>
              </a:ext>
            </a:extLst>
          </p:cNvPr>
          <p:cNvCxnSpPr>
            <a:cxnSpLocks/>
          </p:cNvCxnSpPr>
          <p:nvPr/>
        </p:nvCxnSpPr>
        <p:spPr>
          <a:xfrm>
            <a:off x="6542353" y="3354709"/>
            <a:ext cx="3018215" cy="3961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73D6353-B2FD-0F73-7F04-6E4AA9496523}"/>
              </a:ext>
            </a:extLst>
          </p:cNvPr>
          <p:cNvCxnSpPr>
            <a:cxnSpLocks/>
          </p:cNvCxnSpPr>
          <p:nvPr/>
        </p:nvCxnSpPr>
        <p:spPr>
          <a:xfrm flipV="1">
            <a:off x="3495859" y="3361017"/>
            <a:ext cx="3065927" cy="3859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itle 7">
            <a:extLst>
              <a:ext uri="{FF2B5EF4-FFF2-40B4-BE49-F238E27FC236}">
                <a16:creationId xmlns:a16="http://schemas.microsoft.com/office/drawing/2014/main" id="{7B3AA375-D739-2C1A-64DB-E5CD78F00404}"/>
              </a:ext>
            </a:extLst>
          </p:cNvPr>
          <p:cNvSpPr>
            <a:spLocks noGrp="1"/>
          </p:cNvSpPr>
          <p:nvPr>
            <p:ph type="title"/>
          </p:nvPr>
        </p:nvSpPr>
        <p:spPr>
          <a:xfrm>
            <a:off x="394337" y="703033"/>
            <a:ext cx="8069440" cy="835370"/>
          </a:xfrm>
          <a:ln>
            <a:noFill/>
          </a:ln>
        </p:spPr>
        <p:txBody>
          <a:bodyPr>
            <a:noAutofit/>
          </a:bodyPr>
          <a:lstStyle/>
          <a:p>
            <a:r>
              <a:rPr lang="en-US" dirty="0">
                <a:latin typeface="Calibri Light" panose="020F0302020204030204" pitchFamily="34" charset="0"/>
                <a:cs typeface="Calibri Light" panose="020F0302020204030204" pitchFamily="34" charset="0"/>
              </a:rPr>
              <a:t>General Education Implementation</a:t>
            </a:r>
          </a:p>
        </p:txBody>
      </p:sp>
      <p:cxnSp>
        <p:nvCxnSpPr>
          <p:cNvPr id="50" name="Straight Connector 49">
            <a:extLst>
              <a:ext uri="{FF2B5EF4-FFF2-40B4-BE49-F238E27FC236}">
                <a16:creationId xmlns:a16="http://schemas.microsoft.com/office/drawing/2014/main" id="{02207250-2B20-2F57-A9F3-A5B892884D19}"/>
              </a:ext>
            </a:extLst>
          </p:cNvPr>
          <p:cNvCxnSpPr/>
          <p:nvPr/>
        </p:nvCxnSpPr>
        <p:spPr>
          <a:xfrm flipV="1">
            <a:off x="2209144" y="1187260"/>
            <a:ext cx="6898575" cy="19792"/>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A017C344-26C1-B953-9868-6AE2493A2177}"/>
              </a:ext>
            </a:extLst>
          </p:cNvPr>
          <p:cNvSpPr/>
          <p:nvPr/>
        </p:nvSpPr>
        <p:spPr>
          <a:xfrm rot="16200000">
            <a:off x="1074273" y="4350994"/>
            <a:ext cx="1997944" cy="523677"/>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Calibri Light" panose="020F0302020204030204" pitchFamily="34" charset="0"/>
                <a:ea typeface="Verdana" panose="020B0604030504040204" pitchFamily="34" charset="0"/>
                <a:cs typeface="Calibri Light" panose="020F0302020204030204" pitchFamily="34" charset="0"/>
              </a:rPr>
              <a:t>Core Team Committees</a:t>
            </a:r>
          </a:p>
        </p:txBody>
      </p:sp>
      <p:sp>
        <p:nvSpPr>
          <p:cNvPr id="5" name="Google Shape;184;p10">
            <a:extLst>
              <a:ext uri="{FF2B5EF4-FFF2-40B4-BE49-F238E27FC236}">
                <a16:creationId xmlns:a16="http://schemas.microsoft.com/office/drawing/2014/main" id="{AA1D51D2-FC02-4AA2-EEDB-8952E3FC41A9}"/>
              </a:ext>
            </a:extLst>
          </p:cNvPr>
          <p:cNvSpPr/>
          <p:nvPr/>
        </p:nvSpPr>
        <p:spPr>
          <a:xfrm>
            <a:off x="10737556" y="1375776"/>
            <a:ext cx="994316" cy="4758427"/>
          </a:xfrm>
          <a:prstGeom prst="upArrow">
            <a:avLst>
              <a:gd name="adj1" fmla="val 50000"/>
              <a:gd name="adj2" fmla="val 50000"/>
            </a:avLst>
          </a:prstGeom>
          <a:solidFill>
            <a:schemeClr val="bg1">
              <a:lumMod val="75000"/>
            </a:schemeClr>
          </a:solidFill>
          <a:ln w="12700" cap="flat" cmpd="sng">
            <a:solidFill>
              <a:schemeClr val="tx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0" i="0" u="none" strike="noStrike" cap="none">
              <a:latin typeface="Calibri Light" panose="020F0302020204030204" pitchFamily="34" charset="0"/>
              <a:ea typeface="Arial"/>
              <a:cs typeface="Calibri Light" panose="020F0302020204030204" pitchFamily="34" charset="0"/>
              <a:sym typeface="Arial"/>
            </a:endParaRPr>
          </a:p>
        </p:txBody>
      </p:sp>
      <p:sp>
        <p:nvSpPr>
          <p:cNvPr id="6" name="Google Shape;185;p10">
            <a:extLst>
              <a:ext uri="{FF2B5EF4-FFF2-40B4-BE49-F238E27FC236}">
                <a16:creationId xmlns:a16="http://schemas.microsoft.com/office/drawing/2014/main" id="{3F9FA40C-3BE8-23A7-545C-11BA36E8A00D}"/>
              </a:ext>
            </a:extLst>
          </p:cNvPr>
          <p:cNvSpPr txBox="1"/>
          <p:nvPr/>
        </p:nvSpPr>
        <p:spPr>
          <a:xfrm rot="16200000">
            <a:off x="9899042" y="3152180"/>
            <a:ext cx="1812827"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0" i="0" u="none" strike="noStrike" cap="none">
                <a:latin typeface="Calibri Light" panose="020F0302020204030204" pitchFamily="34" charset="0"/>
                <a:ea typeface="Arial"/>
                <a:cs typeface="Calibri Light" panose="020F0302020204030204" pitchFamily="34" charset="0"/>
                <a:sym typeface="Arial"/>
              </a:rPr>
              <a:t>% Decisions</a:t>
            </a:r>
            <a:endParaRPr sz="1600">
              <a:latin typeface="Calibri Light" panose="020F0302020204030204" pitchFamily="34" charset="0"/>
              <a:cs typeface="Calibri Light" panose="020F0302020204030204" pitchFamily="34" charset="0"/>
            </a:endParaRPr>
          </a:p>
        </p:txBody>
      </p:sp>
      <p:sp>
        <p:nvSpPr>
          <p:cNvPr id="7" name="Google Shape;186;p10">
            <a:extLst>
              <a:ext uri="{FF2B5EF4-FFF2-40B4-BE49-F238E27FC236}">
                <a16:creationId xmlns:a16="http://schemas.microsoft.com/office/drawing/2014/main" id="{707DB351-41CE-9FF3-D586-767224FE9410}"/>
              </a:ext>
            </a:extLst>
          </p:cNvPr>
          <p:cNvSpPr txBox="1"/>
          <p:nvPr/>
        </p:nvSpPr>
        <p:spPr>
          <a:xfrm>
            <a:off x="10961481" y="4582079"/>
            <a:ext cx="657972"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latin typeface="Calibri Light" panose="020F0302020204030204" pitchFamily="34" charset="0"/>
                <a:cs typeface="Calibri Light" panose="020F0302020204030204" pitchFamily="34" charset="0"/>
              </a:rPr>
              <a:t>70</a:t>
            </a:r>
            <a:r>
              <a:rPr lang="en-US" sz="1600">
                <a:latin typeface="Calibri Light" panose="020F0302020204030204" pitchFamily="34" charset="0"/>
                <a:ea typeface="Arial"/>
                <a:cs typeface="Calibri Light" panose="020F0302020204030204" pitchFamily="34" charset="0"/>
                <a:sym typeface="Arial"/>
              </a:rPr>
              <a:t>%</a:t>
            </a:r>
            <a:endParaRPr sz="1600">
              <a:latin typeface="Calibri Light" panose="020F0302020204030204" pitchFamily="34" charset="0"/>
              <a:cs typeface="Calibri Light" panose="020F0302020204030204" pitchFamily="34" charset="0"/>
            </a:endParaRPr>
          </a:p>
        </p:txBody>
      </p:sp>
      <p:sp>
        <p:nvSpPr>
          <p:cNvPr id="9" name="Google Shape;187;p10">
            <a:extLst>
              <a:ext uri="{FF2B5EF4-FFF2-40B4-BE49-F238E27FC236}">
                <a16:creationId xmlns:a16="http://schemas.microsoft.com/office/drawing/2014/main" id="{0FF16F98-6889-43D7-06D0-D1D9D636C9C8}"/>
              </a:ext>
            </a:extLst>
          </p:cNvPr>
          <p:cNvSpPr txBox="1"/>
          <p:nvPr/>
        </p:nvSpPr>
        <p:spPr>
          <a:xfrm>
            <a:off x="10978755" y="2999167"/>
            <a:ext cx="624976"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latin typeface="Calibri Light" panose="020F0302020204030204" pitchFamily="34" charset="0"/>
                <a:ea typeface="Arial"/>
                <a:cs typeface="Calibri Light" panose="020F0302020204030204" pitchFamily="34" charset="0"/>
                <a:sym typeface="Arial"/>
              </a:rPr>
              <a:t>20%</a:t>
            </a:r>
            <a:endParaRPr sz="1600">
              <a:latin typeface="Calibri Light" panose="020F0302020204030204" pitchFamily="34" charset="0"/>
              <a:cs typeface="Calibri Light" panose="020F0302020204030204" pitchFamily="34" charset="0"/>
            </a:endParaRPr>
          </a:p>
        </p:txBody>
      </p:sp>
      <p:sp>
        <p:nvSpPr>
          <p:cNvPr id="13" name="Google Shape;188;p10">
            <a:extLst>
              <a:ext uri="{FF2B5EF4-FFF2-40B4-BE49-F238E27FC236}">
                <a16:creationId xmlns:a16="http://schemas.microsoft.com/office/drawing/2014/main" id="{69A2A028-9C23-B655-E9DA-037557E16D52}"/>
              </a:ext>
            </a:extLst>
          </p:cNvPr>
          <p:cNvSpPr txBox="1"/>
          <p:nvPr/>
        </p:nvSpPr>
        <p:spPr>
          <a:xfrm>
            <a:off x="10975720" y="2321937"/>
            <a:ext cx="533492"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latin typeface="Calibri Light" panose="020F0302020204030204" pitchFamily="34" charset="0"/>
                <a:cs typeface="Calibri Light" panose="020F0302020204030204" pitchFamily="34" charset="0"/>
              </a:rPr>
              <a:t> 8</a:t>
            </a:r>
            <a:r>
              <a:rPr lang="en-US" sz="1600">
                <a:latin typeface="Calibri Light" panose="020F0302020204030204" pitchFamily="34" charset="0"/>
                <a:ea typeface="Arial"/>
                <a:cs typeface="Calibri Light" panose="020F0302020204030204" pitchFamily="34" charset="0"/>
                <a:sym typeface="Arial"/>
              </a:rPr>
              <a:t>%</a:t>
            </a:r>
            <a:endParaRPr sz="1600">
              <a:latin typeface="Calibri Light" panose="020F0302020204030204" pitchFamily="34" charset="0"/>
              <a:cs typeface="Calibri Light" panose="020F0302020204030204" pitchFamily="34" charset="0"/>
            </a:endParaRPr>
          </a:p>
        </p:txBody>
      </p:sp>
      <p:sp>
        <p:nvSpPr>
          <p:cNvPr id="19" name="Google Shape;189;p10">
            <a:extLst>
              <a:ext uri="{FF2B5EF4-FFF2-40B4-BE49-F238E27FC236}">
                <a16:creationId xmlns:a16="http://schemas.microsoft.com/office/drawing/2014/main" id="{822C71B2-8FB4-92B2-AA66-FB5D8A34091E}"/>
              </a:ext>
            </a:extLst>
          </p:cNvPr>
          <p:cNvSpPr txBox="1"/>
          <p:nvPr/>
        </p:nvSpPr>
        <p:spPr>
          <a:xfrm>
            <a:off x="10976499" y="1650932"/>
            <a:ext cx="681933"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latin typeface="Calibri Light" panose="020F0302020204030204" pitchFamily="34" charset="0"/>
                <a:ea typeface="Arial"/>
                <a:cs typeface="Calibri Light" panose="020F0302020204030204" pitchFamily="34" charset="0"/>
                <a:sym typeface="Arial"/>
              </a:rPr>
              <a:t> 2%</a:t>
            </a:r>
            <a:endParaRPr sz="1600">
              <a:latin typeface="Calibri Light" panose="020F0302020204030204" pitchFamily="34" charset="0"/>
              <a:cs typeface="Calibri Light" panose="020F0302020204030204" pitchFamily="34" charset="0"/>
            </a:endParaRPr>
          </a:p>
        </p:txBody>
      </p:sp>
      <p:sp>
        <p:nvSpPr>
          <p:cNvPr id="25" name="Right Brace 24">
            <a:extLst>
              <a:ext uri="{FF2B5EF4-FFF2-40B4-BE49-F238E27FC236}">
                <a16:creationId xmlns:a16="http://schemas.microsoft.com/office/drawing/2014/main" id="{36F4F2CD-A5A9-6F62-8EEA-628B8F55BAD0}"/>
              </a:ext>
            </a:extLst>
          </p:cNvPr>
          <p:cNvSpPr/>
          <p:nvPr/>
        </p:nvSpPr>
        <p:spPr>
          <a:xfrm rot="5400000">
            <a:off x="8168764" y="3958721"/>
            <a:ext cx="672681" cy="3719811"/>
          </a:xfrm>
          <a:prstGeom prst="rightBrace">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chemeClr val="tx1"/>
              </a:solidFill>
              <a:effectLst/>
              <a:uLnTx/>
              <a:uFillTx/>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936971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6125E-DEF8-4342-A2BF-80CF5D403972}"/>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Discussion Guidelines</a:t>
            </a:r>
          </a:p>
        </p:txBody>
      </p:sp>
      <p:sp>
        <p:nvSpPr>
          <p:cNvPr id="5" name="TextBox 4">
            <a:extLst>
              <a:ext uri="{FF2B5EF4-FFF2-40B4-BE49-F238E27FC236}">
                <a16:creationId xmlns:a16="http://schemas.microsoft.com/office/drawing/2014/main" id="{F5F40945-8CFB-4BBB-91DB-DAFF6492674B}"/>
              </a:ext>
            </a:extLst>
          </p:cNvPr>
          <p:cNvSpPr txBox="1"/>
          <p:nvPr/>
        </p:nvSpPr>
        <p:spPr>
          <a:xfrm>
            <a:off x="469564" y="2149019"/>
            <a:ext cx="11252871" cy="4708981"/>
          </a:xfrm>
          <a:prstGeom prst="rect">
            <a:avLst/>
          </a:prstGeom>
          <a:noFill/>
        </p:spPr>
        <p:txBody>
          <a:bodyPr wrap="square" rtlCol="0">
            <a:spAutoFit/>
          </a:bodyPr>
          <a:lstStyle/>
          <a:p>
            <a:r>
              <a:rPr lang="en-US" sz="2000" dirty="0">
                <a:latin typeface="Calibri Light" panose="020F0302020204030204" pitchFamily="34" charset="0"/>
                <a:cs typeface="Calibri Light" panose="020F0302020204030204" pitchFamily="34" charset="0"/>
              </a:rPr>
              <a:t>When you have a question or comment, please raise your hand (real or virtual) so that we might call on you. Once called upon, please state your name, apportionment unit and whether you are a guest or a senator before asking your question or making your comment. </a:t>
            </a:r>
          </a:p>
          <a:p>
            <a:r>
              <a:rPr lang="en-US" sz="2000" dirty="0">
                <a:latin typeface="Calibri Light" panose="020F0302020204030204" pitchFamily="34" charset="0"/>
                <a:cs typeface="Calibri Light" panose="020F0302020204030204" pitchFamily="34" charset="0"/>
              </a:rPr>
              <a:t>If attending in person, please speak into one of the mics in the room so that your comment will be recorded. </a:t>
            </a:r>
          </a:p>
          <a:p>
            <a:r>
              <a:rPr lang="en-US" sz="2000" dirty="0">
                <a:latin typeface="Calibri Light" panose="020F0302020204030204" pitchFamily="34" charset="0"/>
                <a:cs typeface="Calibri Light" panose="020F0302020204030204" pitchFamily="34" charset="0"/>
              </a:rPr>
              <a:t>If attending remotely, please unmute yourself when prompted.</a:t>
            </a:r>
          </a:p>
          <a:p>
            <a:r>
              <a:rPr lang="en-US" sz="2000" dirty="0">
                <a:latin typeface="Calibri Light" panose="020F0302020204030204" pitchFamily="34" charset="0"/>
                <a:cs typeface="Calibri Light" panose="020F0302020204030204" pitchFamily="34" charset="0"/>
              </a:rPr>
              <a:t>Please remember to:</a:t>
            </a:r>
          </a:p>
          <a:p>
            <a:endParaRPr lang="en-US" sz="20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US" sz="2000" dirty="0">
                <a:effectLst/>
                <a:latin typeface="Calibri Light" panose="020F0302020204030204" pitchFamily="34" charset="0"/>
                <a:cs typeface="Calibri Light" panose="020F0302020204030204" pitchFamily="34" charset="0"/>
              </a:rPr>
              <a:t>Keep comments and questions limited to what is being discussed on the Senate floor. </a:t>
            </a:r>
            <a:endParaRPr lang="en-US" sz="20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endParaRPr lang="en-US" sz="2000" dirty="0">
              <a:effectLst/>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US" sz="2000" dirty="0">
                <a:effectLst/>
                <a:latin typeface="Calibri Light" panose="020F0302020204030204" pitchFamily="34" charset="0"/>
                <a:cs typeface="Calibri Light" panose="020F0302020204030204" pitchFamily="34" charset="0"/>
              </a:rPr>
              <a:t>Be concise – to ensure everyone gets the opportunity to speak and that tim</a:t>
            </a:r>
            <a:r>
              <a:rPr lang="en-US" sz="2000" dirty="0">
                <a:latin typeface="Calibri Light" panose="020F0302020204030204" pitchFamily="34" charset="0"/>
                <a:cs typeface="Calibri Light" panose="020F0302020204030204" pitchFamily="34" charset="0"/>
              </a:rPr>
              <a:t>e is managed, we are enforcing a strict two-minute time limit on verbal comments.</a:t>
            </a:r>
            <a:endParaRPr lang="en-US" sz="2000" dirty="0">
              <a:effectLst/>
              <a:latin typeface="Calibri Light" panose="020F0302020204030204" pitchFamily="34" charset="0"/>
              <a:cs typeface="Calibri Light" panose="020F0302020204030204" pitchFamily="34" charset="0"/>
            </a:endParaRPr>
          </a:p>
          <a:p>
            <a:endParaRPr lang="en-US" sz="20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US" sz="2000" dirty="0">
                <a:effectLst/>
                <a:latin typeface="Calibri Light" panose="020F0302020204030204" pitchFamily="34" charset="0"/>
                <a:cs typeface="Calibri Light" panose="020F0302020204030204" pitchFamily="34" charset="0"/>
              </a:rPr>
              <a:t>Members of the Executive Committee </a:t>
            </a:r>
            <a:r>
              <a:rPr lang="en-US" sz="2000" dirty="0">
                <a:latin typeface="Calibri Light" panose="020F0302020204030204" pitchFamily="34" charset="0"/>
                <a:cs typeface="Calibri Light" panose="020F0302020204030204" pitchFamily="34" charset="0"/>
              </a:rPr>
              <a:t>will actively assist with the participation of Senators both in the room and online</a:t>
            </a:r>
            <a:r>
              <a:rPr lang="en-US" sz="2000" dirty="0">
                <a:effectLst/>
                <a:latin typeface="Calibri Light" panose="020F0302020204030204" pitchFamily="34" charset="0"/>
                <a:cs typeface="Calibri Light" panose="020F0302020204030204" pitchFamily="34" charset="0"/>
              </a:rPr>
              <a:t>. </a:t>
            </a:r>
          </a:p>
          <a:p>
            <a:endParaRPr lang="en-US" dirty="0">
              <a:effectLst/>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5846789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10F84-5523-1FC2-FF19-33F4FBB57F5D}"/>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Stakeholders</a:t>
            </a:r>
          </a:p>
        </p:txBody>
      </p:sp>
      <p:sp>
        <p:nvSpPr>
          <p:cNvPr id="5" name="Content Placeholder 4">
            <a:extLst>
              <a:ext uri="{FF2B5EF4-FFF2-40B4-BE49-F238E27FC236}">
                <a16:creationId xmlns:a16="http://schemas.microsoft.com/office/drawing/2014/main" id="{8D1847CE-9A43-BD62-738D-2D2142CF8F83}"/>
              </a:ext>
            </a:extLst>
          </p:cNvPr>
          <p:cNvSpPr>
            <a:spLocks noGrp="1"/>
          </p:cNvSpPr>
          <p:nvPr>
            <p:ph idx="1"/>
          </p:nvPr>
        </p:nvSpPr>
        <p:spPr/>
        <p:txBody>
          <a:bodyPr numCol="2"/>
          <a:lstStyle/>
          <a:p>
            <a:pPr marL="0" indent="0">
              <a:buNone/>
            </a:pPr>
            <a:r>
              <a:rPr lang="en-US" b="1" dirty="0">
                <a:latin typeface="Calibri Light" panose="020F0302020204030204" pitchFamily="34" charset="0"/>
                <a:cs typeface="Calibri Light" panose="020F0302020204030204" pitchFamily="34" charset="0"/>
              </a:rPr>
              <a:t>Faculty Senate Groups</a:t>
            </a:r>
          </a:p>
          <a:p>
            <a:r>
              <a:rPr lang="en-US" dirty="0">
                <a:latin typeface="Calibri Light" panose="020F0302020204030204" pitchFamily="34" charset="0"/>
                <a:cs typeface="Calibri Light" panose="020F0302020204030204" pitchFamily="34" charset="0"/>
              </a:rPr>
              <a:t>Faculty Senate</a:t>
            </a:r>
          </a:p>
          <a:p>
            <a:r>
              <a:rPr lang="en-US" dirty="0">
                <a:latin typeface="Calibri Light" panose="020F0302020204030204" pitchFamily="34" charset="0"/>
                <a:cs typeface="Calibri Light" panose="020F0302020204030204" pitchFamily="34" charset="0"/>
              </a:rPr>
              <a:t>Executive Committee </a:t>
            </a:r>
          </a:p>
          <a:p>
            <a:r>
              <a:rPr lang="en-US" dirty="0">
                <a:latin typeface="Calibri Light" panose="020F0302020204030204" pitchFamily="34" charset="0"/>
                <a:cs typeface="Calibri Light" panose="020F0302020204030204" pitchFamily="34" charset="0"/>
              </a:rPr>
              <a:t>Baccalaureate Core Committee</a:t>
            </a:r>
          </a:p>
          <a:p>
            <a:r>
              <a:rPr lang="en-US" dirty="0">
                <a:latin typeface="Calibri Light" panose="020F0302020204030204" pitchFamily="34" charset="0"/>
                <a:cs typeface="Calibri Light" panose="020F0302020204030204" pitchFamily="34" charset="0"/>
              </a:rPr>
              <a:t>Curriculum Council </a:t>
            </a:r>
          </a:p>
          <a:p>
            <a:r>
              <a:rPr lang="en-US" dirty="0">
                <a:latin typeface="Calibri Light" panose="020F0302020204030204" pitchFamily="34" charset="0"/>
                <a:cs typeface="Calibri Light" panose="020F0302020204030204" pitchFamily="34" charset="0"/>
              </a:rPr>
              <a:t>Academic Advising Council</a:t>
            </a:r>
          </a:p>
          <a:p>
            <a:endParaRPr lang="en-US" dirty="0">
              <a:latin typeface="Calibri Light" panose="020F0302020204030204" pitchFamily="34" charset="0"/>
              <a:cs typeface="Calibri Light" panose="020F0302020204030204" pitchFamily="34" charset="0"/>
            </a:endParaRPr>
          </a:p>
          <a:p>
            <a:endParaRPr lang="en-US" dirty="0">
              <a:latin typeface="Calibri Light" panose="020F0302020204030204" pitchFamily="34" charset="0"/>
              <a:cs typeface="Calibri Light" panose="020F0302020204030204" pitchFamily="34" charset="0"/>
            </a:endParaRPr>
          </a:p>
          <a:p>
            <a:pPr marL="0" indent="0">
              <a:buNone/>
            </a:pPr>
            <a:r>
              <a:rPr lang="en-US" b="1" dirty="0">
                <a:latin typeface="Calibri Light" panose="020F0302020204030204" pitchFamily="34" charset="0"/>
                <a:cs typeface="Calibri Light" panose="020F0302020204030204" pitchFamily="34" charset="0"/>
              </a:rPr>
              <a:t>Implementation Groups</a:t>
            </a:r>
          </a:p>
          <a:p>
            <a:r>
              <a:rPr lang="en-US" dirty="0">
                <a:latin typeface="Calibri Light" panose="020F0302020204030204" pitchFamily="34" charset="0"/>
                <a:cs typeface="Calibri Light" panose="020F0302020204030204" pitchFamily="34" charset="0"/>
              </a:rPr>
              <a:t>Steering Committee </a:t>
            </a:r>
          </a:p>
          <a:p>
            <a:r>
              <a:rPr lang="en-US" dirty="0">
                <a:latin typeface="Calibri Light" panose="020F0302020204030204" pitchFamily="34" charset="0"/>
                <a:cs typeface="Calibri Light" panose="020F0302020204030204" pitchFamily="34" charset="0"/>
              </a:rPr>
              <a:t>Core Team Committee</a:t>
            </a:r>
          </a:p>
          <a:p>
            <a:pPr marL="0" indent="0">
              <a:buNone/>
            </a:pPr>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180476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D6271-B610-C45E-22A5-E8784309D400}"/>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Why Not Just Keep "Baccalaureate Core?"</a:t>
            </a:r>
          </a:p>
        </p:txBody>
      </p:sp>
      <p:sp>
        <p:nvSpPr>
          <p:cNvPr id="3" name="Content Placeholder 2">
            <a:extLst>
              <a:ext uri="{FF2B5EF4-FFF2-40B4-BE49-F238E27FC236}">
                <a16:creationId xmlns:a16="http://schemas.microsoft.com/office/drawing/2014/main" id="{40CA2452-3496-A1A2-7BA4-7EE6B69CEE1F}"/>
              </a:ext>
            </a:extLst>
          </p:cNvPr>
          <p:cNvSpPr>
            <a:spLocks noGrp="1"/>
          </p:cNvSpPr>
          <p:nvPr>
            <p:ph idx="1"/>
          </p:nvPr>
        </p:nvSpPr>
        <p:spPr>
          <a:xfrm>
            <a:off x="838200" y="2532990"/>
            <a:ext cx="10515600" cy="3166769"/>
          </a:xfrm>
        </p:spPr>
        <p:txBody>
          <a:bodyPr vert="horz" lIns="91440" tIns="45720" rIns="91440" bIns="45720" rtlCol="0" anchor="t">
            <a:normAutofit/>
          </a:bodyPr>
          <a:lstStyle/>
          <a:p>
            <a:r>
              <a:rPr lang="en-US" sz="2600" dirty="0">
                <a:latin typeface="Calibri Light" panose="020F0302020204030204" pitchFamily="34" charset="0"/>
                <a:cs typeface="Calibri Light" panose="020F0302020204030204" pitchFamily="34" charset="0"/>
              </a:rPr>
              <a:t>The current Baccalaureate Core will continue to be offered for 10 years, per policy – two curricula running simultaneously</a:t>
            </a:r>
          </a:p>
          <a:p>
            <a:r>
              <a:rPr lang="en-US" sz="2600" dirty="0">
                <a:latin typeface="Calibri Light" panose="020F0302020204030204" pitchFamily="34" charset="0"/>
                <a:cs typeface="Calibri Light" panose="020F0302020204030204" pitchFamily="34" charset="0"/>
              </a:rPr>
              <a:t>A desire for a distinct and new identity that clearly communicates what the new curriculum represents for our learners</a:t>
            </a:r>
          </a:p>
          <a:p>
            <a:r>
              <a:rPr lang="en-US" sz="2600" dirty="0">
                <a:latin typeface="Calibri Light" panose="020F0302020204030204" pitchFamily="34" charset="0"/>
                <a:cs typeface="Calibri Light" panose="020F0302020204030204" pitchFamily="34" charset="0"/>
              </a:rPr>
              <a:t>Loss of identity in the Bacc Core by students, advisors, and faculty</a:t>
            </a:r>
          </a:p>
          <a:p>
            <a:r>
              <a:rPr lang="en-US" sz="2600" dirty="0">
                <a:latin typeface="Calibri Light" panose="020F0302020204030204" pitchFamily="34" charset="0"/>
                <a:cs typeface="Calibri Light" panose="020F0302020204030204" pitchFamily="34" charset="0"/>
              </a:rPr>
              <a:t>Baccalaureate Core does not clearly articulate what it is</a:t>
            </a:r>
          </a:p>
        </p:txBody>
      </p:sp>
    </p:spTree>
    <p:extLst>
      <p:ext uri="{BB962C8B-B14F-4D97-AF65-F5344CB8AC3E}">
        <p14:creationId xmlns:p14="http://schemas.microsoft.com/office/powerpoint/2010/main" val="182566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03694" y="649797"/>
            <a:ext cx="10430302" cy="1336936"/>
          </a:xfrm>
        </p:spPr>
        <p:txBody>
          <a:bodyPr/>
          <a:lstStyle/>
          <a:p>
            <a:r>
              <a:rPr lang="en-US" dirty="0">
                <a:latin typeface="Calibri Light" panose="020F0302020204030204" pitchFamily="34" charset="0"/>
                <a:cs typeface="Calibri Light" panose="020F0302020204030204" pitchFamily="34" charset="0"/>
              </a:rPr>
              <a:t>Goal of Promoting the New Curriculum</a:t>
            </a:r>
          </a:p>
        </p:txBody>
      </p:sp>
      <p:sp>
        <p:nvSpPr>
          <p:cNvPr id="7" name="Content Placeholder 6"/>
          <p:cNvSpPr>
            <a:spLocks noGrp="1"/>
          </p:cNvSpPr>
          <p:nvPr>
            <p:ph idx="1"/>
          </p:nvPr>
        </p:nvSpPr>
        <p:spPr>
          <a:xfrm>
            <a:off x="680321" y="2336872"/>
            <a:ext cx="9613861" cy="4018207"/>
          </a:xfrm>
        </p:spPr>
        <p:txBody>
          <a:bodyPr vert="horz" lIns="91440" tIns="45720" rIns="91440" bIns="45720" rtlCol="0" anchor="t">
            <a:normAutofit/>
          </a:bodyPr>
          <a:lstStyle/>
          <a:p>
            <a:pPr marL="0" indent="0">
              <a:buNone/>
            </a:pPr>
            <a:r>
              <a:rPr lang="en-US" dirty="0">
                <a:latin typeface="Calibri Light" panose="020F0302020204030204" pitchFamily="34" charset="0"/>
                <a:cs typeface="Calibri Light" panose="020F0302020204030204" pitchFamily="34" charset="0"/>
              </a:rPr>
              <a:t>Communicate: </a:t>
            </a:r>
          </a:p>
          <a:p>
            <a:pPr lvl="1"/>
            <a:r>
              <a:rPr lang="en-US" dirty="0">
                <a:latin typeface="Calibri Light" panose="020F0302020204030204" pitchFamily="34" charset="0"/>
                <a:cs typeface="Calibri Light" panose="020F0302020204030204" pitchFamily="34" charset="0"/>
              </a:rPr>
              <a:t> Value and purpose of the curriculum to: </a:t>
            </a:r>
          </a:p>
          <a:p>
            <a:pPr lvl="2"/>
            <a:r>
              <a:rPr lang="en-US" sz="1900" dirty="0">
                <a:latin typeface="Calibri Light" panose="020F0302020204030204" pitchFamily="34" charset="0"/>
                <a:cs typeface="Calibri Light" panose="020F0302020204030204" pitchFamily="34" charset="0"/>
              </a:rPr>
              <a:t>Current students </a:t>
            </a:r>
          </a:p>
          <a:p>
            <a:pPr lvl="2"/>
            <a:r>
              <a:rPr lang="en-US" sz="1900" dirty="0">
                <a:latin typeface="Calibri Light" panose="020F0302020204030204" pitchFamily="34" charset="0"/>
                <a:cs typeface="Calibri Light" panose="020F0302020204030204" pitchFamily="34" charset="0"/>
              </a:rPr>
              <a:t>Prospective students and their families </a:t>
            </a:r>
          </a:p>
          <a:p>
            <a:pPr lvl="2"/>
            <a:r>
              <a:rPr lang="en-US" sz="1900" dirty="0">
                <a:latin typeface="Calibri Light" panose="020F0302020204030204" pitchFamily="34" charset="0"/>
                <a:cs typeface="Calibri Light" panose="020F0302020204030204" pitchFamily="34" charset="0"/>
              </a:rPr>
              <a:t>Faculty </a:t>
            </a:r>
          </a:p>
          <a:p>
            <a:pPr lvl="2"/>
            <a:r>
              <a:rPr lang="en-US" sz="1900" dirty="0">
                <a:latin typeface="Calibri Light" panose="020F0302020204030204" pitchFamily="34" charset="0"/>
                <a:cs typeface="Calibri Light" panose="020F0302020204030204" pitchFamily="34" charset="0"/>
              </a:rPr>
              <a:t>Advisors</a:t>
            </a:r>
          </a:p>
          <a:p>
            <a:pPr lvl="2"/>
            <a:r>
              <a:rPr lang="en-US" sz="1900" dirty="0">
                <a:latin typeface="Calibri Light" panose="020F0302020204030204" pitchFamily="34" charset="0"/>
                <a:cs typeface="Calibri Light" panose="020F0302020204030204" pitchFamily="34" charset="0"/>
              </a:rPr>
              <a:t>Employers </a:t>
            </a:r>
          </a:p>
          <a:p>
            <a:pPr lvl="2"/>
            <a:r>
              <a:rPr lang="en-US" sz="1900" dirty="0">
                <a:latin typeface="Calibri Light" panose="020F0302020204030204" pitchFamily="34" charset="0"/>
                <a:cs typeface="Calibri Light" panose="020F0302020204030204" pitchFamily="34" charset="0"/>
              </a:rPr>
              <a:t>Alumni </a:t>
            </a:r>
          </a:p>
          <a:p>
            <a:pPr lvl="2"/>
            <a:r>
              <a:rPr lang="en-US" sz="1900" dirty="0">
                <a:latin typeface="Calibri Light" panose="020F0302020204030204" pitchFamily="34" charset="0"/>
                <a:cs typeface="Calibri Light" panose="020F0302020204030204" pitchFamily="34" charset="0"/>
              </a:rPr>
              <a:t>Community Colleges</a:t>
            </a:r>
          </a:p>
          <a:p>
            <a:pPr lvl="1"/>
            <a:r>
              <a:rPr lang="en-US" dirty="0">
                <a:latin typeface="Calibri Light" panose="020F0302020204030204" pitchFamily="34" charset="0"/>
                <a:cs typeface="Calibri Light" panose="020F0302020204030204" pitchFamily="34" charset="0"/>
              </a:rPr>
              <a:t>New mission and goals for new curriculum</a:t>
            </a:r>
          </a:p>
          <a:p>
            <a:pPr lvl="1"/>
            <a:r>
              <a:rPr lang="en-US" dirty="0">
                <a:latin typeface="Calibri Light" panose="020F0302020204030204" pitchFamily="34" charset="0"/>
                <a:cs typeface="Calibri Light" panose="020F0302020204030204" pitchFamily="34" charset="0"/>
              </a:rPr>
              <a:t>Modern, 21st century curriculum </a:t>
            </a:r>
          </a:p>
          <a:p>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2078296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3934E-A15C-7F4A-2056-D9A514AE5BE1}"/>
              </a:ext>
            </a:extLst>
          </p:cNvPr>
          <p:cNvSpPr>
            <a:spLocks noGrp="1"/>
          </p:cNvSpPr>
          <p:nvPr>
            <p:ph type="title"/>
          </p:nvPr>
        </p:nvSpPr>
        <p:spPr>
          <a:xfrm>
            <a:off x="838200" y="921811"/>
            <a:ext cx="10515600" cy="1325563"/>
          </a:xfrm>
        </p:spPr>
        <p:txBody>
          <a:bodyPr/>
          <a:lstStyle/>
          <a:p>
            <a:r>
              <a:rPr lang="en-US" dirty="0">
                <a:latin typeface="Calibri Light" panose="020F0302020204030204" pitchFamily="34" charset="0"/>
                <a:cs typeface="Calibri Light" panose="020F0302020204030204" pitchFamily="34" charset="0"/>
              </a:rPr>
              <a:t>Research Process</a:t>
            </a:r>
          </a:p>
          <a:p>
            <a:endParaRPr lang="en-US" dirty="0">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4BBCD4B3-06F8-C5A3-FB63-923D9DA1998E}"/>
              </a:ext>
            </a:extLst>
          </p:cNvPr>
          <p:cNvSpPr>
            <a:spLocks noGrp="1"/>
          </p:cNvSpPr>
          <p:nvPr>
            <p:ph idx="1"/>
          </p:nvPr>
        </p:nvSpPr>
        <p:spPr/>
        <p:txBody>
          <a:bodyPr vert="horz" lIns="91440" tIns="45720" rIns="91440" bIns="45720" rtlCol="0" anchor="t">
            <a:normAutofit/>
          </a:bodyPr>
          <a:lstStyle/>
          <a:p>
            <a:r>
              <a:rPr lang="en-US" sz="2600" dirty="0">
                <a:latin typeface="Calibri Light" panose="020F0302020204030204" pitchFamily="34" charset="0"/>
                <a:cs typeface="Calibri Light" panose="020F0302020204030204" pitchFamily="34" charset="0"/>
              </a:rPr>
              <a:t>Reviewed relevant literature  </a:t>
            </a:r>
            <a:endParaRPr lang="en-US" dirty="0">
              <a:latin typeface="Calibri Light" panose="020F0302020204030204" pitchFamily="34" charset="0"/>
              <a:cs typeface="Calibri Light" panose="020F0302020204030204" pitchFamily="34" charset="0"/>
            </a:endParaRPr>
          </a:p>
          <a:p>
            <a:r>
              <a:rPr lang="en-US" sz="2600" dirty="0">
                <a:latin typeface="Calibri Light" panose="020F0302020204030204" pitchFamily="34" charset="0"/>
                <a:cs typeface="Calibri Light" panose="020F0302020204030204" pitchFamily="34" charset="0"/>
              </a:rPr>
              <a:t>Names and the web presence of several universities that have recently reformed their general education curriculum: </a:t>
            </a:r>
            <a:endParaRPr lang="en-US" dirty="0">
              <a:latin typeface="Calibri Light" panose="020F0302020204030204" pitchFamily="34" charset="0"/>
              <a:cs typeface="Calibri Light" panose="020F0302020204030204" pitchFamily="34" charset="0"/>
            </a:endParaRPr>
          </a:p>
          <a:p>
            <a:pPr lvl="1"/>
            <a:r>
              <a:rPr lang="en-US" sz="2200" dirty="0">
                <a:latin typeface="Calibri Light" panose="020F0302020204030204" pitchFamily="34" charset="0"/>
                <a:cs typeface="Calibri Light" panose="020F0302020204030204" pitchFamily="34" charset="0"/>
              </a:rPr>
              <a:t>University of Alabama, Birmingham – Blazer Core</a:t>
            </a:r>
          </a:p>
          <a:p>
            <a:pPr lvl="1"/>
            <a:r>
              <a:rPr lang="en-US" sz="2200" dirty="0">
                <a:latin typeface="Calibri Light" panose="020F0302020204030204" pitchFamily="34" charset="0"/>
                <a:cs typeface="Calibri Light" panose="020F0302020204030204" pitchFamily="34" charset="0"/>
              </a:rPr>
              <a:t>Clemson – Clemson Crossings</a:t>
            </a:r>
          </a:p>
          <a:p>
            <a:pPr lvl="1"/>
            <a:r>
              <a:rPr lang="en-US" sz="2200" dirty="0">
                <a:latin typeface="Calibri Light" panose="020F0302020204030204" pitchFamily="34" charset="0"/>
                <a:cs typeface="Calibri Light" panose="020F0302020204030204" pitchFamily="34" charset="0"/>
              </a:rPr>
              <a:t>Ohio State University – General Education</a:t>
            </a:r>
          </a:p>
          <a:p>
            <a:pPr lvl="1"/>
            <a:r>
              <a:rPr lang="en-US" sz="2200" dirty="0">
                <a:latin typeface="Calibri Light" panose="020F0302020204030204" pitchFamily="34" charset="0"/>
                <a:cs typeface="Calibri Light" panose="020F0302020204030204" pitchFamily="34" charset="0"/>
              </a:rPr>
              <a:t>Middle Tennessee – True Blue Core</a:t>
            </a:r>
            <a:endParaRPr lang="en-US" dirty="0">
              <a:latin typeface="Calibri Light" panose="020F0302020204030204" pitchFamily="34" charset="0"/>
              <a:cs typeface="Calibri Light" panose="020F0302020204030204" pitchFamily="34" charset="0"/>
            </a:endParaRPr>
          </a:p>
          <a:p>
            <a:pPr lvl="1"/>
            <a:r>
              <a:rPr lang="en-US" sz="2200" dirty="0">
                <a:latin typeface="Calibri Light" panose="020F0302020204030204" pitchFamily="34" charset="0"/>
                <a:cs typeface="Calibri Light" panose="020F0302020204030204" pitchFamily="34" charset="0"/>
              </a:rPr>
              <a:t>Virginia Tech – Pathways</a:t>
            </a:r>
            <a:endParaRPr lang="en-US" dirty="0">
              <a:latin typeface="Calibri Light" panose="020F0302020204030204" pitchFamily="34" charset="0"/>
              <a:cs typeface="Calibri Light" panose="020F0302020204030204" pitchFamily="34" charset="0"/>
            </a:endParaRPr>
          </a:p>
          <a:p>
            <a:endParaRPr lang="en-US" sz="2600" dirty="0">
              <a:latin typeface="Calibri Light" panose="020F0302020204030204" pitchFamily="34" charset="0"/>
              <a:cs typeface="Calibri Light" panose="020F0302020204030204" pitchFamily="34" charset="0"/>
            </a:endParaRPr>
          </a:p>
          <a:p>
            <a:pPr marL="0" indent="0">
              <a:buNone/>
            </a:pPr>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38648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Name Options Proposal from URM</a:t>
            </a:r>
          </a:p>
        </p:txBody>
      </p:sp>
      <p:sp>
        <p:nvSpPr>
          <p:cNvPr id="9" name="Content Placeholder 8"/>
          <p:cNvSpPr>
            <a:spLocks noGrp="1"/>
          </p:cNvSpPr>
          <p:nvPr>
            <p:ph idx="1"/>
          </p:nvPr>
        </p:nvSpPr>
        <p:spPr/>
        <p:txBody>
          <a:bodyPr vert="horz" lIns="91440" tIns="45720" rIns="91440" bIns="45720" rtlCol="0" anchor="t">
            <a:normAutofit/>
          </a:bodyPr>
          <a:lstStyle/>
          <a:p>
            <a:pPr>
              <a:lnSpc>
                <a:spcPct val="110000"/>
              </a:lnSpc>
            </a:pPr>
            <a:r>
              <a:rPr lang="en-US" dirty="0">
                <a:latin typeface="Calibri Light" panose="020F0302020204030204" pitchFamily="34" charset="0"/>
                <a:cs typeface="Calibri Light" panose="020F0302020204030204" pitchFamily="34" charset="0"/>
              </a:rPr>
              <a:t> Balance of paying homage to the unique aspects of the university, such as our identity as a land grant institution, our STEM focus, our mascot and our school colors and the signature aspects of our new curriculum. </a:t>
            </a:r>
          </a:p>
          <a:p>
            <a:pPr marL="0" indent="0">
              <a:lnSpc>
                <a:spcPct val="110000"/>
              </a:lnSpc>
              <a:buNone/>
            </a:pPr>
            <a:r>
              <a:rPr lang="en-US" dirty="0">
                <a:latin typeface="Calibri Light" panose="020F0302020204030204" pitchFamily="34" charset="0"/>
                <a:cs typeface="Calibri Light" panose="020F0302020204030204" pitchFamily="34" charset="0"/>
              </a:rPr>
              <a:t>Some ideas included: </a:t>
            </a:r>
          </a:p>
          <a:p>
            <a:pPr lvl="1"/>
            <a:r>
              <a:rPr lang="en-US" dirty="0">
                <a:latin typeface="Calibri Light" panose="020F0302020204030204" pitchFamily="34" charset="0"/>
                <a:cs typeface="Calibri Light" panose="020F0302020204030204" pitchFamily="34" charset="0"/>
              </a:rPr>
              <a:t>Core Knowledge </a:t>
            </a:r>
          </a:p>
          <a:p>
            <a:pPr lvl="1"/>
            <a:r>
              <a:rPr lang="en-US" dirty="0">
                <a:latin typeface="Calibri Light" panose="020F0302020204030204" pitchFamily="34" charset="0"/>
                <a:cs typeface="Calibri Light" panose="020F0302020204030204" pitchFamily="34" charset="0"/>
              </a:rPr>
              <a:t>Core Elements </a:t>
            </a:r>
          </a:p>
          <a:p>
            <a:pPr lvl="1"/>
            <a:r>
              <a:rPr lang="en-US" dirty="0">
                <a:latin typeface="Calibri Light" panose="020F0302020204030204" pitchFamily="34" charset="0"/>
                <a:cs typeface="Calibri Light" panose="020F0302020204030204" pitchFamily="34" charset="0"/>
              </a:rPr>
              <a:t>Beaver Core </a:t>
            </a:r>
          </a:p>
          <a:p>
            <a:pPr lvl="1"/>
            <a:r>
              <a:rPr lang="en-US" dirty="0">
                <a:latin typeface="Calibri Light" panose="020F0302020204030204" pitchFamily="34" charset="0"/>
                <a:cs typeface="Calibri Light" panose="020F0302020204030204" pitchFamily="34" charset="0"/>
              </a:rPr>
              <a:t>General Education</a:t>
            </a:r>
          </a:p>
          <a:p>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201591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277B62-69F9-B431-C2CE-7732A709C623}"/>
              </a:ext>
            </a:extLst>
          </p:cNvPr>
          <p:cNvSpPr>
            <a:spLocks noGrp="1"/>
          </p:cNvSpPr>
          <p:nvPr>
            <p:ph type="title"/>
          </p:nvPr>
        </p:nvSpPr>
        <p:spPr/>
        <p:txBody>
          <a:bodyPr/>
          <a:lstStyle/>
          <a:p>
            <a:r>
              <a:rPr lang="en-US">
                <a:latin typeface="Calibri Light" panose="020F0302020204030204" pitchFamily="34" charset="0"/>
                <a:cs typeface="Calibri Light" panose="020F0302020204030204" pitchFamily="34" charset="0"/>
              </a:rPr>
              <a:t>Components of the new curriculum</a:t>
            </a:r>
          </a:p>
        </p:txBody>
      </p:sp>
      <p:sp>
        <p:nvSpPr>
          <p:cNvPr id="5" name="Content Placeholder 4">
            <a:extLst>
              <a:ext uri="{FF2B5EF4-FFF2-40B4-BE49-F238E27FC236}">
                <a16:creationId xmlns:a16="http://schemas.microsoft.com/office/drawing/2014/main" id="{A0D7E413-6603-5A19-3ABC-27C50FC035F5}"/>
              </a:ext>
            </a:extLst>
          </p:cNvPr>
          <p:cNvSpPr>
            <a:spLocks noGrp="1"/>
          </p:cNvSpPr>
          <p:nvPr>
            <p:ph idx="1"/>
          </p:nvPr>
        </p:nvSpPr>
        <p:spPr/>
        <p:txBody>
          <a:bodyPr vert="horz" lIns="91440" tIns="45720" rIns="91440" bIns="45720" rtlCol="0" anchor="t">
            <a:normAutofit fontScale="85000" lnSpcReduction="20000"/>
          </a:bodyPr>
          <a:lstStyle/>
          <a:p>
            <a:pPr marL="0" indent="0">
              <a:buNone/>
            </a:pPr>
            <a:r>
              <a:rPr lang="en-US" b="1" dirty="0">
                <a:latin typeface="Calibri Light" panose="020F0302020204030204" pitchFamily="34" charset="0"/>
                <a:cs typeface="Calibri Light" panose="020F0302020204030204" pitchFamily="34" charset="0"/>
              </a:rPr>
              <a:t>Foundational Core: </a:t>
            </a:r>
          </a:p>
          <a:p>
            <a:pPr marL="0" indent="0">
              <a:lnSpc>
                <a:spcPct val="120000"/>
              </a:lnSpc>
              <a:buNone/>
            </a:pPr>
            <a:r>
              <a:rPr lang="en-US" dirty="0">
                <a:latin typeface="Calibri Light" panose="020F0302020204030204" pitchFamily="34" charset="0"/>
                <a:cs typeface="Calibri Light" panose="020F0302020204030204" pitchFamily="34" charset="0"/>
              </a:rPr>
              <a:t>Through the Foundational Core, students develop fundamental skills and a breadth of knowledge that promote lifelong learning and creative problem-solving. Students begin to explore and address complex topics, which will serve them well in any academic or professional endeavor. </a:t>
            </a:r>
          </a:p>
          <a:p>
            <a:endParaRPr lang="en-US" dirty="0">
              <a:latin typeface="Calibri Light" panose="020F0302020204030204" pitchFamily="34" charset="0"/>
              <a:cs typeface="Calibri Light" panose="020F0302020204030204" pitchFamily="34" charset="0"/>
            </a:endParaRPr>
          </a:p>
          <a:p>
            <a:pPr marL="0" indent="0">
              <a:buNone/>
            </a:pPr>
            <a:r>
              <a:rPr lang="en-US" b="1" dirty="0">
                <a:latin typeface="Calibri Light" panose="020F0302020204030204" pitchFamily="34" charset="0"/>
                <a:cs typeface="Calibri Light" panose="020F0302020204030204" pitchFamily="34" charset="0"/>
              </a:rPr>
              <a:t>Signature Core:</a:t>
            </a:r>
          </a:p>
          <a:p>
            <a:pPr marL="0" indent="0">
              <a:lnSpc>
                <a:spcPct val="110000"/>
              </a:lnSpc>
              <a:buNone/>
            </a:pPr>
            <a:r>
              <a:rPr lang="en-US" dirty="0">
                <a:latin typeface="Calibri Light" panose="020F0302020204030204" pitchFamily="34" charset="0"/>
                <a:cs typeface="Calibri Light" panose="020F0302020204030204" pitchFamily="34" charset="0"/>
              </a:rPr>
              <a:t>Through OSU’s unique Signature Core, students apply their critical thinking skills to seek solutions and take action to make a positive impact in their chosen field and in society. Students will further develop the skills necessary for navigating a complex and interconnected world.  </a:t>
            </a:r>
          </a:p>
          <a:p>
            <a:pPr>
              <a:lnSpc>
                <a:spcPct val="110000"/>
              </a:lnSpc>
              <a:buNone/>
            </a:pPr>
            <a:endParaRPr lang="en-US" dirty="0">
              <a:latin typeface="Calibri Light" panose="020F0302020204030204" pitchFamily="34" charset="0"/>
              <a:cs typeface="Calibri Light" panose="020F0302020204030204" pitchFamily="34" charset="0"/>
            </a:endParaRPr>
          </a:p>
          <a:p>
            <a:pPr marL="0" indent="0">
              <a:lnSpc>
                <a:spcPct val="110000"/>
              </a:lnSpc>
              <a:buNone/>
            </a:pPr>
            <a:endParaRPr lang="en-US" dirty="0">
              <a:latin typeface="Calibri Light" panose="020F0302020204030204" pitchFamily="34" charset="0"/>
              <a:cs typeface="Calibri Light" panose="020F0302020204030204" pitchFamily="34" charset="0"/>
            </a:endParaRPr>
          </a:p>
          <a:p>
            <a:pPr marL="457200" lvl="1">
              <a:buNone/>
            </a:pPr>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3152949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plosion: 8 Points 4">
            <a:extLst>
              <a:ext uri="{FF2B5EF4-FFF2-40B4-BE49-F238E27FC236}">
                <a16:creationId xmlns:a16="http://schemas.microsoft.com/office/drawing/2014/main" id="{6D3782C9-4D99-44B3-882C-E98ACA86D300}"/>
              </a:ext>
            </a:extLst>
          </p:cNvPr>
          <p:cNvSpPr/>
          <p:nvPr/>
        </p:nvSpPr>
        <p:spPr>
          <a:xfrm>
            <a:off x="2787769" y="543465"/>
            <a:ext cx="6616461" cy="601261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Drum">
            <a:extLst>
              <a:ext uri="{FF2B5EF4-FFF2-40B4-BE49-F238E27FC236}">
                <a16:creationId xmlns:a16="http://schemas.microsoft.com/office/drawing/2014/main" id="{06A28336-2CB3-4E26-AD08-2C7333E1D5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024877">
            <a:off x="4044275" y="997822"/>
            <a:ext cx="4103448" cy="4103448"/>
          </a:xfrm>
          <a:prstGeom prst="rect">
            <a:avLst/>
          </a:prstGeom>
        </p:spPr>
      </p:pic>
    </p:spTree>
    <p:extLst>
      <p:ext uri="{BB962C8B-B14F-4D97-AF65-F5344CB8AC3E}">
        <p14:creationId xmlns:p14="http://schemas.microsoft.com/office/powerpoint/2010/main" val="1588533652"/>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drumroll.wav"/>
          </p:stSnd>
        </p:sndAc>
      </p:transition>
    </mc:Choice>
    <mc:Fallback xmlns="">
      <p:transition spd="slow">
        <p:sndAc>
          <p:stSnd>
            <p:snd r:embed="rId5" name="drumroll.wav"/>
          </p:stSnd>
        </p:sndAc>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FFFFFF"/>
                </a:solidFill>
                <a:latin typeface="Calibri Light" panose="020F0302020204030204" pitchFamily="34" charset="0"/>
                <a:cs typeface="Calibri Light" panose="020F0302020204030204" pitchFamily="34" charset="0"/>
              </a:rPr>
              <a:t>Introducing... </a:t>
            </a:r>
          </a:p>
        </p:txBody>
      </p:sp>
      <p:sp>
        <p:nvSpPr>
          <p:cNvPr id="2" name="TextBox 1">
            <a:extLst>
              <a:ext uri="{FF2B5EF4-FFF2-40B4-BE49-F238E27FC236}">
                <a16:creationId xmlns:a16="http://schemas.microsoft.com/office/drawing/2014/main" id="{8FDEA309-6EA0-4506-6666-BC52C1EA717E}"/>
              </a:ext>
            </a:extLst>
          </p:cNvPr>
          <p:cNvSpPr txBox="1"/>
          <p:nvPr/>
        </p:nvSpPr>
        <p:spPr>
          <a:xfrm>
            <a:off x="1885952" y="2243132"/>
            <a:ext cx="9496567"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800" dirty="0">
                <a:solidFill>
                  <a:srgbClr val="FFFFFF"/>
                </a:solidFill>
                <a:latin typeface="Calibri Light" panose="020F0302020204030204" pitchFamily="34" charset="0"/>
                <a:cs typeface="Calibri Light" panose="020F0302020204030204" pitchFamily="34" charset="0"/>
              </a:rPr>
              <a:t>CORE EDUCATION</a:t>
            </a:r>
          </a:p>
        </p:txBody>
      </p:sp>
      <p:sp>
        <p:nvSpPr>
          <p:cNvPr id="7" name="TextBox 6">
            <a:extLst>
              <a:ext uri="{FF2B5EF4-FFF2-40B4-BE49-F238E27FC236}">
                <a16:creationId xmlns:a16="http://schemas.microsoft.com/office/drawing/2014/main" id="{75CE52C8-433C-ED75-BC42-8D7F3763B93B}"/>
              </a:ext>
            </a:extLst>
          </p:cNvPr>
          <p:cNvSpPr txBox="1"/>
          <p:nvPr/>
        </p:nvSpPr>
        <p:spPr>
          <a:xfrm>
            <a:off x="524107" y="3954636"/>
            <a:ext cx="11143785"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FFFFFF"/>
                </a:solidFill>
                <a:latin typeface="Calibri Light" panose="020F0302020204030204" pitchFamily="34" charset="0"/>
                <a:cs typeface="Calibri Light" panose="020F0302020204030204" pitchFamily="34" charset="0"/>
              </a:rPr>
              <a:t>Core Education at Oregon State University is a shared experience where students gain knowledge and develop skills to pursue their future. Alongside their major, Core Education prepares students to be adaptive, proactive members of society who are ready to take on any challenge, solve any problem, advance in their chosen career and help build a better world. Oregon State delivers Core Education through the Foundational Core and Signature Core.  </a:t>
            </a:r>
          </a:p>
        </p:txBody>
      </p:sp>
    </p:spTree>
    <p:extLst>
      <p:ext uri="{BB962C8B-B14F-4D97-AF65-F5344CB8AC3E}">
        <p14:creationId xmlns:p14="http://schemas.microsoft.com/office/powerpoint/2010/main" val="17670777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Flowchart: Connector 83">
            <a:extLst>
              <a:ext uri="{FF2B5EF4-FFF2-40B4-BE49-F238E27FC236}">
                <a16:creationId xmlns:a16="http://schemas.microsoft.com/office/drawing/2014/main" id="{AF7667C1-12A7-17DC-E909-08E3E4A1E6DE}"/>
              </a:ext>
            </a:extLst>
          </p:cNvPr>
          <p:cNvSpPr/>
          <p:nvPr/>
        </p:nvSpPr>
        <p:spPr>
          <a:xfrm>
            <a:off x="1542585" y="1490164"/>
            <a:ext cx="2804700" cy="2775176"/>
          </a:xfrm>
          <a:prstGeom prst="flowChartConnector">
            <a:avLst/>
          </a:prstGeom>
          <a:noFill/>
          <a:ln w="28575">
            <a:solidFill>
              <a:schemeClr val="tx2"/>
            </a:solidFill>
            <a:prstDash val="dash"/>
          </a:ln>
        </p:spPr>
        <p:style>
          <a:lnRef idx="3">
            <a:schemeClr val="lt1"/>
          </a:lnRef>
          <a:fillRef idx="1">
            <a:schemeClr val="dk1"/>
          </a:fillRef>
          <a:effectRef idx="1">
            <a:schemeClr val="dk1"/>
          </a:effectRef>
          <a:fontRef idx="minor">
            <a:schemeClr val="lt1"/>
          </a:fontRef>
        </p:style>
        <p:txBody>
          <a:bodyPr lIns="91440" tIns="45720" rIns="91440" bIns="45720" rtlCol="0" anchor="ctr"/>
          <a:lstStyle/>
          <a:p>
            <a:pPr algn="ctr"/>
            <a:r>
              <a:rPr lang="en-US" sz="2400" b="1" dirty="0">
                <a:solidFill>
                  <a:srgbClr val="FFFFFF"/>
                </a:solidFill>
                <a:latin typeface="Calibri Light" panose="020F0302020204030204" pitchFamily="34" charset="0"/>
                <a:cs typeface="Calibri Light" panose="020F0302020204030204" pitchFamily="34" charset="0"/>
              </a:rPr>
              <a:t>Foundational Core</a:t>
            </a:r>
            <a:endParaRPr lang="en-US" dirty="0">
              <a:solidFill>
                <a:srgbClr val="FFFFFF"/>
              </a:solidFill>
              <a:latin typeface="Calibri Light" panose="020F0302020204030204" pitchFamily="34" charset="0"/>
              <a:cs typeface="Calibri Light" panose="020F0302020204030204" pitchFamily="34" charset="0"/>
            </a:endParaRPr>
          </a:p>
        </p:txBody>
      </p:sp>
      <p:sp>
        <p:nvSpPr>
          <p:cNvPr id="85" name="Flowchart: Connector 84">
            <a:extLst>
              <a:ext uri="{FF2B5EF4-FFF2-40B4-BE49-F238E27FC236}">
                <a16:creationId xmlns:a16="http://schemas.microsoft.com/office/drawing/2014/main" id="{13883081-A039-6C98-662D-2736AD27B812}"/>
              </a:ext>
            </a:extLst>
          </p:cNvPr>
          <p:cNvSpPr/>
          <p:nvPr/>
        </p:nvSpPr>
        <p:spPr>
          <a:xfrm>
            <a:off x="7592120" y="1431117"/>
            <a:ext cx="2853905" cy="2834222"/>
          </a:xfrm>
          <a:prstGeom prst="flowChartConnector">
            <a:avLst/>
          </a:prstGeom>
          <a:noFill/>
          <a:ln w="28575">
            <a:solidFill>
              <a:schemeClr val="tx2"/>
            </a:solidFill>
            <a:prstDash val="dash"/>
          </a:ln>
        </p:spPr>
        <p:style>
          <a:lnRef idx="3">
            <a:schemeClr val="lt1"/>
          </a:lnRef>
          <a:fillRef idx="1">
            <a:schemeClr val="dk1"/>
          </a:fillRef>
          <a:effectRef idx="1">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FFFF"/>
                </a:solidFill>
                <a:latin typeface="Calibri Light" panose="020F0302020204030204" pitchFamily="34" charset="0"/>
                <a:cs typeface="Calibri Light" panose="020F0302020204030204" pitchFamily="34" charset="0"/>
              </a:rPr>
              <a:t>Signature Core</a:t>
            </a:r>
          </a:p>
        </p:txBody>
      </p:sp>
      <p:sp>
        <p:nvSpPr>
          <p:cNvPr id="86" name="Flowchart: Connector 85">
            <a:extLst>
              <a:ext uri="{FF2B5EF4-FFF2-40B4-BE49-F238E27FC236}">
                <a16:creationId xmlns:a16="http://schemas.microsoft.com/office/drawing/2014/main" id="{F3CA323F-7A21-5341-D77B-9B50D5D98968}"/>
              </a:ext>
            </a:extLst>
          </p:cNvPr>
          <p:cNvSpPr/>
          <p:nvPr/>
        </p:nvSpPr>
        <p:spPr>
          <a:xfrm>
            <a:off x="3921513" y="919974"/>
            <a:ext cx="4014438" cy="3884341"/>
          </a:xfrm>
          <a:prstGeom prst="flowChartConnector">
            <a:avLst/>
          </a:prstGeom>
        </p:spPr>
        <p:style>
          <a:lnRef idx="3">
            <a:schemeClr val="lt1"/>
          </a:lnRef>
          <a:fillRef idx="1">
            <a:schemeClr val="dk1"/>
          </a:fillRef>
          <a:effectRef idx="1">
            <a:schemeClr val="dk1"/>
          </a:effectRef>
          <a:fontRef idx="minor">
            <a:schemeClr val="lt1"/>
          </a:fontRef>
        </p:style>
        <p:txBody>
          <a:bodyPr lIns="91440" tIns="45720" rIns="91440" bIns="45720" rtlCol="0" anchor="ctr"/>
          <a:lstStyle/>
          <a:p>
            <a:pPr algn="ctr"/>
            <a:r>
              <a:rPr lang="en-US" sz="4000" b="1">
                <a:solidFill>
                  <a:srgbClr val="FFFFFF"/>
                </a:solidFill>
                <a:latin typeface="Calibri Light" panose="020F0302020204030204" pitchFamily="34" charset="0"/>
                <a:cs typeface="Calibri Light" panose="020F0302020204030204" pitchFamily="34" charset="0"/>
              </a:rPr>
              <a:t>Core </a:t>
            </a:r>
          </a:p>
          <a:p>
            <a:pPr algn="ctr"/>
            <a:r>
              <a:rPr lang="en-US" sz="4000" b="1">
                <a:solidFill>
                  <a:srgbClr val="FFFFFF"/>
                </a:solidFill>
                <a:latin typeface="Calibri Light" panose="020F0302020204030204" pitchFamily="34" charset="0"/>
                <a:cs typeface="Calibri Light" panose="020F0302020204030204" pitchFamily="34" charset="0"/>
              </a:rPr>
              <a:t>Education</a:t>
            </a:r>
          </a:p>
        </p:txBody>
      </p:sp>
      <p:sp>
        <p:nvSpPr>
          <p:cNvPr id="88" name="Rectangle: Rounded Corners 87">
            <a:extLst>
              <a:ext uri="{FF2B5EF4-FFF2-40B4-BE49-F238E27FC236}">
                <a16:creationId xmlns:a16="http://schemas.microsoft.com/office/drawing/2014/main" id="{2C8F6CDF-F0FC-75AE-A8A2-2D2060A0124B}"/>
              </a:ext>
            </a:extLst>
          </p:cNvPr>
          <p:cNvSpPr/>
          <p:nvPr/>
        </p:nvSpPr>
        <p:spPr>
          <a:xfrm>
            <a:off x="1700560" y="5203902"/>
            <a:ext cx="8456341" cy="1022195"/>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FFFF"/>
                </a:solidFill>
                <a:latin typeface="Calibri Light" panose="020F0302020204030204" pitchFamily="34" charset="0"/>
                <a:cs typeface="Calibri Light" panose="020F0302020204030204" pitchFamily="34" charset="0"/>
              </a:rPr>
              <a:t>Baccalaureate Core</a:t>
            </a:r>
          </a:p>
        </p:txBody>
      </p:sp>
      <p:sp>
        <p:nvSpPr>
          <p:cNvPr id="89" name="Right Brace 88">
            <a:extLst>
              <a:ext uri="{FF2B5EF4-FFF2-40B4-BE49-F238E27FC236}">
                <a16:creationId xmlns:a16="http://schemas.microsoft.com/office/drawing/2014/main" id="{97133E3D-FF2D-934F-682C-08CE69210D9A}"/>
              </a:ext>
            </a:extLst>
          </p:cNvPr>
          <p:cNvSpPr/>
          <p:nvPr/>
        </p:nvSpPr>
        <p:spPr>
          <a:xfrm rot="16200000">
            <a:off x="5711371" y="2910113"/>
            <a:ext cx="435428" cy="415108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437975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animBg="1"/>
      <p:bldP spid="86" grpId="0" animBg="1"/>
      <p:bldP spid="8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04E99-4CF5-6D2E-5FD1-186BE251B6ED}"/>
              </a:ext>
            </a:extLst>
          </p:cNvPr>
          <p:cNvSpPr>
            <a:spLocks noGrp="1"/>
          </p:cNvSpPr>
          <p:nvPr>
            <p:ph type="title"/>
          </p:nvPr>
        </p:nvSpPr>
        <p:spPr/>
        <p:txBody>
          <a:bodyPr/>
          <a:lstStyle/>
          <a:p>
            <a:r>
              <a:rPr lang="en-US">
                <a:latin typeface="Calibri Light" panose="020F0302020204030204" pitchFamily="34" charset="0"/>
                <a:cs typeface="Calibri Light" panose="020F0302020204030204" pitchFamily="34" charset="0"/>
              </a:rPr>
              <a:t>Coming Fall 2023</a:t>
            </a:r>
          </a:p>
        </p:txBody>
      </p:sp>
      <p:sp>
        <p:nvSpPr>
          <p:cNvPr id="3" name="Content Placeholder 2">
            <a:extLst>
              <a:ext uri="{FF2B5EF4-FFF2-40B4-BE49-F238E27FC236}">
                <a16:creationId xmlns:a16="http://schemas.microsoft.com/office/drawing/2014/main" id="{5BAA97D5-B52B-D8BB-89C1-DDD44BAB8BEE}"/>
              </a:ext>
            </a:extLst>
          </p:cNvPr>
          <p:cNvSpPr>
            <a:spLocks noGrp="1"/>
          </p:cNvSpPr>
          <p:nvPr>
            <p:ph sz="half" idx="1"/>
          </p:nvPr>
        </p:nvSpPr>
        <p:spPr/>
        <p:txBody>
          <a:bodyPr vert="horz" lIns="91440" tIns="45720" rIns="91440" bIns="45720" rtlCol="0" anchor="t">
            <a:normAutofit/>
          </a:bodyPr>
          <a:lstStyle/>
          <a:p>
            <a:r>
              <a:rPr lang="en-US">
                <a:latin typeface="Calibri Light" panose="020F0302020204030204" pitchFamily="34" charset="0"/>
                <a:cs typeface="Calibri Light" panose="020F0302020204030204" pitchFamily="34" charset="0"/>
              </a:rPr>
              <a:t>Visual identity </a:t>
            </a:r>
          </a:p>
          <a:p>
            <a:pPr lvl="1"/>
            <a:r>
              <a:rPr lang="en-US">
                <a:latin typeface="Calibri Light" panose="020F0302020204030204" pitchFamily="34" charset="0"/>
                <a:cs typeface="Calibri Light" panose="020F0302020204030204" pitchFamily="34" charset="0"/>
              </a:rPr>
              <a:t>Companion logo</a:t>
            </a:r>
          </a:p>
          <a:p>
            <a:pPr lvl="1"/>
            <a:r>
              <a:rPr lang="en-US">
                <a:latin typeface="Calibri Light" panose="020F0302020204030204" pitchFamily="34" charset="0"/>
                <a:cs typeface="Calibri Light" panose="020F0302020204030204" pitchFamily="34" charset="0"/>
              </a:rPr>
              <a:t>Distinct look and feel within the university brand system</a:t>
            </a:r>
          </a:p>
          <a:p>
            <a:endParaRPr lang="en-US">
              <a:latin typeface="Calibri Light" panose="020F0302020204030204" pitchFamily="34" charset="0"/>
              <a:cs typeface="Calibri Light" panose="020F0302020204030204" pitchFamily="34" charset="0"/>
            </a:endParaRPr>
          </a:p>
        </p:txBody>
      </p:sp>
      <p:sp>
        <p:nvSpPr>
          <p:cNvPr id="4" name="Content Placeholder 3">
            <a:extLst>
              <a:ext uri="{FF2B5EF4-FFF2-40B4-BE49-F238E27FC236}">
                <a16:creationId xmlns:a16="http://schemas.microsoft.com/office/drawing/2014/main" id="{004140B3-1110-56C6-6DBA-33846F093176}"/>
              </a:ext>
            </a:extLst>
          </p:cNvPr>
          <p:cNvSpPr>
            <a:spLocks noGrp="1"/>
          </p:cNvSpPr>
          <p:nvPr>
            <p:ph sz="half" idx="2"/>
          </p:nvPr>
        </p:nvSpPr>
        <p:spPr/>
        <p:txBody>
          <a:bodyPr vert="horz" lIns="91440" tIns="45720" rIns="91440" bIns="45720" rtlCol="0" anchor="t">
            <a:normAutofit/>
          </a:bodyPr>
          <a:lstStyle/>
          <a:p>
            <a:r>
              <a:rPr lang="en-US">
                <a:latin typeface="Calibri Light" panose="020F0302020204030204" pitchFamily="34" charset="0"/>
                <a:cs typeface="Calibri Light" panose="020F0302020204030204" pitchFamily="34" charset="0"/>
              </a:rPr>
              <a:t>Message platform</a:t>
            </a:r>
          </a:p>
          <a:p>
            <a:r>
              <a:rPr lang="en-US">
                <a:latin typeface="Calibri Light" panose="020F0302020204030204" pitchFamily="34" charset="0"/>
                <a:cs typeface="Calibri Light" panose="020F0302020204030204" pitchFamily="34" charset="0"/>
              </a:rPr>
              <a:t>New website </a:t>
            </a:r>
          </a:p>
          <a:p>
            <a:r>
              <a:rPr lang="en-US">
                <a:latin typeface="Calibri Light" panose="020F0302020204030204" pitchFamily="34" charset="0"/>
                <a:cs typeface="Calibri Light" panose="020F0302020204030204" pitchFamily="34" charset="0"/>
              </a:rPr>
              <a:t>Brand tool kit </a:t>
            </a:r>
          </a:p>
          <a:p>
            <a:r>
              <a:rPr lang="en-US">
                <a:latin typeface="Calibri Light" panose="020F0302020204030204" pitchFamily="34" charset="0"/>
                <a:cs typeface="Calibri Light" panose="020F0302020204030204" pitchFamily="34" charset="0"/>
              </a:rPr>
              <a:t>Announcement video</a:t>
            </a:r>
          </a:p>
          <a:p>
            <a:pPr marL="0" indent="0">
              <a:buNone/>
            </a:pPr>
            <a:endParaRPr lang="en-US">
              <a:latin typeface="Calibri Light" panose="020F0302020204030204" pitchFamily="34" charset="0"/>
              <a:cs typeface="Calibri Light" panose="020F0302020204030204" pitchFamily="34" charset="0"/>
            </a:endParaRPr>
          </a:p>
        </p:txBody>
      </p:sp>
      <p:pic>
        <p:nvPicPr>
          <p:cNvPr id="8" name="Picture 5" descr="Graphical user interface, application&#10;&#10;Description automatically generated">
            <a:extLst>
              <a:ext uri="{FF2B5EF4-FFF2-40B4-BE49-F238E27FC236}">
                <a16:creationId xmlns:a16="http://schemas.microsoft.com/office/drawing/2014/main" id="{8132FF08-14B1-9E87-5E8E-B8BB05C29B64}"/>
              </a:ext>
            </a:extLst>
          </p:cNvPr>
          <p:cNvPicPr>
            <a:picLocks noChangeAspect="1"/>
          </p:cNvPicPr>
          <p:nvPr/>
        </p:nvPicPr>
        <p:blipFill rotWithShape="1">
          <a:blip r:embed="rId2"/>
          <a:srcRect l="12437" t="13655" r="11260" b="18474"/>
          <a:stretch/>
        </p:blipFill>
        <p:spPr>
          <a:xfrm>
            <a:off x="581698" y="4136531"/>
            <a:ext cx="4277208" cy="1587647"/>
          </a:xfrm>
          <a:prstGeom prst="rect">
            <a:avLst/>
          </a:prstGeom>
        </p:spPr>
      </p:pic>
    </p:spTree>
    <p:extLst>
      <p:ext uri="{BB962C8B-B14F-4D97-AF65-F5344CB8AC3E}">
        <p14:creationId xmlns:p14="http://schemas.microsoft.com/office/powerpoint/2010/main" val="4165437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8A37E6-AEB5-47E6-B02C-F4EB22D8838C}"/>
              </a:ext>
            </a:extLst>
          </p:cNvPr>
          <p:cNvSpPr>
            <a:spLocks noGrp="1"/>
          </p:cNvSpPr>
          <p:nvPr>
            <p:ph idx="1"/>
          </p:nvPr>
        </p:nvSpPr>
        <p:spPr/>
        <p:txBody>
          <a:bodyPr>
            <a:normAutofit/>
          </a:bodyPr>
          <a:lstStyle/>
          <a:p>
            <a:r>
              <a:rPr lang="en-US" sz="2200" dirty="0">
                <a:latin typeface="Calibri" panose="020F0502020204030204" pitchFamily="34" charset="0"/>
                <a:cs typeface="Calibri" panose="020F0502020204030204" pitchFamily="34" charset="0"/>
              </a:rPr>
              <a:t>Faculty Senators – Please make sure your Canvas is open now. </a:t>
            </a:r>
          </a:p>
          <a:p>
            <a:pPr marL="0" indent="0">
              <a:buNone/>
            </a:pPr>
            <a:endParaRPr lang="en-US" sz="2200" dirty="0">
              <a:latin typeface="Calibri" panose="020F0502020204030204" pitchFamily="34" charset="0"/>
              <a:cs typeface="Calibri" panose="020F0502020204030204" pitchFamily="34" charset="0"/>
            </a:endParaRPr>
          </a:p>
          <a:p>
            <a:r>
              <a:rPr lang="en-US" sz="2200" dirty="0">
                <a:latin typeface="Calibri" panose="020F0502020204030204" pitchFamily="34" charset="0"/>
                <a:cs typeface="Calibri" panose="020F0502020204030204" pitchFamily="34" charset="0"/>
              </a:rPr>
              <a:t>When a vote has been announced, refresh the page to see the open Motion (motions are marked with a rocket icon and should be at the top of the meeting module).</a:t>
            </a:r>
          </a:p>
          <a:p>
            <a:pPr marL="0" indent="0">
              <a:buNone/>
            </a:pPr>
            <a:endParaRPr lang="en-US" sz="2200" dirty="0">
              <a:latin typeface="Calibri" panose="020F0502020204030204" pitchFamily="34" charset="0"/>
              <a:cs typeface="Calibri" panose="020F0502020204030204" pitchFamily="34" charset="0"/>
            </a:endParaRPr>
          </a:p>
          <a:p>
            <a:r>
              <a:rPr lang="en-US" sz="2200" dirty="0">
                <a:latin typeface="Calibri" panose="020F0502020204030204" pitchFamily="34" charset="0"/>
                <a:cs typeface="Calibri" panose="020F0502020204030204" pitchFamily="34" charset="0"/>
              </a:rPr>
              <a:t>There is a ONE MINUTE time limit on voting. After one minute, the quiz with the  motion will close and will not be reopened.</a:t>
            </a:r>
          </a:p>
        </p:txBody>
      </p:sp>
      <p:sp>
        <p:nvSpPr>
          <p:cNvPr id="4" name="Title 1">
            <a:extLst>
              <a:ext uri="{FF2B5EF4-FFF2-40B4-BE49-F238E27FC236}">
                <a16:creationId xmlns:a16="http://schemas.microsoft.com/office/drawing/2014/main" id="{51FE6513-B91F-40E7-982E-A5C5BEA1F515}"/>
              </a:ext>
            </a:extLst>
          </p:cNvPr>
          <p:cNvSpPr>
            <a:spLocks noGrp="1"/>
          </p:cNvSpPr>
          <p:nvPr>
            <p:ph type="title"/>
          </p:nvPr>
        </p:nvSpPr>
        <p:spPr>
          <a:xfrm>
            <a:off x="680321" y="753228"/>
            <a:ext cx="9613861" cy="1080938"/>
          </a:xfrm>
        </p:spPr>
        <p:txBody>
          <a:bodyPr/>
          <a:lstStyle/>
          <a:p>
            <a:r>
              <a:rPr lang="en-US" dirty="0">
                <a:latin typeface="Calibri Light" panose="020F0302020204030204" pitchFamily="34" charset="0"/>
                <a:cs typeface="Calibri Light" panose="020F0302020204030204" pitchFamily="34" charset="0"/>
              </a:rPr>
              <a:t>Voting Guidelines</a:t>
            </a:r>
          </a:p>
        </p:txBody>
      </p:sp>
    </p:spTree>
    <p:extLst>
      <p:ext uri="{BB962C8B-B14F-4D97-AF65-F5344CB8AC3E}">
        <p14:creationId xmlns:p14="http://schemas.microsoft.com/office/powerpoint/2010/main" val="18813365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EA078-3FBA-8D47-F6D1-3039F4609C75}"/>
              </a:ext>
            </a:extLst>
          </p:cNvPr>
          <p:cNvSpPr>
            <a:spLocks noGrp="1"/>
          </p:cNvSpPr>
          <p:nvPr>
            <p:ph type="title"/>
          </p:nvPr>
        </p:nvSpPr>
        <p:spPr>
          <a:xfrm>
            <a:off x="467138" y="613978"/>
            <a:ext cx="10515600" cy="1325563"/>
          </a:xfrm>
        </p:spPr>
        <p:txBody>
          <a:bodyPr/>
          <a:lstStyle/>
          <a:p>
            <a:r>
              <a:rPr lang="en-US" dirty="0">
                <a:latin typeface="Calibri Light" panose="020F0302020204030204" pitchFamily="34" charset="0"/>
                <a:cs typeface="Calibri Light" panose="020F0302020204030204" pitchFamily="34" charset="0"/>
              </a:rPr>
              <a:t>References</a:t>
            </a:r>
          </a:p>
        </p:txBody>
      </p:sp>
      <p:sp>
        <p:nvSpPr>
          <p:cNvPr id="3" name="Subtitle 2">
            <a:extLst>
              <a:ext uri="{FF2B5EF4-FFF2-40B4-BE49-F238E27FC236}">
                <a16:creationId xmlns:a16="http://schemas.microsoft.com/office/drawing/2014/main" id="{C974E50E-9609-BD6C-E361-0CB69C49B330}"/>
              </a:ext>
            </a:extLst>
          </p:cNvPr>
          <p:cNvSpPr>
            <a:spLocks noGrp="1"/>
          </p:cNvSpPr>
          <p:nvPr>
            <p:ph idx="1"/>
          </p:nvPr>
        </p:nvSpPr>
        <p:spPr>
          <a:xfrm>
            <a:off x="629727" y="2017179"/>
            <a:ext cx="10515600" cy="5073734"/>
          </a:xfrm>
        </p:spPr>
        <p:txBody>
          <a:bodyPr vert="horz" lIns="91440" tIns="45720" rIns="91440" bIns="45720" rtlCol="0" anchor="t">
            <a:noAutofit/>
          </a:bodyPr>
          <a:lstStyle/>
          <a:p>
            <a:pPr marL="0" indent="0">
              <a:lnSpc>
                <a:spcPct val="100000"/>
              </a:lnSpc>
              <a:spcBef>
                <a:spcPts val="0"/>
              </a:spcBef>
              <a:buNone/>
            </a:pPr>
            <a:r>
              <a:rPr lang="en-US" sz="1700" dirty="0">
                <a:latin typeface="Calibri Light" panose="020F0302020204030204" pitchFamily="34" charset="0"/>
                <a:cs typeface="Calibri Light" panose="020F0302020204030204" pitchFamily="34" charset="0"/>
              </a:rPr>
              <a:t>Bowen, S. H. (2004). Reality check: What's in a name? The persistence of "General Education ."</a:t>
            </a:r>
            <a:r>
              <a:rPr lang="en-US" sz="1700" i="1" dirty="0">
                <a:latin typeface="Calibri Light" panose="020F0302020204030204" pitchFamily="34" charset="0"/>
                <a:cs typeface="Calibri Light" panose="020F0302020204030204" pitchFamily="34" charset="0"/>
              </a:rPr>
              <a:t>Peer Review: Creating Shared Responsibility for General Education and Assessment</a:t>
            </a:r>
            <a:r>
              <a:rPr lang="en-US" sz="1700" dirty="0">
                <a:latin typeface="Calibri Light" panose="020F0302020204030204" pitchFamily="34" charset="0"/>
                <a:cs typeface="Calibri Light" panose="020F0302020204030204" pitchFamily="34" charset="0"/>
              </a:rPr>
              <a:t>, </a:t>
            </a:r>
            <a:r>
              <a:rPr lang="en-US" sz="1700" i="1" dirty="0">
                <a:latin typeface="Calibri Light" panose="020F0302020204030204" pitchFamily="34" charset="0"/>
                <a:cs typeface="Calibri Light" panose="020F0302020204030204" pitchFamily="34" charset="0"/>
              </a:rPr>
              <a:t>7</a:t>
            </a:r>
            <a:r>
              <a:rPr lang="en-US" sz="1700" dirty="0">
                <a:latin typeface="Calibri Light" panose="020F0302020204030204" pitchFamily="34" charset="0"/>
                <a:cs typeface="Calibri Light" panose="020F0302020204030204" pitchFamily="34" charset="0"/>
              </a:rPr>
              <a:t>(1). Retrieved January 25, 2023, from </a:t>
            </a:r>
            <a:r>
              <a:rPr lang="en-US" sz="1700" dirty="0">
                <a:solidFill>
                  <a:srgbClr val="FFFF00"/>
                </a:solidFill>
                <a:latin typeface="Calibri Light" panose="020F0302020204030204" pitchFamily="34" charset="0"/>
                <a:cs typeface="Calibri Light" panose="020F0302020204030204" pitchFamily="34" charset="0"/>
                <a:hlinkClick r:id="rId2">
                  <a:extLst>
                    <a:ext uri="{A12FA001-AC4F-418D-AE19-62706E023703}">
                      <ahyp:hlinkClr xmlns:ahyp="http://schemas.microsoft.com/office/drawing/2018/hyperlinkcolor" val="tx"/>
                    </a:ext>
                  </a:extLst>
                </a:hlinkClick>
              </a:rPr>
              <a:t>https://www.aacu.org/publications-research/periodicals/reality-check-whats-name-persistence-general-education</a:t>
            </a:r>
            <a:br>
              <a:rPr lang="en-US" sz="1700" dirty="0">
                <a:latin typeface="Calibri Light" panose="020F0302020204030204" pitchFamily="34" charset="0"/>
                <a:cs typeface="Calibri Light" panose="020F0302020204030204" pitchFamily="34" charset="0"/>
              </a:rPr>
            </a:br>
            <a:endParaRPr lang="en-US" sz="1700" dirty="0">
              <a:latin typeface="Calibri Light" panose="020F0302020204030204" pitchFamily="34" charset="0"/>
              <a:cs typeface="Calibri Light" panose="020F0302020204030204" pitchFamily="34" charset="0"/>
            </a:endParaRPr>
          </a:p>
          <a:p>
            <a:pPr marL="0" indent="0">
              <a:lnSpc>
                <a:spcPct val="100000"/>
              </a:lnSpc>
              <a:spcBef>
                <a:spcPts val="0"/>
              </a:spcBef>
              <a:buNone/>
            </a:pPr>
            <a:r>
              <a:rPr lang="en-US" sz="1700" dirty="0" err="1">
                <a:latin typeface="Calibri Light" panose="020F0302020204030204" pitchFamily="34" charset="0"/>
                <a:cs typeface="Calibri Light" panose="020F0302020204030204" pitchFamily="34" charset="0"/>
              </a:rPr>
              <a:t>Ramaley</a:t>
            </a:r>
            <a:r>
              <a:rPr lang="en-US" sz="1700" dirty="0">
                <a:latin typeface="Calibri Light" panose="020F0302020204030204" pitchFamily="34" charset="0"/>
                <a:cs typeface="Calibri Light" panose="020F0302020204030204" pitchFamily="34" charset="0"/>
              </a:rPr>
              <a:t>, J. A. (2013). The changing role that education plays. </a:t>
            </a:r>
            <a:r>
              <a:rPr lang="en-US" sz="1700" i="1" dirty="0">
                <a:latin typeface="Calibri Light" panose="020F0302020204030204" pitchFamily="34" charset="0"/>
                <a:cs typeface="Calibri Light" panose="020F0302020204030204" pitchFamily="34" charset="0"/>
              </a:rPr>
              <a:t>Journal of General Education</a:t>
            </a:r>
            <a:r>
              <a:rPr lang="en-US" sz="1700" dirty="0">
                <a:latin typeface="Calibri Light" panose="020F0302020204030204" pitchFamily="34" charset="0"/>
                <a:cs typeface="Calibri Light" panose="020F0302020204030204" pitchFamily="34" charset="0"/>
              </a:rPr>
              <a:t>, </a:t>
            </a:r>
            <a:r>
              <a:rPr lang="en-US" sz="1700" i="1" dirty="0">
                <a:latin typeface="Calibri Light" panose="020F0302020204030204" pitchFamily="34" charset="0"/>
                <a:cs typeface="Calibri Light" panose="020F0302020204030204" pitchFamily="34" charset="0"/>
              </a:rPr>
              <a:t>62</a:t>
            </a:r>
            <a:r>
              <a:rPr lang="en-US" sz="1700" dirty="0">
                <a:latin typeface="Calibri Light" panose="020F0302020204030204" pitchFamily="34" charset="0"/>
                <a:cs typeface="Calibri Light" panose="020F0302020204030204" pitchFamily="34" charset="0"/>
              </a:rPr>
              <a:t>(2-3), 144–159. Retrieved February 5, 2023, from</a:t>
            </a:r>
            <a:r>
              <a:rPr lang="en-US" sz="1700" dirty="0">
                <a:solidFill>
                  <a:srgbClr val="0070C0"/>
                </a:solidFill>
                <a:latin typeface="Calibri Light" panose="020F0302020204030204" pitchFamily="34" charset="0"/>
                <a:cs typeface="Calibri Light" panose="020F0302020204030204" pitchFamily="34" charset="0"/>
              </a:rPr>
              <a:t> </a:t>
            </a:r>
            <a:r>
              <a:rPr lang="en-US" sz="1700" dirty="0">
                <a:solidFill>
                  <a:srgbClr val="FFFF00"/>
                </a:solidFill>
                <a:latin typeface="Calibri Light" panose="020F030202020403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https://doi.org/DOI:</a:t>
            </a:r>
            <a:r>
              <a:rPr lang="en-US" sz="1700" dirty="0">
                <a:solidFill>
                  <a:srgbClr val="FFFF00"/>
                </a:solidFill>
                <a:latin typeface="Calibri Light" panose="020F0302020204030204" pitchFamily="34" charset="0"/>
                <a:cs typeface="Calibri Light" panose="020F0302020204030204" pitchFamily="34" charset="0"/>
              </a:rPr>
              <a:t> </a:t>
            </a:r>
            <a:r>
              <a:rPr lang="en-US" sz="1700" dirty="0">
                <a:latin typeface="Calibri Light" panose="020F0302020204030204" pitchFamily="34" charset="0"/>
                <a:cs typeface="Calibri Light" panose="020F0302020204030204" pitchFamily="34" charset="0"/>
              </a:rPr>
              <a:t>For additional information about this article [Access provided at 5 Feb 2023 22:14 GMT from Oregon https://10.1353/jge.2013.0013</a:t>
            </a:r>
            <a:br>
              <a:rPr lang="en-US" sz="1700" dirty="0">
                <a:latin typeface="Calibri Light" panose="020F0302020204030204" pitchFamily="34" charset="0"/>
                <a:cs typeface="Calibri Light" panose="020F0302020204030204" pitchFamily="34" charset="0"/>
              </a:rPr>
            </a:br>
            <a:endParaRPr lang="en-US" sz="1700" dirty="0">
              <a:latin typeface="Calibri Light" panose="020F0302020204030204" pitchFamily="34" charset="0"/>
              <a:cs typeface="Calibri Light" panose="020F0302020204030204" pitchFamily="34" charset="0"/>
            </a:endParaRPr>
          </a:p>
          <a:p>
            <a:pPr marL="0" indent="0">
              <a:lnSpc>
                <a:spcPct val="100000"/>
              </a:lnSpc>
              <a:spcBef>
                <a:spcPts val="0"/>
              </a:spcBef>
              <a:buNone/>
            </a:pPr>
            <a:r>
              <a:rPr lang="en-US" sz="1700" dirty="0" err="1">
                <a:latin typeface="Calibri Light" panose="020F0302020204030204" pitchFamily="34" charset="0"/>
                <a:cs typeface="Calibri Light" panose="020F0302020204030204" pitchFamily="34" charset="0"/>
              </a:rPr>
              <a:t>Rodicio</a:t>
            </a:r>
            <a:r>
              <a:rPr lang="en-US" sz="1700" dirty="0">
                <a:latin typeface="Calibri Light" panose="020F0302020204030204" pitchFamily="34" charset="0"/>
                <a:cs typeface="Calibri Light" panose="020F0302020204030204" pitchFamily="34" charset="0"/>
              </a:rPr>
              <a:t>, L. (2018). Achieving equity through applied liberal education. </a:t>
            </a:r>
            <a:r>
              <a:rPr lang="en-US" sz="1700" i="1" dirty="0">
                <a:latin typeface="Calibri Light" panose="020F0302020204030204" pitchFamily="34" charset="0"/>
                <a:cs typeface="Calibri Light" panose="020F0302020204030204" pitchFamily="34" charset="0"/>
              </a:rPr>
              <a:t>Liberal Education</a:t>
            </a:r>
            <a:r>
              <a:rPr lang="en-US" sz="1700" dirty="0">
                <a:latin typeface="Calibri Light" panose="020F0302020204030204" pitchFamily="34" charset="0"/>
                <a:cs typeface="Calibri Light" panose="020F0302020204030204" pitchFamily="34" charset="0"/>
              </a:rPr>
              <a:t>, </a:t>
            </a:r>
            <a:r>
              <a:rPr lang="en-US" sz="1700" i="1" dirty="0">
                <a:latin typeface="Calibri Light" panose="020F0302020204030204" pitchFamily="34" charset="0"/>
                <a:cs typeface="Calibri Light" panose="020F0302020204030204" pitchFamily="34" charset="0"/>
              </a:rPr>
              <a:t>104</a:t>
            </a:r>
            <a:r>
              <a:rPr lang="en-US" sz="1700" dirty="0">
                <a:latin typeface="Calibri Light" panose="020F0302020204030204" pitchFamily="34" charset="0"/>
                <a:cs typeface="Calibri Light" panose="020F0302020204030204" pitchFamily="34" charset="0"/>
              </a:rPr>
              <a:t>(1), 20–25.American Association of Colleges and Universities. (2020). </a:t>
            </a:r>
            <a:r>
              <a:rPr lang="en-US" sz="1700" i="1" dirty="0">
                <a:latin typeface="Calibri Light" panose="020F0302020204030204" pitchFamily="34" charset="0"/>
                <a:cs typeface="Calibri Light" panose="020F0302020204030204" pitchFamily="34" charset="0"/>
              </a:rPr>
              <a:t>What liberal education looks like: What it is, who it's for, and where it happens</a:t>
            </a:r>
            <a:br>
              <a:rPr lang="en-US" sz="1700" dirty="0">
                <a:latin typeface="Calibri Light" panose="020F0302020204030204" pitchFamily="34" charset="0"/>
                <a:cs typeface="Calibri Light" panose="020F0302020204030204" pitchFamily="34" charset="0"/>
              </a:rPr>
            </a:br>
            <a:endParaRPr lang="en-US" sz="1700" dirty="0">
              <a:latin typeface="Calibri Light" panose="020F0302020204030204" pitchFamily="34" charset="0"/>
              <a:cs typeface="Calibri Light" panose="020F0302020204030204" pitchFamily="34" charset="0"/>
            </a:endParaRPr>
          </a:p>
          <a:p>
            <a:pPr marL="0" indent="0">
              <a:lnSpc>
                <a:spcPct val="100000"/>
              </a:lnSpc>
              <a:spcBef>
                <a:spcPts val="0"/>
              </a:spcBef>
              <a:buNone/>
            </a:pPr>
            <a:r>
              <a:rPr lang="en-US" sz="1700" dirty="0" err="1">
                <a:latin typeface="Calibri Light" panose="020F0302020204030204" pitchFamily="34" charset="0"/>
                <a:cs typeface="Calibri Light" panose="020F0302020204030204" pitchFamily="34" charset="0"/>
              </a:rPr>
              <a:t>Zai</a:t>
            </a:r>
            <a:r>
              <a:rPr lang="en-US" sz="1700" dirty="0">
                <a:latin typeface="Calibri Light" panose="020F0302020204030204" pitchFamily="34" charset="0"/>
                <a:cs typeface="Calibri Light" panose="020F0302020204030204" pitchFamily="34" charset="0"/>
              </a:rPr>
              <a:t>, R. (2015). Reframing general education. </a:t>
            </a:r>
            <a:r>
              <a:rPr lang="en-US" sz="1700" i="1" dirty="0">
                <a:latin typeface="Calibri Light" panose="020F0302020204030204" pitchFamily="34" charset="0"/>
                <a:cs typeface="Calibri Light" panose="020F0302020204030204" pitchFamily="34" charset="0"/>
              </a:rPr>
              <a:t>The Journal of General Education</a:t>
            </a:r>
            <a:r>
              <a:rPr lang="en-US" sz="1700" dirty="0">
                <a:latin typeface="Calibri Light" panose="020F0302020204030204" pitchFamily="34" charset="0"/>
                <a:cs typeface="Calibri Light" panose="020F0302020204030204" pitchFamily="34" charset="0"/>
              </a:rPr>
              <a:t>, </a:t>
            </a:r>
            <a:r>
              <a:rPr lang="en-US" sz="1700" i="1" dirty="0">
                <a:latin typeface="Calibri Light" panose="020F0302020204030204" pitchFamily="34" charset="0"/>
                <a:cs typeface="Calibri Light" panose="020F0302020204030204" pitchFamily="34" charset="0"/>
              </a:rPr>
              <a:t>64</a:t>
            </a:r>
            <a:r>
              <a:rPr lang="en-US" sz="1700" dirty="0">
                <a:latin typeface="Calibri Light" panose="020F0302020204030204" pitchFamily="34" charset="0"/>
                <a:cs typeface="Calibri Light" panose="020F0302020204030204" pitchFamily="34" charset="0"/>
              </a:rPr>
              <a:t>(3), 196- 217.</a:t>
            </a:r>
            <a:r>
              <a:rPr lang="en-US" sz="1700" dirty="0">
                <a:solidFill>
                  <a:srgbClr val="0070C0"/>
                </a:solidFill>
                <a:latin typeface="Calibri Light" panose="020F0302020204030204" pitchFamily="34" charset="0"/>
                <a:cs typeface="Calibri Light" panose="020F0302020204030204" pitchFamily="34" charset="0"/>
              </a:rPr>
              <a:t> </a:t>
            </a:r>
            <a:r>
              <a:rPr lang="en-US" sz="1700" dirty="0">
                <a:solidFill>
                  <a:srgbClr val="FFFF00"/>
                </a:solidFill>
                <a:latin typeface="Calibri Light" panose="020F0302020204030204" pitchFamily="34" charset="0"/>
                <a:cs typeface="Calibri Light" panose="020F0302020204030204" pitchFamily="34" charset="0"/>
                <a:hlinkClick r:id="rId4">
                  <a:extLst>
                    <a:ext uri="{A12FA001-AC4F-418D-AE19-62706E023703}">
                      <ahyp:hlinkClr xmlns:ahyp="http://schemas.microsoft.com/office/drawing/2018/hyperlinkcolor" val="tx"/>
                    </a:ext>
                  </a:extLst>
                </a:hlinkClick>
              </a:rPr>
              <a:t>https://doi.org/10.1353/jge.2015.0022</a:t>
            </a:r>
            <a:endParaRPr lang="en-US" sz="1700" dirty="0">
              <a:solidFill>
                <a:srgbClr val="FFFF00"/>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187834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7BB64B-6CFD-4FD8-998B-CF3FAB04BF29}"/>
              </a:ext>
            </a:extLst>
          </p:cNvPr>
          <p:cNvPicPr>
            <a:picLocks noChangeAspect="1"/>
          </p:cNvPicPr>
          <p:nvPr/>
        </p:nvPicPr>
        <p:blipFill rotWithShape="1">
          <a:blip r:embed="rId2">
            <a:extLst>
              <a:ext uri="{28A0092B-C50C-407E-A947-70E740481C1C}">
                <a14:useLocalDpi xmlns:a14="http://schemas.microsoft.com/office/drawing/2010/main" val="0"/>
              </a:ext>
            </a:extLst>
          </a:blip>
          <a:srcRect r="10867" b="10340"/>
          <a:stretch/>
        </p:blipFill>
        <p:spPr>
          <a:xfrm>
            <a:off x="1324948" y="709127"/>
            <a:ext cx="10867052" cy="6148873"/>
          </a:xfrm>
          <a:prstGeom prst="rect">
            <a:avLst/>
          </a:prstGeom>
        </p:spPr>
      </p:pic>
      <p:sp>
        <p:nvSpPr>
          <p:cNvPr id="2" name="Title 1">
            <a:extLst>
              <a:ext uri="{FF2B5EF4-FFF2-40B4-BE49-F238E27FC236}">
                <a16:creationId xmlns:a16="http://schemas.microsoft.com/office/drawing/2014/main" id="{9BF1093D-ECFD-46B4-A531-9403F78C62FF}"/>
              </a:ext>
            </a:extLst>
          </p:cNvPr>
          <p:cNvSpPr>
            <a:spLocks noGrp="1"/>
          </p:cNvSpPr>
          <p:nvPr>
            <p:ph type="ctrTitle"/>
          </p:nvPr>
        </p:nvSpPr>
        <p:spPr/>
        <p:txBody>
          <a:bodyPr/>
          <a:lstStyle/>
          <a:p>
            <a:r>
              <a:rPr lang="en-US" dirty="0">
                <a:solidFill>
                  <a:srgbClr val="FF6600"/>
                </a:solidFill>
                <a:latin typeface="Verdana" panose="020B0604030504040204" pitchFamily="34" charset="0"/>
                <a:ea typeface="Verdana" panose="020B0604030504040204" pitchFamily="34" charset="0"/>
                <a:cs typeface="Verdana" panose="020B0604030504040204" pitchFamily="34" charset="0"/>
              </a:rPr>
              <a:t>OSU Faculty Senate</a:t>
            </a:r>
            <a:endParaRPr lang="en-US" dirty="0"/>
          </a:p>
        </p:txBody>
      </p:sp>
      <p:sp>
        <p:nvSpPr>
          <p:cNvPr id="3" name="Subtitle 2">
            <a:extLst>
              <a:ext uri="{FF2B5EF4-FFF2-40B4-BE49-F238E27FC236}">
                <a16:creationId xmlns:a16="http://schemas.microsoft.com/office/drawing/2014/main" id="{6A4FE509-AC1D-4C5C-B076-C5A9EEF78CAA}"/>
              </a:ext>
            </a:extLst>
          </p:cNvPr>
          <p:cNvSpPr>
            <a:spLocks noGrp="1"/>
          </p:cNvSpPr>
          <p:nvPr>
            <p:ph type="subTitle" idx="1"/>
          </p:nvPr>
        </p:nvSpPr>
        <p:spPr/>
        <p:txBody>
          <a:bodyPr/>
          <a:lstStyle/>
          <a:p>
            <a:pPr algn="ctr"/>
            <a:r>
              <a:rPr lang="en-US" dirty="0">
                <a:latin typeface="Verdana" panose="020B0604030504040204" pitchFamily="34" charset="0"/>
                <a:ea typeface="Verdana" panose="020B0604030504040204" pitchFamily="34" charset="0"/>
              </a:rPr>
              <a:t>June 8, 2023</a:t>
            </a:r>
          </a:p>
        </p:txBody>
      </p:sp>
    </p:spTree>
    <p:extLst>
      <p:ext uri="{BB962C8B-B14F-4D97-AF65-F5344CB8AC3E}">
        <p14:creationId xmlns:p14="http://schemas.microsoft.com/office/powerpoint/2010/main" val="20265360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78664" y="2774286"/>
            <a:ext cx="10360501" cy="1083277"/>
          </a:xfrm>
        </p:spPr>
        <p:txBody>
          <a:bodyPr>
            <a:normAutofit/>
          </a:bodyPr>
          <a:lstStyle/>
          <a:p>
            <a:pPr algn="l"/>
            <a:r>
              <a:rPr lang="en-US" sz="3600" dirty="0">
                <a:latin typeface="Calibri Light" panose="020F0302020204030204" pitchFamily="34" charset="0"/>
                <a:cs typeface="Calibri Light" panose="020F0302020204030204" pitchFamily="34" charset="0"/>
              </a:rPr>
              <a:t>Developing OSU’s Next Strategic Plan</a:t>
            </a:r>
          </a:p>
        </p:txBody>
      </p:sp>
      <p:sp>
        <p:nvSpPr>
          <p:cNvPr id="3" name="TextBox 2"/>
          <p:cNvSpPr txBox="1"/>
          <p:nvPr/>
        </p:nvSpPr>
        <p:spPr>
          <a:xfrm>
            <a:off x="486801" y="4284100"/>
            <a:ext cx="10944225" cy="830997"/>
          </a:xfrm>
          <a:prstGeom prst="rect">
            <a:avLst/>
          </a:prstGeom>
          <a:noFill/>
        </p:spPr>
        <p:txBody>
          <a:bodyPr wrap="square" rtlCol="0">
            <a:spAutoFit/>
          </a:bodyPr>
          <a:lstStyle/>
          <a:p>
            <a:pPr algn="ctr"/>
            <a:r>
              <a:rPr lang="en-US" sz="2400" dirty="0">
                <a:latin typeface="Rockwell" panose="02060603020205020403" pitchFamily="18" charset="0"/>
                <a:ea typeface="Cambria" panose="02040503050406030204" pitchFamily="18" charset="0"/>
              </a:rPr>
              <a:t>Strategic Planning Steering Committee Co-Chair</a:t>
            </a:r>
          </a:p>
          <a:p>
            <a:pPr algn="ctr"/>
            <a:r>
              <a:rPr lang="en-US" sz="2400" dirty="0">
                <a:latin typeface="Rockwell" panose="02060603020205020403" pitchFamily="18" charset="0"/>
                <a:ea typeface="Cambria" panose="02040503050406030204" pitchFamily="18" charset="0"/>
              </a:rPr>
              <a:t>Alix Gitelman, Vice Provost for Academic Affairs</a:t>
            </a:r>
          </a:p>
        </p:txBody>
      </p:sp>
    </p:spTree>
    <p:extLst>
      <p:ext uri="{BB962C8B-B14F-4D97-AF65-F5344CB8AC3E}">
        <p14:creationId xmlns:p14="http://schemas.microsoft.com/office/powerpoint/2010/main" val="1234643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a:extLst>
              <a:ext uri="{FF2B5EF4-FFF2-40B4-BE49-F238E27FC236}">
                <a16:creationId xmlns:a16="http://schemas.microsoft.com/office/drawing/2014/main" id="{AD66A8D6-C5BE-FA36-07BA-8A2EBE902BD0}"/>
              </a:ext>
            </a:extLst>
          </p:cNvPr>
          <p:cNvSpPr/>
          <p:nvPr/>
        </p:nvSpPr>
        <p:spPr>
          <a:xfrm>
            <a:off x="514864" y="3275129"/>
            <a:ext cx="11507711" cy="484632"/>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w Cen MT" panose="020B0602020104020603" pitchFamily="34" charset="0"/>
            </a:endParaRPr>
          </a:p>
        </p:txBody>
      </p:sp>
      <p:sp>
        <p:nvSpPr>
          <p:cNvPr id="5" name="TextBox 4">
            <a:extLst>
              <a:ext uri="{FF2B5EF4-FFF2-40B4-BE49-F238E27FC236}">
                <a16:creationId xmlns:a16="http://schemas.microsoft.com/office/drawing/2014/main" id="{2081AE2D-A2CE-283A-F722-2964678B7121}"/>
              </a:ext>
            </a:extLst>
          </p:cNvPr>
          <p:cNvSpPr txBox="1"/>
          <p:nvPr/>
        </p:nvSpPr>
        <p:spPr>
          <a:xfrm>
            <a:off x="514865" y="4732096"/>
            <a:ext cx="1566777" cy="1477328"/>
          </a:xfrm>
          <a:prstGeom prst="rect">
            <a:avLst/>
          </a:prstGeom>
          <a:noFill/>
        </p:spPr>
        <p:txBody>
          <a:bodyPr wrap="square" rtlCol="0">
            <a:spAutoFit/>
          </a:bodyPr>
          <a:lstStyle/>
          <a:p>
            <a:r>
              <a:rPr lang="en-US" dirty="0">
                <a:latin typeface="Tw Cen MT" panose="020B0602020104020603" pitchFamily="34" charset="0"/>
                <a:ea typeface="Verdana" panose="020B0604030504040204" pitchFamily="34" charset="0"/>
                <a:cs typeface="Verdana" panose="020B0604030504040204" pitchFamily="34" charset="0"/>
              </a:rPr>
              <a:t>Board of Trustees Strategic Planning Retreat</a:t>
            </a:r>
          </a:p>
        </p:txBody>
      </p:sp>
      <p:cxnSp>
        <p:nvCxnSpPr>
          <p:cNvPr id="6" name="Elbow Connector 5">
            <a:extLst>
              <a:ext uri="{FF2B5EF4-FFF2-40B4-BE49-F238E27FC236}">
                <a16:creationId xmlns:a16="http://schemas.microsoft.com/office/drawing/2014/main" id="{F72D32E9-5167-E3A3-71EF-818A161F719D}"/>
              </a:ext>
            </a:extLst>
          </p:cNvPr>
          <p:cNvCxnSpPr>
            <a:cxnSpLocks/>
            <a:stCxn id="5" idx="0"/>
          </p:cNvCxnSpPr>
          <p:nvPr/>
        </p:nvCxnSpPr>
        <p:spPr>
          <a:xfrm rot="16200000" flipV="1">
            <a:off x="545936" y="3979779"/>
            <a:ext cx="1114134" cy="390501"/>
          </a:xfrm>
          <a:prstGeom prst="bentConnector3">
            <a:avLst>
              <a:gd name="adj1" fmla="val 50000"/>
            </a:avLst>
          </a:prstGeom>
          <a:ln w="25400">
            <a:solidFill>
              <a:schemeClr val="tx1"/>
            </a:solidFill>
            <a:tailEnd type="triangle"/>
          </a:ln>
        </p:spPr>
        <p:style>
          <a:lnRef idx="1">
            <a:schemeClr val="accent6"/>
          </a:lnRef>
          <a:fillRef idx="0">
            <a:schemeClr val="accent6"/>
          </a:fillRef>
          <a:effectRef idx="0">
            <a:schemeClr val="accent6"/>
          </a:effectRef>
          <a:fontRef idx="minor">
            <a:schemeClr val="tx1"/>
          </a:fontRef>
        </p:style>
      </p:cxnSp>
      <p:sp>
        <p:nvSpPr>
          <p:cNvPr id="9" name="TextBox 8">
            <a:extLst>
              <a:ext uri="{FF2B5EF4-FFF2-40B4-BE49-F238E27FC236}">
                <a16:creationId xmlns:a16="http://schemas.microsoft.com/office/drawing/2014/main" id="{F2D81385-F400-D93D-44F3-1030A31AB5AE}"/>
              </a:ext>
            </a:extLst>
          </p:cNvPr>
          <p:cNvSpPr txBox="1"/>
          <p:nvPr/>
        </p:nvSpPr>
        <p:spPr>
          <a:xfrm>
            <a:off x="1510055" y="1474440"/>
            <a:ext cx="1781908" cy="923330"/>
          </a:xfrm>
          <a:prstGeom prst="rect">
            <a:avLst/>
          </a:prstGeom>
          <a:noFill/>
        </p:spPr>
        <p:txBody>
          <a:bodyPr wrap="square" rtlCol="0">
            <a:spAutoFit/>
          </a:bodyPr>
          <a:lstStyle/>
          <a:p>
            <a:r>
              <a:rPr lang="en-US" dirty="0">
                <a:latin typeface="Tw Cen MT" panose="020B0602020104020603" pitchFamily="34" charset="0"/>
                <a:ea typeface="Verdana" panose="020B0604030504040204" pitchFamily="34" charset="0"/>
                <a:cs typeface="Verdana" panose="020B0604030504040204" pitchFamily="34" charset="0"/>
              </a:rPr>
              <a:t>Senior Leadership Retreat</a:t>
            </a:r>
          </a:p>
        </p:txBody>
      </p:sp>
      <p:cxnSp>
        <p:nvCxnSpPr>
          <p:cNvPr id="10" name="Elbow Connector 9">
            <a:extLst>
              <a:ext uri="{FF2B5EF4-FFF2-40B4-BE49-F238E27FC236}">
                <a16:creationId xmlns:a16="http://schemas.microsoft.com/office/drawing/2014/main" id="{8882E621-40BC-9DB5-053C-CCD84EAE0706}"/>
              </a:ext>
            </a:extLst>
          </p:cNvPr>
          <p:cNvCxnSpPr>
            <a:cxnSpLocks/>
            <a:stCxn id="9" idx="1"/>
          </p:cNvCxnSpPr>
          <p:nvPr/>
        </p:nvCxnSpPr>
        <p:spPr>
          <a:xfrm rot="10800000" flipV="1">
            <a:off x="907749" y="1936105"/>
            <a:ext cx="602306" cy="1434000"/>
          </a:xfrm>
          <a:prstGeom prst="bentConnector2">
            <a:avLst/>
          </a:prstGeom>
          <a:ln w="25400">
            <a:solidFill>
              <a:schemeClr val="tx1"/>
            </a:solidFill>
            <a:tailEnd type="triangle"/>
          </a:ln>
        </p:spPr>
        <p:style>
          <a:lnRef idx="1">
            <a:schemeClr val="accent6"/>
          </a:lnRef>
          <a:fillRef idx="0">
            <a:schemeClr val="accent6"/>
          </a:fillRef>
          <a:effectRef idx="0">
            <a:schemeClr val="accent6"/>
          </a:effectRef>
          <a:fontRef idx="minor">
            <a:schemeClr val="tx1"/>
          </a:fontRef>
        </p:style>
      </p:cxnSp>
      <p:sp>
        <p:nvSpPr>
          <p:cNvPr id="13" name="TextBox 12">
            <a:extLst>
              <a:ext uri="{FF2B5EF4-FFF2-40B4-BE49-F238E27FC236}">
                <a16:creationId xmlns:a16="http://schemas.microsoft.com/office/drawing/2014/main" id="{567AE65B-BE05-363D-870A-BD27F97DCF5A}"/>
              </a:ext>
            </a:extLst>
          </p:cNvPr>
          <p:cNvSpPr txBox="1"/>
          <p:nvPr/>
        </p:nvSpPr>
        <p:spPr>
          <a:xfrm>
            <a:off x="2997762" y="5268969"/>
            <a:ext cx="7370266" cy="369332"/>
          </a:xfrm>
          <a:prstGeom prst="rect">
            <a:avLst/>
          </a:prstGeom>
          <a:noFill/>
        </p:spPr>
        <p:txBody>
          <a:bodyPr wrap="square" rtlCol="0">
            <a:spAutoFit/>
          </a:bodyPr>
          <a:lstStyle/>
          <a:p>
            <a:r>
              <a:rPr lang="en-US" dirty="0">
                <a:latin typeface="Tw Cen MT" panose="020B0602020104020603" pitchFamily="34" charset="0"/>
                <a:ea typeface="Verdana" panose="020B0604030504040204" pitchFamily="34" charset="0"/>
                <a:cs typeface="Verdana" panose="020B0604030504040204" pitchFamily="34" charset="0"/>
              </a:rPr>
              <a:t>Steering Committee Meetings, Nov. 2022 – Oct. 2023 </a:t>
            </a:r>
          </a:p>
        </p:txBody>
      </p:sp>
      <p:cxnSp>
        <p:nvCxnSpPr>
          <p:cNvPr id="14" name="Elbow Connector 13">
            <a:extLst>
              <a:ext uri="{FF2B5EF4-FFF2-40B4-BE49-F238E27FC236}">
                <a16:creationId xmlns:a16="http://schemas.microsoft.com/office/drawing/2014/main" id="{8E795147-ECBF-56D4-57D3-F108C3E21150}"/>
              </a:ext>
            </a:extLst>
          </p:cNvPr>
          <p:cNvCxnSpPr>
            <a:cxnSpLocks/>
            <a:stCxn id="13" idx="1"/>
          </p:cNvCxnSpPr>
          <p:nvPr/>
        </p:nvCxnSpPr>
        <p:spPr>
          <a:xfrm rot="10800000">
            <a:off x="1966592" y="3630375"/>
            <a:ext cx="1031170" cy="1823260"/>
          </a:xfrm>
          <a:prstGeom prst="bentConnector2">
            <a:avLst/>
          </a:prstGeom>
          <a:ln w="25400">
            <a:solidFill>
              <a:schemeClr val="tx1"/>
            </a:solidFill>
            <a:tailEnd type="triangle"/>
          </a:ln>
        </p:spPr>
        <p:style>
          <a:lnRef idx="1">
            <a:schemeClr val="accent6"/>
          </a:lnRef>
          <a:fillRef idx="0">
            <a:schemeClr val="accent6"/>
          </a:fillRef>
          <a:effectRef idx="0">
            <a:schemeClr val="accent6"/>
          </a:effectRef>
          <a:fontRef idx="minor">
            <a:schemeClr val="tx1"/>
          </a:fontRef>
        </p:style>
      </p:cxnSp>
      <p:sp>
        <p:nvSpPr>
          <p:cNvPr id="20" name="TextBox 19">
            <a:extLst>
              <a:ext uri="{FF2B5EF4-FFF2-40B4-BE49-F238E27FC236}">
                <a16:creationId xmlns:a16="http://schemas.microsoft.com/office/drawing/2014/main" id="{C0CE8841-0950-2794-8DCD-60DC739266D8}"/>
              </a:ext>
            </a:extLst>
          </p:cNvPr>
          <p:cNvSpPr txBox="1"/>
          <p:nvPr/>
        </p:nvSpPr>
        <p:spPr>
          <a:xfrm>
            <a:off x="1122925" y="2444348"/>
            <a:ext cx="4088137" cy="646331"/>
          </a:xfrm>
          <a:prstGeom prst="rect">
            <a:avLst/>
          </a:prstGeom>
          <a:noFill/>
          <a:ln>
            <a:solidFill>
              <a:schemeClr val="tx1"/>
            </a:solidFill>
          </a:ln>
        </p:spPr>
        <p:txBody>
          <a:bodyPr wrap="square" rtlCol="0">
            <a:spAutoFit/>
          </a:bodyPr>
          <a:lstStyle/>
          <a:p>
            <a:pPr algn="ctr"/>
            <a:r>
              <a:rPr lang="en-US" dirty="0">
                <a:latin typeface="Tw Cen MT" panose="020B0602020104020603" pitchFamily="34" charset="0"/>
                <a:ea typeface="Verdana" panose="020B0604030504040204" pitchFamily="34" charset="0"/>
                <a:cs typeface="Verdana" panose="020B0604030504040204" pitchFamily="34" charset="0"/>
              </a:rPr>
              <a:t>AKA Strategy Interviews + </a:t>
            </a:r>
          </a:p>
          <a:p>
            <a:pPr algn="ctr"/>
            <a:r>
              <a:rPr lang="en-US" dirty="0">
                <a:latin typeface="Tw Cen MT" panose="020B0602020104020603" pitchFamily="34" charset="0"/>
                <a:ea typeface="Verdana" panose="020B0604030504040204" pitchFamily="34" charset="0"/>
                <a:cs typeface="Verdana" panose="020B0604030504040204" pitchFamily="34" charset="0"/>
              </a:rPr>
              <a:t>Focus Groups</a:t>
            </a:r>
          </a:p>
        </p:txBody>
      </p:sp>
      <p:cxnSp>
        <p:nvCxnSpPr>
          <p:cNvPr id="22" name="Straight Connector 21">
            <a:extLst>
              <a:ext uri="{FF2B5EF4-FFF2-40B4-BE49-F238E27FC236}">
                <a16:creationId xmlns:a16="http://schemas.microsoft.com/office/drawing/2014/main" id="{6D2267F9-09E6-6D06-9B08-5394E0B95BE7}"/>
              </a:ext>
            </a:extLst>
          </p:cNvPr>
          <p:cNvCxnSpPr>
            <a:cxnSpLocks/>
            <a:endCxn id="20" idx="1"/>
          </p:cNvCxnSpPr>
          <p:nvPr/>
        </p:nvCxnSpPr>
        <p:spPr>
          <a:xfrm>
            <a:off x="691532" y="2767513"/>
            <a:ext cx="431393"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128D1692-F3ED-9C2A-3016-88D11AF402C6}"/>
              </a:ext>
            </a:extLst>
          </p:cNvPr>
          <p:cNvCxnSpPr>
            <a:cxnSpLocks/>
          </p:cNvCxnSpPr>
          <p:nvPr/>
        </p:nvCxnSpPr>
        <p:spPr>
          <a:xfrm>
            <a:off x="5211065" y="2725836"/>
            <a:ext cx="470193"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E47914CA-C8F0-153D-A83B-5A099E7FEC2E}"/>
              </a:ext>
            </a:extLst>
          </p:cNvPr>
          <p:cNvCxnSpPr/>
          <p:nvPr/>
        </p:nvCxnSpPr>
        <p:spPr>
          <a:xfrm>
            <a:off x="679105" y="2752661"/>
            <a:ext cx="0" cy="64082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5B78C455-8E40-FD0B-2B04-FE341F71E7E8}"/>
              </a:ext>
            </a:extLst>
          </p:cNvPr>
          <p:cNvCxnSpPr>
            <a:cxnSpLocks/>
          </p:cNvCxnSpPr>
          <p:nvPr/>
        </p:nvCxnSpPr>
        <p:spPr>
          <a:xfrm>
            <a:off x="5681257" y="2725837"/>
            <a:ext cx="0" cy="667645"/>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0E188439-28DF-4DEE-C000-402ED6CEA75C}"/>
              </a:ext>
            </a:extLst>
          </p:cNvPr>
          <p:cNvSpPr txBox="1"/>
          <p:nvPr/>
        </p:nvSpPr>
        <p:spPr>
          <a:xfrm>
            <a:off x="5815916" y="1270497"/>
            <a:ext cx="2814805" cy="369332"/>
          </a:xfrm>
          <a:prstGeom prst="rect">
            <a:avLst/>
          </a:prstGeom>
          <a:noFill/>
        </p:spPr>
        <p:txBody>
          <a:bodyPr wrap="square" lIns="91440" tIns="45720" rIns="91440" bIns="45720" rtlCol="0" anchor="t">
            <a:spAutoFit/>
          </a:bodyPr>
          <a:lstStyle/>
          <a:p>
            <a:pPr algn="ctr"/>
            <a:r>
              <a:rPr lang="en-US" dirty="0">
                <a:latin typeface="Tw Cen MT" panose="020B0602020104020603" pitchFamily="34" charset="0"/>
                <a:ea typeface="Verdana"/>
                <a:cs typeface="Verdana" panose="020B0604030504040204" pitchFamily="34" charset="0"/>
              </a:rPr>
              <a:t>Town Hall (Zoom)</a:t>
            </a:r>
          </a:p>
        </p:txBody>
      </p:sp>
      <p:sp>
        <p:nvSpPr>
          <p:cNvPr id="39" name="TextBox 38">
            <a:extLst>
              <a:ext uri="{FF2B5EF4-FFF2-40B4-BE49-F238E27FC236}">
                <a16:creationId xmlns:a16="http://schemas.microsoft.com/office/drawing/2014/main" id="{B02FEAD4-AB99-3BD9-D45C-52BE6D43E2F9}"/>
              </a:ext>
            </a:extLst>
          </p:cNvPr>
          <p:cNvSpPr txBox="1"/>
          <p:nvPr/>
        </p:nvSpPr>
        <p:spPr>
          <a:xfrm>
            <a:off x="6733735" y="1805344"/>
            <a:ext cx="3596903" cy="369332"/>
          </a:xfrm>
          <a:prstGeom prst="rect">
            <a:avLst/>
          </a:prstGeom>
          <a:noFill/>
        </p:spPr>
        <p:txBody>
          <a:bodyPr wrap="square" rtlCol="0">
            <a:spAutoFit/>
          </a:bodyPr>
          <a:lstStyle/>
          <a:p>
            <a:r>
              <a:rPr lang="en-US" dirty="0">
                <a:latin typeface="Tw Cen MT" panose="020B0602020104020603" pitchFamily="34" charset="0"/>
                <a:ea typeface="Verdana" panose="020B0604030504040204" pitchFamily="34" charset="0"/>
                <a:cs typeface="Verdana" panose="020B0604030504040204" pitchFamily="34" charset="0"/>
              </a:rPr>
              <a:t>OSU-Cascades Town Hall</a:t>
            </a:r>
          </a:p>
        </p:txBody>
      </p:sp>
      <p:sp>
        <p:nvSpPr>
          <p:cNvPr id="40" name="TextBox 39">
            <a:extLst>
              <a:ext uri="{FF2B5EF4-FFF2-40B4-BE49-F238E27FC236}">
                <a16:creationId xmlns:a16="http://schemas.microsoft.com/office/drawing/2014/main" id="{33C234C4-E6B8-66EA-2722-4EB5CEC60B8E}"/>
              </a:ext>
            </a:extLst>
          </p:cNvPr>
          <p:cNvSpPr txBox="1"/>
          <p:nvPr/>
        </p:nvSpPr>
        <p:spPr>
          <a:xfrm>
            <a:off x="7208986" y="2303404"/>
            <a:ext cx="3276972" cy="369332"/>
          </a:xfrm>
          <a:prstGeom prst="rect">
            <a:avLst/>
          </a:prstGeom>
          <a:noFill/>
          <a:ln>
            <a:noFill/>
          </a:ln>
        </p:spPr>
        <p:txBody>
          <a:bodyPr wrap="square" lIns="91440" tIns="45720" rIns="91440" bIns="45720" rtlCol="0" anchor="t">
            <a:spAutoFit/>
          </a:bodyPr>
          <a:lstStyle/>
          <a:p>
            <a:r>
              <a:rPr lang="en-US" dirty="0">
                <a:latin typeface="Tw Cen MT" panose="020B0602020104020603" pitchFamily="34" charset="0"/>
                <a:ea typeface="Verdana"/>
                <a:cs typeface="Verdana" panose="020B0604030504040204" pitchFamily="34" charset="0"/>
              </a:rPr>
              <a:t>Main Campus Town Hall</a:t>
            </a:r>
          </a:p>
        </p:txBody>
      </p:sp>
      <p:cxnSp>
        <p:nvCxnSpPr>
          <p:cNvPr id="41" name="Straight Arrow Connector 40">
            <a:extLst>
              <a:ext uri="{FF2B5EF4-FFF2-40B4-BE49-F238E27FC236}">
                <a16:creationId xmlns:a16="http://schemas.microsoft.com/office/drawing/2014/main" id="{AE176799-6E69-401F-5B2B-CCAE6452423A}"/>
              </a:ext>
            </a:extLst>
          </p:cNvPr>
          <p:cNvCxnSpPr>
            <a:cxnSpLocks/>
          </p:cNvCxnSpPr>
          <p:nvPr/>
        </p:nvCxnSpPr>
        <p:spPr>
          <a:xfrm>
            <a:off x="6629628" y="1676052"/>
            <a:ext cx="0" cy="169290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3F0CC470-FAF5-EFF7-796D-E4D61557695A}"/>
              </a:ext>
            </a:extLst>
          </p:cNvPr>
          <p:cNvCxnSpPr>
            <a:cxnSpLocks/>
          </p:cNvCxnSpPr>
          <p:nvPr/>
        </p:nvCxnSpPr>
        <p:spPr>
          <a:xfrm>
            <a:off x="7035339" y="2174720"/>
            <a:ext cx="0" cy="1204384"/>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C4AAD704-B074-ADAE-B437-F8969584345F}"/>
              </a:ext>
            </a:extLst>
          </p:cNvPr>
          <p:cNvCxnSpPr>
            <a:cxnSpLocks/>
          </p:cNvCxnSpPr>
          <p:nvPr/>
        </p:nvCxnSpPr>
        <p:spPr>
          <a:xfrm>
            <a:off x="7435099" y="2803246"/>
            <a:ext cx="0" cy="565707"/>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7" name="TextBox 46">
            <a:extLst>
              <a:ext uri="{FF2B5EF4-FFF2-40B4-BE49-F238E27FC236}">
                <a16:creationId xmlns:a16="http://schemas.microsoft.com/office/drawing/2014/main" id="{421C657F-6CB0-AC0A-F331-67B3D17935B6}"/>
              </a:ext>
            </a:extLst>
          </p:cNvPr>
          <p:cNvSpPr txBox="1"/>
          <p:nvPr/>
        </p:nvSpPr>
        <p:spPr>
          <a:xfrm>
            <a:off x="10059916" y="1639830"/>
            <a:ext cx="1456153" cy="1200329"/>
          </a:xfrm>
          <a:prstGeom prst="rect">
            <a:avLst/>
          </a:prstGeom>
          <a:noFill/>
        </p:spPr>
        <p:txBody>
          <a:bodyPr wrap="square" rtlCol="0">
            <a:spAutoFit/>
          </a:bodyPr>
          <a:lstStyle/>
          <a:p>
            <a:r>
              <a:rPr lang="en-US" b="1" dirty="0">
                <a:latin typeface="Tw Cen MT" panose="020B0602020104020603" pitchFamily="34" charset="0"/>
                <a:ea typeface="Verdana" panose="020B0604030504040204" pitchFamily="34" charset="0"/>
                <a:cs typeface="Verdana" panose="020B0604030504040204" pitchFamily="34" charset="0"/>
              </a:rPr>
              <a:t>Plan Outline: Board of Trustees,</a:t>
            </a:r>
          </a:p>
          <a:p>
            <a:r>
              <a:rPr lang="en-US" b="1" dirty="0">
                <a:latin typeface="Tw Cen MT" panose="020B0602020104020603" pitchFamily="34" charset="0"/>
                <a:ea typeface="Verdana" panose="020B0604030504040204" pitchFamily="34" charset="0"/>
                <a:cs typeface="Verdana" panose="020B0604030504040204" pitchFamily="34" charset="0"/>
              </a:rPr>
              <a:t>June 2</a:t>
            </a:r>
          </a:p>
        </p:txBody>
      </p:sp>
      <p:sp>
        <p:nvSpPr>
          <p:cNvPr id="48" name="TextBox 47">
            <a:extLst>
              <a:ext uri="{FF2B5EF4-FFF2-40B4-BE49-F238E27FC236}">
                <a16:creationId xmlns:a16="http://schemas.microsoft.com/office/drawing/2014/main" id="{8BC82F27-FF40-1070-8304-FD14A5D9F98E}"/>
              </a:ext>
            </a:extLst>
          </p:cNvPr>
          <p:cNvSpPr txBox="1"/>
          <p:nvPr/>
        </p:nvSpPr>
        <p:spPr>
          <a:xfrm>
            <a:off x="7273644" y="4061646"/>
            <a:ext cx="2082797" cy="646331"/>
          </a:xfrm>
          <a:prstGeom prst="rect">
            <a:avLst/>
          </a:prstGeom>
          <a:noFill/>
        </p:spPr>
        <p:txBody>
          <a:bodyPr wrap="square" rtlCol="0">
            <a:spAutoFit/>
          </a:bodyPr>
          <a:lstStyle/>
          <a:p>
            <a:pPr algn="ctr"/>
            <a:r>
              <a:rPr lang="en-US" dirty="0">
                <a:latin typeface="Tw Cen MT" panose="020B0602020104020603" pitchFamily="34" charset="0"/>
                <a:ea typeface="Verdana" panose="020B0604030504040204" pitchFamily="34" charset="0"/>
                <a:cs typeface="Verdana" panose="020B0604030504040204" pitchFamily="34" charset="0"/>
              </a:rPr>
              <a:t>Sub-Committee Consultations</a:t>
            </a:r>
          </a:p>
        </p:txBody>
      </p:sp>
      <p:cxnSp>
        <p:nvCxnSpPr>
          <p:cNvPr id="49" name="Straight Connector 48">
            <a:extLst>
              <a:ext uri="{FF2B5EF4-FFF2-40B4-BE49-F238E27FC236}">
                <a16:creationId xmlns:a16="http://schemas.microsoft.com/office/drawing/2014/main" id="{9D80C18F-9F4A-2C07-546C-E864C9C8E795}"/>
              </a:ext>
            </a:extLst>
          </p:cNvPr>
          <p:cNvCxnSpPr>
            <a:cxnSpLocks/>
            <a:endCxn id="48" idx="1"/>
          </p:cNvCxnSpPr>
          <p:nvPr/>
        </p:nvCxnSpPr>
        <p:spPr>
          <a:xfrm>
            <a:off x="6657599" y="4384811"/>
            <a:ext cx="61604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215E0205-4DCC-2BD8-FDC7-486A62B980EE}"/>
              </a:ext>
            </a:extLst>
          </p:cNvPr>
          <p:cNvCxnSpPr>
            <a:cxnSpLocks/>
            <a:stCxn id="48" idx="3"/>
          </p:cNvCxnSpPr>
          <p:nvPr/>
        </p:nvCxnSpPr>
        <p:spPr>
          <a:xfrm>
            <a:off x="9356441" y="4384811"/>
            <a:ext cx="34798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1BAD617D-AD5A-BB29-1440-DD58A2E5E898}"/>
              </a:ext>
            </a:extLst>
          </p:cNvPr>
          <p:cNvCxnSpPr>
            <a:cxnSpLocks/>
          </p:cNvCxnSpPr>
          <p:nvPr/>
        </p:nvCxnSpPr>
        <p:spPr>
          <a:xfrm flipV="1">
            <a:off x="6657598" y="3751559"/>
            <a:ext cx="0" cy="64082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a:extLst>
              <a:ext uri="{FF2B5EF4-FFF2-40B4-BE49-F238E27FC236}">
                <a16:creationId xmlns:a16="http://schemas.microsoft.com/office/drawing/2014/main" id="{2CFC19C4-2CDA-0C08-C82B-C74BECADADC4}"/>
              </a:ext>
            </a:extLst>
          </p:cNvPr>
          <p:cNvCxnSpPr>
            <a:cxnSpLocks/>
          </p:cNvCxnSpPr>
          <p:nvPr/>
        </p:nvCxnSpPr>
        <p:spPr>
          <a:xfrm flipV="1">
            <a:off x="9691678" y="3717167"/>
            <a:ext cx="0" cy="667645"/>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1FDB0EDD-96C5-5071-0F92-4BCF93BB6FC2}"/>
              </a:ext>
            </a:extLst>
          </p:cNvPr>
          <p:cNvSpPr txBox="1"/>
          <p:nvPr/>
        </p:nvSpPr>
        <p:spPr>
          <a:xfrm>
            <a:off x="6870655" y="5937683"/>
            <a:ext cx="5321345" cy="523220"/>
          </a:xfrm>
          <a:prstGeom prst="rect">
            <a:avLst/>
          </a:prstGeom>
          <a:solidFill>
            <a:schemeClr val="tx1"/>
          </a:solidFill>
        </p:spPr>
        <p:txBody>
          <a:bodyPr wrap="square" rtlCol="0">
            <a:spAutoFit/>
          </a:bodyPr>
          <a:lstStyle/>
          <a:p>
            <a:pPr algn="ctr"/>
            <a:r>
              <a:rPr lang="en-US" sz="2800" i="1" dirty="0">
                <a:solidFill>
                  <a:srgbClr val="DC4400"/>
                </a:solidFill>
                <a:latin typeface="Tw Cen MT" panose="020B0602020104020603" pitchFamily="34" charset="0"/>
                <a:ea typeface="Verdana" panose="020B0604030504040204" pitchFamily="34" charset="0"/>
                <a:cs typeface="Verdana" panose="020B0604030504040204" pitchFamily="34" charset="0"/>
              </a:rPr>
              <a:t>Final plan endorsed in Oct. 2023</a:t>
            </a:r>
          </a:p>
        </p:txBody>
      </p:sp>
      <p:sp>
        <p:nvSpPr>
          <p:cNvPr id="8" name="Title 1">
            <a:extLst>
              <a:ext uri="{FF2B5EF4-FFF2-40B4-BE49-F238E27FC236}">
                <a16:creationId xmlns:a16="http://schemas.microsoft.com/office/drawing/2014/main" id="{8FBAE149-F570-038B-1D62-CA3FB25CB04D}"/>
              </a:ext>
            </a:extLst>
          </p:cNvPr>
          <p:cNvSpPr txBox="1">
            <a:spLocks/>
          </p:cNvSpPr>
          <p:nvPr/>
        </p:nvSpPr>
        <p:spPr>
          <a:xfrm>
            <a:off x="499823" y="963109"/>
            <a:ext cx="10362867" cy="830975"/>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Impact"/>
                <a:ea typeface="+mj-ea"/>
                <a:cs typeface="Impact"/>
              </a:defRPr>
            </a:lvl1pPr>
          </a:lstStyle>
          <a:p>
            <a:pPr algn="l"/>
            <a:r>
              <a:rPr lang="en-US" sz="3600" dirty="0">
                <a:latin typeface="Calibri Light" panose="020F0302020204030204" pitchFamily="34" charset="0"/>
                <a:cs typeface="Calibri Light" panose="020F0302020204030204" pitchFamily="34" charset="0"/>
              </a:rPr>
              <a:t>Plan Development AY22-23</a:t>
            </a:r>
          </a:p>
        </p:txBody>
      </p:sp>
      <p:cxnSp>
        <p:nvCxnSpPr>
          <p:cNvPr id="3" name="Straight Connector 2">
            <a:extLst>
              <a:ext uri="{FF2B5EF4-FFF2-40B4-BE49-F238E27FC236}">
                <a16:creationId xmlns:a16="http://schemas.microsoft.com/office/drawing/2014/main" id="{EA5403AF-73AD-4192-6AC3-29192FA287C8}"/>
              </a:ext>
            </a:extLst>
          </p:cNvPr>
          <p:cNvCxnSpPr>
            <a:cxnSpLocks/>
          </p:cNvCxnSpPr>
          <p:nvPr/>
        </p:nvCxnSpPr>
        <p:spPr>
          <a:xfrm>
            <a:off x="8184455" y="5473908"/>
            <a:ext cx="4007545" cy="0"/>
          </a:xfrm>
          <a:prstGeom prst="line">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3462EC76-EED7-4360-B009-34EAA8E83EDA}"/>
              </a:ext>
            </a:extLst>
          </p:cNvPr>
          <p:cNvCxnSpPr>
            <a:cxnSpLocks/>
          </p:cNvCxnSpPr>
          <p:nvPr/>
        </p:nvCxnSpPr>
        <p:spPr>
          <a:xfrm>
            <a:off x="10188226" y="2831740"/>
            <a:ext cx="0" cy="565707"/>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75A9461B-366C-4965-BC0E-B83AD498C795}"/>
              </a:ext>
            </a:extLst>
          </p:cNvPr>
          <p:cNvSpPr txBox="1"/>
          <p:nvPr/>
        </p:nvSpPr>
        <p:spPr>
          <a:xfrm>
            <a:off x="10711161" y="3792215"/>
            <a:ext cx="1456153" cy="1200329"/>
          </a:xfrm>
          <a:prstGeom prst="rect">
            <a:avLst/>
          </a:prstGeom>
          <a:noFill/>
        </p:spPr>
        <p:txBody>
          <a:bodyPr wrap="square" rtlCol="0">
            <a:spAutoFit/>
          </a:bodyPr>
          <a:lstStyle/>
          <a:p>
            <a:r>
              <a:rPr lang="en-US" b="1" i="1" dirty="0">
                <a:latin typeface="Tw Cen MT" panose="020B0602020104020603" pitchFamily="34" charset="0"/>
                <a:ea typeface="Verdana" panose="020B0604030504040204" pitchFamily="34" charset="0"/>
                <a:cs typeface="Verdana" panose="020B0604030504040204" pitchFamily="34" charset="0"/>
              </a:rPr>
              <a:t>Our work will continue through the summer</a:t>
            </a:r>
          </a:p>
        </p:txBody>
      </p:sp>
    </p:spTree>
    <p:extLst>
      <p:ext uri="{BB962C8B-B14F-4D97-AF65-F5344CB8AC3E}">
        <p14:creationId xmlns:p14="http://schemas.microsoft.com/office/powerpoint/2010/main" val="2852921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153" y="694246"/>
            <a:ext cx="10693300" cy="1193114"/>
          </a:xfrm>
        </p:spPr>
        <p:txBody>
          <a:bodyPr>
            <a:noAutofit/>
          </a:bodyPr>
          <a:lstStyle/>
          <a:p>
            <a:r>
              <a:rPr lang="en-US" dirty="0">
                <a:latin typeface="Calibri Light" panose="020F0302020204030204" pitchFamily="34" charset="0"/>
                <a:cs typeface="Calibri Light" panose="020F0302020204030204" pitchFamily="34" charset="0"/>
              </a:rPr>
              <a:t>Opportunities</a:t>
            </a:r>
          </a:p>
        </p:txBody>
      </p:sp>
      <p:sp>
        <p:nvSpPr>
          <p:cNvPr id="3" name="Content Placeholder 2"/>
          <p:cNvSpPr>
            <a:spLocks noGrp="1"/>
          </p:cNvSpPr>
          <p:nvPr>
            <p:ph idx="1"/>
          </p:nvPr>
        </p:nvSpPr>
        <p:spPr>
          <a:xfrm>
            <a:off x="494153" y="2038100"/>
            <a:ext cx="11393271" cy="4819900"/>
          </a:xfrm>
        </p:spPr>
        <p:txBody>
          <a:bodyPr>
            <a:normAutofit/>
          </a:bodyPr>
          <a:lstStyle/>
          <a:p>
            <a:pPr marL="0" indent="0">
              <a:spcBef>
                <a:spcPts val="0"/>
              </a:spcBef>
              <a:buNone/>
            </a:pPr>
            <a:endParaRPr lang="en-US" sz="2000" b="1" dirty="0">
              <a:latin typeface="Calibri Light" panose="020F0302020204030204" pitchFamily="34" charset="0"/>
              <a:ea typeface="Times New Roman" panose="02020603050405020304" pitchFamily="18" charset="0"/>
              <a:cs typeface="Calibri Light" panose="020F0302020204030204" pitchFamily="34" charset="0"/>
            </a:endParaRPr>
          </a:p>
          <a:p>
            <a:pPr marL="0" indent="0">
              <a:spcBef>
                <a:spcPts val="0"/>
              </a:spcBef>
              <a:buNone/>
            </a:pPr>
            <a:r>
              <a:rPr lang="en-US" sz="2000" b="1" dirty="0">
                <a:latin typeface="Calibri Light" panose="020F0302020204030204" pitchFamily="34" charset="0"/>
                <a:ea typeface="Times New Roman" panose="02020603050405020304" pitchFamily="18" charset="0"/>
                <a:cs typeface="Calibri Light" panose="020F0302020204030204" pitchFamily="34" charset="0"/>
              </a:rPr>
              <a:t>Research and Engagement</a:t>
            </a:r>
          </a:p>
          <a:p>
            <a:pPr marL="0" indent="0">
              <a:spcBef>
                <a:spcPts val="0"/>
              </a:spcBef>
              <a:buNone/>
            </a:pPr>
            <a:endParaRPr lang="en-US" sz="2000" dirty="0">
              <a:latin typeface="Calibri Light" panose="020F0302020204030204" pitchFamily="34" charset="0"/>
              <a:ea typeface="Times New Roman" panose="02020603050405020304" pitchFamily="18" charset="0"/>
              <a:cs typeface="Calibri Light" panose="020F0302020204030204" pitchFamily="34" charset="0"/>
            </a:endParaRPr>
          </a:p>
          <a:p>
            <a:pPr>
              <a:spcBef>
                <a:spcPts val="0"/>
              </a:spcBef>
              <a:buFont typeface="Wingdings" panose="05000000000000000000" pitchFamily="2" charset="2"/>
              <a:buChar char="§"/>
            </a:pPr>
            <a:r>
              <a:rPr lang="en-US" sz="2000" dirty="0">
                <a:latin typeface="Calibri Light" panose="020F0302020204030204" pitchFamily="34" charset="0"/>
                <a:ea typeface="Times New Roman" panose="02020603050405020304" pitchFamily="18" charset="0"/>
                <a:cs typeface="Calibri Light" panose="020F0302020204030204" pitchFamily="34" charset="0"/>
              </a:rPr>
              <a:t>Federal agencies such as NSF, NIH, DOE, NIST increasing funding for use-inspired research</a:t>
            </a:r>
          </a:p>
          <a:p>
            <a:pPr>
              <a:spcBef>
                <a:spcPts val="0"/>
              </a:spcBef>
              <a:buFont typeface="Wingdings" panose="05000000000000000000" pitchFamily="2" charset="2"/>
              <a:buChar char="§"/>
            </a:pPr>
            <a:endParaRPr lang="en-US" sz="2000" dirty="0">
              <a:latin typeface="Calibri Light" panose="020F0302020204030204" pitchFamily="34" charset="0"/>
              <a:ea typeface="Times New Roman" panose="02020603050405020304" pitchFamily="18" charset="0"/>
              <a:cs typeface="Calibri Light" panose="020F0302020204030204" pitchFamily="34" charset="0"/>
            </a:endParaRPr>
          </a:p>
          <a:p>
            <a:pPr>
              <a:spcBef>
                <a:spcPts val="0"/>
              </a:spcBef>
              <a:buFont typeface="Wingdings" panose="05000000000000000000" pitchFamily="2" charset="2"/>
              <a:buChar char="§"/>
            </a:pPr>
            <a:r>
              <a:rPr lang="en-US" sz="2000" dirty="0">
                <a:latin typeface="Calibri Light" panose="020F0302020204030204" pitchFamily="34" charset="0"/>
                <a:ea typeface="Times New Roman" panose="02020603050405020304" pitchFamily="18" charset="0"/>
                <a:cs typeface="Calibri Light" panose="020F0302020204030204" pitchFamily="34" charset="0"/>
              </a:rPr>
              <a:t>Once-in-a-generation CHIPS and Science Act and Infrastructure Investment and Jobs Act</a:t>
            </a:r>
          </a:p>
          <a:p>
            <a:pPr>
              <a:spcBef>
                <a:spcPts val="0"/>
              </a:spcBef>
              <a:buFont typeface="Wingdings" panose="05000000000000000000" pitchFamily="2" charset="2"/>
              <a:buChar char="§"/>
            </a:pPr>
            <a:endParaRPr lang="en-US" sz="2000" dirty="0">
              <a:latin typeface="Calibri Light" panose="020F0302020204030204" pitchFamily="34" charset="0"/>
              <a:ea typeface="Times New Roman" panose="02020603050405020304" pitchFamily="18" charset="0"/>
              <a:cs typeface="Calibri Light" panose="020F0302020204030204" pitchFamily="34" charset="0"/>
            </a:endParaRPr>
          </a:p>
          <a:p>
            <a:pPr>
              <a:spcBef>
                <a:spcPts val="0"/>
              </a:spcBef>
              <a:buFont typeface="Wingdings" panose="05000000000000000000" pitchFamily="2" charset="2"/>
              <a:buChar char="§"/>
            </a:pPr>
            <a:r>
              <a:rPr lang="en-US" sz="2000" dirty="0">
                <a:latin typeface="Calibri Light" panose="020F0302020204030204" pitchFamily="34" charset="0"/>
                <a:ea typeface="Times New Roman" panose="02020603050405020304" pitchFamily="18" charset="0"/>
                <a:cs typeface="Calibri Light" panose="020F0302020204030204" pitchFamily="34" charset="0"/>
              </a:rPr>
              <a:t>Regionally directed funding to coalitions of universities, industries, and communities</a:t>
            </a:r>
          </a:p>
          <a:p>
            <a:pPr marL="0" indent="0">
              <a:spcBef>
                <a:spcPts val="0"/>
              </a:spcBef>
              <a:buNone/>
            </a:pPr>
            <a:endParaRPr lang="en-US" sz="2000" dirty="0">
              <a:latin typeface="Calibri Light" panose="020F0302020204030204" pitchFamily="34" charset="0"/>
              <a:ea typeface="Times New Roman" panose="02020603050405020304" pitchFamily="18" charset="0"/>
              <a:cs typeface="Calibri Light" panose="020F0302020204030204" pitchFamily="34" charset="0"/>
            </a:endParaRPr>
          </a:p>
          <a:p>
            <a:pPr marL="0" indent="0">
              <a:spcBef>
                <a:spcPts val="0"/>
              </a:spcBef>
              <a:buNone/>
            </a:pPr>
            <a:r>
              <a:rPr lang="en-US" sz="2000" b="1" dirty="0">
                <a:latin typeface="Calibri Light" panose="020F0302020204030204" pitchFamily="34" charset="0"/>
                <a:ea typeface="Times New Roman" panose="02020603050405020304" pitchFamily="18" charset="0"/>
                <a:cs typeface="Calibri Light" panose="020F0302020204030204" pitchFamily="34" charset="0"/>
              </a:rPr>
              <a:t>Education</a:t>
            </a:r>
          </a:p>
          <a:p>
            <a:pPr marL="0" indent="0">
              <a:spcBef>
                <a:spcPts val="0"/>
              </a:spcBef>
              <a:buNone/>
            </a:pPr>
            <a:endParaRPr lang="en-US" sz="2000" dirty="0">
              <a:latin typeface="Calibri Light" panose="020F0302020204030204" pitchFamily="34" charset="0"/>
              <a:ea typeface="Times New Roman" panose="02020603050405020304" pitchFamily="18" charset="0"/>
              <a:cs typeface="Calibri Light" panose="020F0302020204030204" pitchFamily="34" charset="0"/>
            </a:endParaRPr>
          </a:p>
          <a:p>
            <a:pPr>
              <a:spcBef>
                <a:spcPts val="0"/>
              </a:spcBef>
              <a:buFont typeface="Wingdings" panose="05000000000000000000" pitchFamily="2" charset="2"/>
              <a:buChar char="§"/>
            </a:pPr>
            <a:r>
              <a:rPr lang="en-US" sz="2000" dirty="0">
                <a:latin typeface="Calibri Light" panose="020F0302020204030204" pitchFamily="34" charset="0"/>
                <a:ea typeface="Times New Roman" panose="02020603050405020304" pitchFamily="18" charset="0"/>
                <a:cs typeface="Calibri Light" panose="020F0302020204030204" pitchFamily="34" charset="0"/>
              </a:rPr>
              <a:t>Increasing demand for online education and alternative credentials</a:t>
            </a:r>
          </a:p>
          <a:p>
            <a:pPr>
              <a:spcBef>
                <a:spcPts val="0"/>
              </a:spcBef>
              <a:buFont typeface="Wingdings" panose="05000000000000000000" pitchFamily="2" charset="2"/>
              <a:buChar char="§"/>
            </a:pPr>
            <a:endParaRPr lang="en-US" sz="2000" dirty="0">
              <a:latin typeface="Calibri Light" panose="020F0302020204030204" pitchFamily="34" charset="0"/>
              <a:ea typeface="Times New Roman" panose="02020603050405020304" pitchFamily="18" charset="0"/>
              <a:cs typeface="Calibri Light" panose="020F0302020204030204" pitchFamily="34" charset="0"/>
            </a:endParaRPr>
          </a:p>
          <a:p>
            <a:pPr>
              <a:spcBef>
                <a:spcPts val="0"/>
              </a:spcBef>
              <a:buFont typeface="Wingdings" panose="05000000000000000000" pitchFamily="2" charset="2"/>
              <a:buChar char="§"/>
            </a:pPr>
            <a:r>
              <a:rPr lang="en-US" sz="2000" dirty="0">
                <a:latin typeface="Calibri Light" panose="020F0302020204030204" pitchFamily="34" charset="0"/>
                <a:ea typeface="Times New Roman" panose="02020603050405020304" pitchFamily="18" charset="0"/>
                <a:cs typeface="Calibri Light" panose="020F0302020204030204" pitchFamily="34" charset="0"/>
              </a:rPr>
              <a:t>Growth opportunity at OSU-Cascades</a:t>
            </a:r>
          </a:p>
        </p:txBody>
      </p:sp>
    </p:spTree>
    <p:extLst>
      <p:ext uri="{BB962C8B-B14F-4D97-AF65-F5344CB8AC3E}">
        <p14:creationId xmlns:p14="http://schemas.microsoft.com/office/powerpoint/2010/main" val="35527869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153" y="683131"/>
            <a:ext cx="10693300" cy="1193114"/>
          </a:xfrm>
        </p:spPr>
        <p:txBody>
          <a:bodyPr>
            <a:normAutofit/>
          </a:bodyPr>
          <a:lstStyle/>
          <a:p>
            <a:r>
              <a:rPr lang="en-US" dirty="0">
                <a:latin typeface="Calibri Light" panose="020F0302020204030204" pitchFamily="34" charset="0"/>
                <a:cs typeface="Calibri Light" panose="020F0302020204030204" pitchFamily="34" charset="0"/>
              </a:rPr>
              <a:t>Vision: A Prosperous Future</a:t>
            </a:r>
            <a:endParaRPr lang="en-US" sz="2700"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a:xfrm>
            <a:off x="494153" y="2158250"/>
            <a:ext cx="11393271" cy="4261050"/>
          </a:xfrm>
        </p:spPr>
        <p:txBody>
          <a:bodyPr>
            <a:normAutofit fontScale="92500" lnSpcReduction="20000"/>
          </a:bodyPr>
          <a:lstStyle/>
          <a:p>
            <a:pPr marL="0" indent="0">
              <a:spcBef>
                <a:spcPts val="0"/>
              </a:spcBef>
              <a:buNone/>
            </a:pPr>
            <a:endParaRPr lang="en-US" dirty="0">
              <a:latin typeface="Calibri Light" panose="020F0302020204030204" pitchFamily="34" charset="0"/>
              <a:ea typeface="Calibri" panose="020F0502020204030204" pitchFamily="34" charset="0"/>
              <a:cs typeface="Calibri Light" panose="020F0302020204030204" pitchFamily="34" charset="0"/>
            </a:endParaRPr>
          </a:p>
          <a:p>
            <a:pPr marL="0" indent="0">
              <a:lnSpc>
                <a:spcPct val="150000"/>
              </a:lnSpc>
              <a:spcBef>
                <a:spcPts val="0"/>
              </a:spcBef>
              <a:buNone/>
            </a:pPr>
            <a:r>
              <a:rPr lang="en-US" sz="3000" b="1" dirty="0">
                <a:latin typeface="Calibri Light" panose="020F0302020204030204" pitchFamily="34" charset="0"/>
                <a:ea typeface="MS Mincho" panose="02020609040205080304" pitchFamily="49" charset="-128"/>
                <a:cs typeface="Calibri Light" panose="020F0302020204030204" pitchFamily="34" charset="0"/>
              </a:rPr>
              <a:t>The </a:t>
            </a:r>
            <a:r>
              <a:rPr lang="en-US" sz="3000" b="1" dirty="0">
                <a:latin typeface="Calibri Light" panose="020F0302020204030204" pitchFamily="34" charset="0"/>
                <a:ea typeface="Times New Roman" panose="02020603050405020304" pitchFamily="18" charset="0"/>
                <a:cs typeface="Calibri Light" panose="020F0302020204030204" pitchFamily="34" charset="0"/>
              </a:rPr>
              <a:t>leading U.S. university advancing </a:t>
            </a:r>
            <a:r>
              <a:rPr lang="en-US" sz="3000" b="1" i="1" dirty="0">
                <a:latin typeface="Calibri Light" panose="020F0302020204030204" pitchFamily="34" charset="0"/>
                <a:ea typeface="Times New Roman" panose="02020603050405020304" pitchFamily="18" charset="0"/>
                <a:cs typeface="Calibri Light" panose="020F0302020204030204" pitchFamily="34" charset="0"/>
              </a:rPr>
              <a:t>prosperity</a:t>
            </a:r>
            <a:r>
              <a:rPr lang="en-US" sz="3000" b="1" dirty="0">
                <a:latin typeface="Calibri Light" panose="020F0302020204030204" pitchFamily="34" charset="0"/>
                <a:ea typeface="Times New Roman" panose="02020603050405020304" pitchFamily="18" charset="0"/>
                <a:cs typeface="Calibri Light" panose="020F0302020204030204" pitchFamily="34" charset="0"/>
              </a:rPr>
              <a:t> in its state, the nation, and the world. </a:t>
            </a:r>
          </a:p>
          <a:p>
            <a:pPr marL="342900" indent="-342900">
              <a:lnSpc>
                <a:spcPct val="150000"/>
              </a:lnSpc>
              <a:spcBef>
                <a:spcPts val="0"/>
              </a:spcBef>
              <a:buFont typeface="Wingdings" panose="05000000000000000000" pitchFamily="2" charset="2"/>
              <a:buChar char=""/>
            </a:pPr>
            <a:r>
              <a:rPr lang="en-US" dirty="0">
                <a:latin typeface="Calibri Light" panose="020F0302020204030204" pitchFamily="34" charset="0"/>
                <a:ea typeface="MS Mincho" panose="02020609040205080304" pitchFamily="49" charset="-128"/>
                <a:cs typeface="Calibri Light" panose="020F0302020204030204" pitchFamily="34" charset="0"/>
              </a:rPr>
              <a:t>Prosperity is a healthy climate, healthy people, healthy economy, and healthy places.</a:t>
            </a:r>
          </a:p>
          <a:p>
            <a:pPr>
              <a:lnSpc>
                <a:spcPct val="150000"/>
              </a:lnSpc>
              <a:spcBef>
                <a:spcPts val="0"/>
              </a:spcBef>
              <a:buFont typeface="Wingdings" panose="05000000000000000000" pitchFamily="2" charset="2"/>
              <a:buChar char=""/>
            </a:pPr>
            <a:r>
              <a:rPr lang="en-US" dirty="0">
                <a:latin typeface="Calibri Light" panose="020F0302020204030204" pitchFamily="34" charset="0"/>
                <a:ea typeface="MS Mincho" panose="02020609040205080304" pitchFamily="49" charset="-128"/>
                <a:cs typeface="Calibri Light" panose="020F0302020204030204" pitchFamily="34" charset="0"/>
              </a:rPr>
              <a:t>  Successful businesses, farms, forests, ranches, schools, and community colleges are essential.</a:t>
            </a:r>
            <a:endParaRPr lang="en-US" dirty="0">
              <a:latin typeface="Calibri Light" panose="020F0302020204030204" pitchFamily="34" charset="0"/>
              <a:ea typeface="Calibri" panose="020F0502020204030204" pitchFamily="34" charset="0"/>
              <a:cs typeface="Calibri Light" panose="020F0302020204030204" pitchFamily="34" charset="0"/>
            </a:endParaRPr>
          </a:p>
          <a:p>
            <a:pPr marL="342900" indent="-342900">
              <a:lnSpc>
                <a:spcPct val="150000"/>
              </a:lnSpc>
              <a:spcBef>
                <a:spcPts val="0"/>
              </a:spcBef>
              <a:buFont typeface="Wingdings" panose="05000000000000000000" pitchFamily="2" charset="2"/>
              <a:buChar char=""/>
            </a:pPr>
            <a:r>
              <a:rPr lang="en-US" dirty="0">
                <a:latin typeface="Calibri Light" panose="020F0302020204030204" pitchFamily="34" charset="0"/>
                <a:ea typeface="MS Mincho" panose="02020609040205080304" pitchFamily="49" charset="-128"/>
                <a:cs typeface="Calibri Light" panose="020F0302020204030204" pitchFamily="34" charset="0"/>
              </a:rPr>
              <a:t>Knowledge and new ideas—creatively and successfully applied—drive prosperity.</a:t>
            </a:r>
            <a:endParaRPr lang="en-US" dirty="0">
              <a:latin typeface="Calibri Light" panose="020F0302020204030204" pitchFamily="34" charset="0"/>
              <a:ea typeface="Calibri" panose="020F0502020204030204" pitchFamily="34" charset="0"/>
              <a:cs typeface="Calibri Light" panose="020F0302020204030204" pitchFamily="34" charset="0"/>
            </a:endParaRPr>
          </a:p>
          <a:p>
            <a:pPr marL="342900" indent="-342900">
              <a:lnSpc>
                <a:spcPct val="150000"/>
              </a:lnSpc>
              <a:spcBef>
                <a:spcPts val="0"/>
              </a:spcBef>
              <a:buFont typeface="Wingdings" panose="05000000000000000000" pitchFamily="2" charset="2"/>
              <a:buChar char=""/>
            </a:pPr>
            <a:r>
              <a:rPr lang="en-US" dirty="0">
                <a:latin typeface="Calibri Light" panose="020F0302020204030204" pitchFamily="34" charset="0"/>
                <a:ea typeface="MS Mincho" panose="02020609040205080304" pitchFamily="49" charset="-128"/>
                <a:cs typeface="Calibri Light" panose="020F0302020204030204" pitchFamily="34" charset="0"/>
              </a:rPr>
              <a:t>Every single person matters.</a:t>
            </a:r>
            <a:endParaRPr lang="en-US" dirty="0">
              <a:latin typeface="Calibri Light" panose="020F0302020204030204" pitchFamily="34" charset="0"/>
              <a:ea typeface="Calibri" panose="020F0502020204030204" pitchFamily="34" charset="0"/>
              <a:cs typeface="Calibri Light" panose="020F0302020204030204" pitchFamily="34" charset="0"/>
            </a:endParaRPr>
          </a:p>
          <a:p>
            <a:pPr marL="342900" indent="-342900">
              <a:lnSpc>
                <a:spcPct val="150000"/>
              </a:lnSpc>
              <a:spcBef>
                <a:spcPts val="0"/>
              </a:spcBef>
              <a:buFont typeface="Wingdings" panose="05000000000000000000" pitchFamily="2" charset="2"/>
              <a:buChar char=""/>
            </a:pPr>
            <a:r>
              <a:rPr lang="en-US" dirty="0">
                <a:latin typeface="Calibri Light" panose="020F0302020204030204" pitchFamily="34" charset="0"/>
                <a:ea typeface="MS Mincho" panose="02020609040205080304" pitchFamily="49" charset="-128"/>
                <a:cs typeface="Calibri Light" panose="020F0302020204030204" pitchFamily="34" charset="0"/>
              </a:rPr>
              <a:t>The world is globally connected.</a:t>
            </a:r>
            <a:endParaRPr lang="en-US" dirty="0">
              <a:latin typeface="Calibri Light" panose="020F0302020204030204" pitchFamily="34" charset="0"/>
              <a:ea typeface="Calibri" panose="020F0502020204030204" pitchFamily="34" charset="0"/>
              <a:cs typeface="Calibri Light" panose="020F0302020204030204" pitchFamily="34" charset="0"/>
            </a:endParaRPr>
          </a:p>
          <a:p>
            <a:pPr marL="342900" indent="-342900">
              <a:lnSpc>
                <a:spcPct val="150000"/>
              </a:lnSpc>
              <a:spcBef>
                <a:spcPts val="0"/>
              </a:spcBef>
              <a:buFont typeface="Wingdings" panose="05000000000000000000" pitchFamily="2" charset="2"/>
              <a:buChar char=""/>
            </a:pPr>
            <a:r>
              <a:rPr lang="en-US" dirty="0">
                <a:latin typeface="Calibri Light" panose="020F0302020204030204" pitchFamily="34" charset="0"/>
                <a:ea typeface="MS Mincho" panose="02020609040205080304" pitchFamily="49" charset="-128"/>
                <a:cs typeface="Calibri Light" panose="020F0302020204030204" pitchFamily="34" charset="0"/>
              </a:rPr>
              <a:t>The future is bright.</a:t>
            </a:r>
            <a:endParaRPr lang="en-US" dirty="0">
              <a:latin typeface="Calibri Light" panose="020F0302020204030204" pitchFamily="34" charset="0"/>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4608840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151" y="638774"/>
            <a:ext cx="10362867" cy="1193114"/>
          </a:xfrm>
        </p:spPr>
        <p:txBody>
          <a:bodyPr>
            <a:normAutofit/>
          </a:bodyPr>
          <a:lstStyle/>
          <a:p>
            <a:r>
              <a:rPr lang="en-US" dirty="0">
                <a:latin typeface="Calibri Light" panose="020F0302020204030204" pitchFamily="34" charset="0"/>
                <a:cs typeface="Calibri Light" panose="020F0302020204030204" pitchFamily="34" charset="0"/>
              </a:rPr>
              <a:t>Three Strategic Goals</a:t>
            </a:r>
          </a:p>
        </p:txBody>
      </p:sp>
      <p:sp>
        <p:nvSpPr>
          <p:cNvPr id="3" name="Content Placeholder 2"/>
          <p:cNvSpPr>
            <a:spLocks noGrp="1"/>
          </p:cNvSpPr>
          <p:nvPr>
            <p:ph idx="1"/>
          </p:nvPr>
        </p:nvSpPr>
        <p:spPr>
          <a:xfrm>
            <a:off x="789081" y="2276915"/>
            <a:ext cx="9773009" cy="4942975"/>
          </a:xfrm>
        </p:spPr>
        <p:txBody>
          <a:bodyPr>
            <a:noAutofit/>
          </a:bodyPr>
          <a:lstStyle/>
          <a:p>
            <a:pPr>
              <a:spcAft>
                <a:spcPts val="1200"/>
              </a:spcAft>
            </a:pPr>
            <a:r>
              <a:rPr lang="en-US" dirty="0">
                <a:latin typeface="Calibri Light" panose="020F0302020204030204" pitchFamily="34" charset="0"/>
                <a:ea typeface="MS Mincho" panose="02020609040205080304" pitchFamily="49" charset="-128"/>
                <a:cs typeface="Calibri Light" panose="020F0302020204030204" pitchFamily="34" charset="0"/>
              </a:rPr>
              <a:t>Advance OSU’s international reputation as a </a:t>
            </a:r>
            <a:r>
              <a:rPr lang="en-US" b="1" i="1" dirty="0">
                <a:latin typeface="Calibri Light" panose="020F0302020204030204" pitchFamily="34" charset="0"/>
                <a:ea typeface="MS Mincho" panose="02020609040205080304" pitchFamily="49" charset="-128"/>
                <a:cs typeface="Calibri Light" panose="020F0302020204030204" pitchFamily="34" charset="0"/>
              </a:rPr>
              <a:t>solutions-focused research institution</a:t>
            </a:r>
            <a:r>
              <a:rPr lang="en-US" dirty="0">
                <a:latin typeface="Calibri Light" panose="020F0302020204030204" pitchFamily="34" charset="0"/>
                <a:ea typeface="MS Mincho" panose="02020609040205080304" pitchFamily="49" charset="-128"/>
                <a:cs typeface="Calibri Light" panose="020F0302020204030204" pitchFamily="34" charset="0"/>
              </a:rPr>
              <a:t> valued for its distinctive transdisciplinary innovations to Earth-scale issues in our environment, our communities, and our technologies.</a:t>
            </a:r>
            <a:endParaRPr lang="en-US" b="1" i="1" dirty="0">
              <a:latin typeface="Calibri Light" panose="020F0302020204030204" pitchFamily="34" charset="0"/>
              <a:ea typeface="MS Mincho" panose="02020609040205080304" pitchFamily="49" charset="-128"/>
              <a:cs typeface="Calibri Light" panose="020F0302020204030204" pitchFamily="34" charset="0"/>
            </a:endParaRPr>
          </a:p>
          <a:p>
            <a:pPr>
              <a:spcAft>
                <a:spcPts val="1200"/>
              </a:spcAft>
            </a:pPr>
            <a:r>
              <a:rPr lang="en-US" dirty="0">
                <a:latin typeface="Calibri Light" panose="020F0302020204030204" pitchFamily="34" charset="0"/>
                <a:ea typeface="Calibri" panose="020F0502020204030204" pitchFamily="34" charset="0"/>
                <a:cs typeface="Calibri Light" panose="020F0302020204030204" pitchFamily="34" charset="0"/>
              </a:rPr>
              <a:t>Deliver academic excellence fluidly across expanded, in-demand academic programs and credentials to ensure </a:t>
            </a:r>
            <a:r>
              <a:rPr lang="en-US" b="1" i="1" dirty="0">
                <a:latin typeface="Calibri Light" panose="020F0302020204030204" pitchFamily="34" charset="0"/>
                <a:ea typeface="Calibri" panose="020F0502020204030204" pitchFamily="34" charset="0"/>
                <a:cs typeface="Calibri Light" panose="020F0302020204030204" pitchFamily="34" charset="0"/>
              </a:rPr>
              <a:t>every student graduates.</a:t>
            </a:r>
            <a:endParaRPr lang="en-US" dirty="0">
              <a:latin typeface="Calibri Light" panose="020F0302020204030204" pitchFamily="34" charset="0"/>
              <a:ea typeface="Calibri" panose="020F0502020204030204" pitchFamily="34" charset="0"/>
              <a:cs typeface="Calibri Light" panose="020F0302020204030204" pitchFamily="34" charset="0"/>
            </a:endParaRPr>
          </a:p>
          <a:p>
            <a:pPr>
              <a:spcAft>
                <a:spcPts val="1200"/>
              </a:spcAft>
            </a:pPr>
            <a:r>
              <a:rPr lang="en-US" dirty="0">
                <a:latin typeface="Calibri Light" panose="020F0302020204030204" pitchFamily="34" charset="0"/>
                <a:ea typeface="Calibri" panose="020F0502020204030204" pitchFamily="34" charset="0"/>
                <a:cs typeface="Calibri Light" panose="020F0302020204030204" pitchFamily="34" charset="0"/>
              </a:rPr>
              <a:t>Be Oregon’s</a:t>
            </a:r>
            <a:r>
              <a:rPr lang="en-US" b="1" i="1" dirty="0">
                <a:latin typeface="Calibri Light" panose="020F0302020204030204" pitchFamily="34" charset="0"/>
                <a:ea typeface="Calibri" panose="020F0502020204030204" pitchFamily="34" charset="0"/>
                <a:cs typeface="Calibri Light" panose="020F0302020204030204" pitchFamily="34" charset="0"/>
              </a:rPr>
              <a:t> trusted leader</a:t>
            </a:r>
            <a:r>
              <a:rPr lang="en-US" dirty="0">
                <a:latin typeface="Calibri Light" panose="020F0302020204030204" pitchFamily="34" charset="0"/>
                <a:ea typeface="Calibri" panose="020F0502020204030204" pitchFamily="34" charset="0"/>
                <a:cs typeface="Calibri Light" panose="020F0302020204030204" pitchFamily="34" charset="0"/>
              </a:rPr>
              <a:t> for understanding and developing solutions to emerging issues in economic, social, and workforce development in Oregon, the region, and beyond.</a:t>
            </a:r>
            <a:endParaRPr lang="en-US" dirty="0">
              <a:latin typeface="Calibri Light" panose="020F0302020204030204" pitchFamily="34" charset="0"/>
              <a:ea typeface="Times New Roman" panose="02020603050405020304" pitchFamily="18" charset="0"/>
              <a:cs typeface="Calibri Light" panose="020F0302020204030204" pitchFamily="34" charset="0"/>
            </a:endParaRPr>
          </a:p>
          <a:p>
            <a:pPr>
              <a:spcAft>
                <a:spcPts val="1200"/>
              </a:spcAft>
            </a:pPr>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9327724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152" y="858494"/>
            <a:ext cx="10693300" cy="1193114"/>
          </a:xfrm>
        </p:spPr>
        <p:txBody>
          <a:bodyPr>
            <a:normAutofit/>
          </a:bodyPr>
          <a:lstStyle/>
          <a:p>
            <a:r>
              <a:rPr lang="en-US" dirty="0">
                <a:latin typeface="Calibri Light" panose="020F0302020204030204" pitchFamily="34" charset="0"/>
                <a:cs typeface="Calibri Light" panose="020F0302020204030204" pitchFamily="34" charset="0"/>
              </a:rPr>
              <a:t>Goal 1: Potential Actions</a:t>
            </a:r>
            <a:br>
              <a:rPr lang="en-US" dirty="0">
                <a:latin typeface="Calibri Light" panose="020F0302020204030204" pitchFamily="34" charset="0"/>
                <a:cs typeface="Calibri Light" panose="020F0302020204030204" pitchFamily="34" charset="0"/>
              </a:rPr>
            </a:br>
            <a:endParaRPr lang="en-US" sz="2700"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a:xfrm>
            <a:off x="399364" y="2051608"/>
            <a:ext cx="11393271" cy="5323978"/>
          </a:xfrm>
        </p:spPr>
        <p:txBody>
          <a:bodyPr>
            <a:noAutofit/>
          </a:bodyPr>
          <a:lstStyle/>
          <a:p>
            <a:pPr marL="342900" indent="-342900">
              <a:lnSpc>
                <a:spcPct val="120000"/>
              </a:lnSpc>
              <a:spcBef>
                <a:spcPts val="0"/>
              </a:spcBef>
              <a:buFont typeface="Wingdings" panose="05000000000000000000" pitchFamily="2" charset="2"/>
              <a:buChar char=""/>
            </a:pPr>
            <a:r>
              <a:rPr lang="en-US" sz="2000" dirty="0">
                <a:latin typeface="Calibri Light" panose="020F0302020204030204" pitchFamily="34" charset="0"/>
                <a:ea typeface="Calibri" panose="020F0502020204030204" pitchFamily="34" charset="0"/>
                <a:cs typeface="Calibri Light" panose="020F0302020204030204" pitchFamily="34" charset="0"/>
              </a:rPr>
              <a:t>Invest in 3-4 Earth-scale solutions:</a:t>
            </a:r>
          </a:p>
          <a:p>
            <a:pPr lvl="1" indent="-342900">
              <a:lnSpc>
                <a:spcPct val="120000"/>
              </a:lnSpc>
              <a:spcBef>
                <a:spcPts val="0"/>
              </a:spcBef>
              <a:buFont typeface="Wingdings" panose="05000000000000000000" pitchFamily="2" charset="2"/>
              <a:buChar char=""/>
            </a:pPr>
            <a:r>
              <a:rPr lang="en-US" dirty="0">
                <a:latin typeface="Calibri Light" panose="020F0302020204030204" pitchFamily="34" charset="0"/>
                <a:ea typeface="Calibri" panose="020F0502020204030204" pitchFamily="34" charset="0"/>
                <a:cs typeface="Calibri Light" panose="020F0302020204030204" pitchFamily="34" charset="0"/>
              </a:rPr>
              <a:t>Guide sustainable development of interdependent terrestrial and marine systems to address climate change mitigation and adaptation</a:t>
            </a:r>
          </a:p>
          <a:p>
            <a:pPr lvl="1" indent="-342900">
              <a:lnSpc>
                <a:spcPct val="120000"/>
              </a:lnSpc>
              <a:spcBef>
                <a:spcPts val="0"/>
              </a:spcBef>
              <a:buFont typeface="Wingdings" panose="05000000000000000000" pitchFamily="2" charset="2"/>
              <a:buChar char=""/>
            </a:pPr>
            <a:r>
              <a:rPr lang="en-US" dirty="0">
                <a:latin typeface="Calibri Light" panose="020F0302020204030204" pitchFamily="34" charset="0"/>
                <a:ea typeface="Calibri" panose="020F0502020204030204" pitchFamily="34" charset="0"/>
                <a:cs typeface="Calibri Light" panose="020F0302020204030204" pitchFamily="34" charset="0"/>
              </a:rPr>
              <a:t>Design artificial intelligence and robotics for people to address the future of living and working with intelligent and autonomous systems everywhere</a:t>
            </a:r>
          </a:p>
          <a:p>
            <a:pPr lvl="1" indent="-342900">
              <a:lnSpc>
                <a:spcPct val="120000"/>
              </a:lnSpc>
              <a:spcBef>
                <a:spcPts val="0"/>
              </a:spcBef>
              <a:buFont typeface="Wingdings" panose="05000000000000000000" pitchFamily="2" charset="2"/>
              <a:buChar char=""/>
            </a:pPr>
            <a:r>
              <a:rPr lang="en-US" dirty="0">
                <a:latin typeface="Calibri Light" panose="020F0302020204030204" pitchFamily="34" charset="0"/>
                <a:ea typeface="Calibri" panose="020F0502020204030204" pitchFamily="34" charset="0"/>
                <a:cs typeface="Calibri Light" panose="020F0302020204030204" pitchFamily="34" charset="0"/>
              </a:rPr>
              <a:t>Decarbonize energy by shifting from liquid fuels to electricity, deploying renewable energy at large scales, and redesigning the distribution and storage of energy</a:t>
            </a:r>
          </a:p>
          <a:p>
            <a:pPr marL="342900" indent="-342900">
              <a:spcBef>
                <a:spcPts val="0"/>
              </a:spcBef>
              <a:buFont typeface="Wingdings" panose="05000000000000000000" pitchFamily="2" charset="2"/>
              <a:buChar char=""/>
            </a:pPr>
            <a:r>
              <a:rPr lang="en-US" sz="2000" dirty="0">
                <a:latin typeface="Calibri Light" panose="020F0302020204030204" pitchFamily="34" charset="0"/>
                <a:ea typeface="Calibri" panose="020F0502020204030204" pitchFamily="34" charset="0"/>
                <a:cs typeface="Calibri Light" panose="020F0302020204030204" pitchFamily="34" charset="0"/>
              </a:rPr>
              <a:t>Create a university-wide approach to community-engaged transdisciplinary research through an “institute for translational arts” that conducts research on the effective translation of knowledge into action, develops clear and widely used measures of social impact, and supports researchers and communities in pursuing and implementing effective solutions to societal and environmental challenges.</a:t>
            </a:r>
          </a:p>
          <a:p>
            <a:pPr marL="344488" indent="-344488">
              <a:lnSpc>
                <a:spcPct val="120000"/>
              </a:lnSpc>
              <a:spcBef>
                <a:spcPts val="0"/>
              </a:spcBef>
              <a:buFont typeface="Wingdings" panose="05000000000000000000" pitchFamily="2" charset="2"/>
              <a:buChar char=""/>
            </a:pPr>
            <a:r>
              <a:rPr lang="en-US" sz="2000" u="sng" dirty="0">
                <a:latin typeface="Calibri Light" panose="020F0302020204030204" pitchFamily="34" charset="0"/>
                <a:ea typeface="Calibri" panose="020F0502020204030204" pitchFamily="34" charset="0"/>
                <a:cs typeface="Calibri Light" panose="020F0302020204030204" pitchFamily="34" charset="0"/>
              </a:rPr>
              <a:t>Continuing SP4 Actions</a:t>
            </a:r>
            <a:r>
              <a:rPr lang="en-US" sz="2000" dirty="0">
                <a:latin typeface="Calibri Light" panose="020F0302020204030204" pitchFamily="34" charset="0"/>
                <a:ea typeface="Calibri" panose="020F0502020204030204" pitchFamily="34" charset="0"/>
                <a:cs typeface="Calibri Light" panose="020F0302020204030204" pitchFamily="34" charset="0"/>
              </a:rPr>
              <a:t>: Research Infrastructure Improvements;</a:t>
            </a:r>
            <a:r>
              <a:rPr lang="en-US" sz="2000" b="1" dirty="0">
                <a:latin typeface="Calibri Light" panose="020F0302020204030204" pitchFamily="34" charset="0"/>
                <a:ea typeface="Calibri" panose="020F0502020204030204" pitchFamily="34" charset="0"/>
                <a:cs typeface="Calibri Light" panose="020F0302020204030204" pitchFamily="34" charset="0"/>
              </a:rPr>
              <a:t> </a:t>
            </a:r>
            <a:r>
              <a:rPr lang="en-US" sz="2000" dirty="0">
                <a:latin typeface="Calibri Light" panose="020F0302020204030204" pitchFamily="34" charset="0"/>
                <a:ea typeface="Calibri" panose="020F0502020204030204" pitchFamily="34" charset="0"/>
                <a:cs typeface="Calibri Light" panose="020F0302020204030204" pitchFamily="34" charset="0"/>
              </a:rPr>
              <a:t>Art, Science, Engineering Integration; Facilities Renewal Program; Administrative Modernization Program</a:t>
            </a:r>
          </a:p>
        </p:txBody>
      </p:sp>
    </p:spTree>
    <p:extLst>
      <p:ext uri="{BB962C8B-B14F-4D97-AF65-F5344CB8AC3E}">
        <p14:creationId xmlns:p14="http://schemas.microsoft.com/office/powerpoint/2010/main" val="19265230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152" y="888845"/>
            <a:ext cx="10693300" cy="1193114"/>
          </a:xfrm>
        </p:spPr>
        <p:txBody>
          <a:bodyPr>
            <a:normAutofit/>
          </a:bodyPr>
          <a:lstStyle/>
          <a:p>
            <a:r>
              <a:rPr lang="en-US" dirty="0">
                <a:latin typeface="Calibri Light" panose="020F0302020204030204" pitchFamily="34" charset="0"/>
                <a:cs typeface="Calibri Light" panose="020F0302020204030204" pitchFamily="34" charset="0"/>
              </a:rPr>
              <a:t>Goal 2: Potential Actions</a:t>
            </a:r>
            <a:br>
              <a:rPr lang="en-US" dirty="0">
                <a:latin typeface="Calibri Light" panose="020F0302020204030204" pitchFamily="34" charset="0"/>
                <a:cs typeface="Calibri Light" panose="020F0302020204030204" pitchFamily="34" charset="0"/>
              </a:rPr>
            </a:br>
            <a:endParaRPr lang="en-US" sz="2700"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a:xfrm>
            <a:off x="494152" y="2225343"/>
            <a:ext cx="11393271" cy="5314144"/>
          </a:xfrm>
        </p:spPr>
        <p:txBody>
          <a:bodyPr>
            <a:normAutofit/>
          </a:bodyPr>
          <a:lstStyle/>
          <a:p>
            <a:pPr marL="233363" indent="-233363">
              <a:lnSpc>
                <a:spcPct val="110000"/>
              </a:lnSpc>
              <a:spcBef>
                <a:spcPts val="0"/>
              </a:spcBef>
              <a:buFont typeface="Wingdings" panose="05000000000000000000" pitchFamily="2" charset="2"/>
              <a:buChar char=""/>
            </a:pPr>
            <a:r>
              <a:rPr lang="en-US" sz="2000" dirty="0">
                <a:latin typeface="Calibri Light" panose="020F0302020204030204" pitchFamily="34" charset="0"/>
                <a:ea typeface="Calibri" panose="020F0502020204030204" pitchFamily="34" charset="0"/>
                <a:cs typeface="Calibri Light" panose="020F0302020204030204" pitchFamily="34" charset="0"/>
              </a:rPr>
              <a:t>Substantially expand in-demand academic programs, alternative credentials, and enrollment in Ecampus to serve learners and employers who are seeking to benefit from economic and social development through upskilling and education.</a:t>
            </a:r>
          </a:p>
          <a:p>
            <a:pPr marL="233363" indent="-233363">
              <a:lnSpc>
                <a:spcPct val="110000"/>
              </a:lnSpc>
              <a:spcBef>
                <a:spcPts val="0"/>
              </a:spcBef>
              <a:buFont typeface="Wingdings" panose="05000000000000000000" pitchFamily="2" charset="2"/>
              <a:buChar char=""/>
            </a:pPr>
            <a:r>
              <a:rPr lang="en-US" sz="2000" dirty="0">
                <a:latin typeface="Calibri Light" panose="020F0302020204030204" pitchFamily="34" charset="0"/>
                <a:ea typeface="Calibri" panose="020F0502020204030204" pitchFamily="34" charset="0"/>
                <a:cs typeface="Calibri Light" panose="020F0302020204030204" pitchFamily="34" charset="0"/>
              </a:rPr>
              <a:t>Unify undergraduate academic advising and support services across the university and provide experiential learning opportunities for every student to connect academic and career goals.</a:t>
            </a:r>
          </a:p>
          <a:p>
            <a:pPr marL="233363" indent="-233363">
              <a:lnSpc>
                <a:spcPct val="110000"/>
              </a:lnSpc>
              <a:spcBef>
                <a:spcPts val="0"/>
              </a:spcBef>
              <a:buFont typeface="Wingdings" panose="05000000000000000000" pitchFamily="2" charset="2"/>
              <a:buChar char=""/>
            </a:pPr>
            <a:r>
              <a:rPr lang="en-US" sz="2000" dirty="0">
                <a:latin typeface="Calibri Light" panose="020F0302020204030204" pitchFamily="34" charset="0"/>
                <a:ea typeface="Calibri" panose="020F0502020204030204" pitchFamily="34" charset="0"/>
                <a:cs typeface="Calibri Light" panose="020F0302020204030204" pitchFamily="34" charset="0"/>
              </a:rPr>
              <a:t>Expand scholarships, adopt more open access course materials, and reduce the cost of housing and childcare to incentivize full-time attendance of on-site students and reduce the cost of attendance.</a:t>
            </a:r>
          </a:p>
          <a:p>
            <a:pPr marL="233363" indent="-233363">
              <a:lnSpc>
                <a:spcPct val="110000"/>
              </a:lnSpc>
              <a:spcBef>
                <a:spcPts val="0"/>
              </a:spcBef>
              <a:buFont typeface="Wingdings" panose="05000000000000000000" pitchFamily="2" charset="2"/>
              <a:buChar char=""/>
            </a:pPr>
            <a:r>
              <a:rPr lang="en-US" sz="2000" dirty="0">
                <a:latin typeface="Calibri Light" panose="020F0302020204030204" pitchFamily="34" charset="0"/>
                <a:ea typeface="Calibri" panose="020F0502020204030204" pitchFamily="34" charset="0"/>
                <a:cs typeface="Calibri Light" panose="020F0302020204030204" pitchFamily="34" charset="0"/>
              </a:rPr>
              <a:t>Ensure academic excellence and require every academic faculty engages in professional development in curriculum design, assessment of student learning and effective pedagogy.</a:t>
            </a:r>
          </a:p>
          <a:p>
            <a:pPr marL="233363" indent="-233363">
              <a:lnSpc>
                <a:spcPct val="110000"/>
              </a:lnSpc>
              <a:spcBef>
                <a:spcPts val="0"/>
              </a:spcBef>
              <a:buFont typeface="Wingdings" panose="05000000000000000000" pitchFamily="2" charset="2"/>
              <a:buChar char=""/>
            </a:pPr>
            <a:r>
              <a:rPr lang="en-US" sz="2000" u="sng" dirty="0">
                <a:latin typeface="Calibri Light" panose="020F0302020204030204" pitchFamily="34" charset="0"/>
                <a:ea typeface="Calibri" panose="020F0502020204030204" pitchFamily="34" charset="0"/>
                <a:cs typeface="Calibri Light" panose="020F0302020204030204" pitchFamily="34" charset="0"/>
              </a:rPr>
              <a:t>Continuing SP4 Actions</a:t>
            </a:r>
            <a:r>
              <a:rPr lang="en-US" sz="2000" dirty="0">
                <a:latin typeface="Calibri Light" panose="020F0302020204030204" pitchFamily="34" charset="0"/>
                <a:ea typeface="Calibri" panose="020F0502020204030204" pitchFamily="34" charset="0"/>
                <a:cs typeface="Calibri Light" panose="020F0302020204030204" pitchFamily="34" charset="0"/>
              </a:rPr>
              <a:t>: General Education Reform; OSU-Cascades Campus Development; Transfer Student Success and Community College Partnerships</a:t>
            </a:r>
            <a:endParaRPr lang="en-US" sz="2000" b="1" dirty="0">
              <a:latin typeface="Calibri Light" panose="020F0302020204030204" pitchFamily="34" charset="0"/>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16236935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152" y="877621"/>
            <a:ext cx="10693300" cy="1193114"/>
          </a:xfrm>
        </p:spPr>
        <p:txBody>
          <a:bodyPr>
            <a:normAutofit/>
          </a:bodyPr>
          <a:lstStyle/>
          <a:p>
            <a:r>
              <a:rPr lang="en-US" dirty="0">
                <a:latin typeface="Calibri Light" panose="020F0302020204030204" pitchFamily="34" charset="0"/>
                <a:cs typeface="Calibri Light" panose="020F0302020204030204" pitchFamily="34" charset="0"/>
              </a:rPr>
              <a:t>Goal 3: Potential Actions</a:t>
            </a:r>
            <a:br>
              <a:rPr lang="en-US" dirty="0">
                <a:latin typeface="Calibri Light" panose="020F0302020204030204" pitchFamily="34" charset="0"/>
                <a:cs typeface="Calibri Light" panose="020F0302020204030204" pitchFamily="34" charset="0"/>
              </a:rPr>
            </a:br>
            <a:endParaRPr lang="en-US" sz="2700"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a:xfrm>
            <a:off x="494152" y="2248670"/>
            <a:ext cx="11393271" cy="4996048"/>
          </a:xfrm>
        </p:spPr>
        <p:txBody>
          <a:bodyPr>
            <a:noAutofit/>
          </a:bodyPr>
          <a:lstStyle/>
          <a:p>
            <a:pPr marL="342900" indent="-342900">
              <a:spcBef>
                <a:spcPts val="0"/>
              </a:spcBef>
              <a:buFont typeface="Wingdings" panose="05000000000000000000" pitchFamily="2" charset="2"/>
              <a:buChar char=""/>
            </a:pPr>
            <a:r>
              <a:rPr lang="en-US" sz="2000" dirty="0">
                <a:latin typeface="Calibri Light" panose="020F0302020204030204" pitchFamily="34" charset="0"/>
                <a:ea typeface="Calibri" panose="020F0502020204030204" pitchFamily="34" charset="0"/>
                <a:cs typeface="Calibri Light" panose="020F0302020204030204" pitchFamily="34" charset="0"/>
              </a:rPr>
              <a:t>Establish a platform for positioning OSU as a state leader in building coalitions of higher education institutions, industry and community partners, and government agencies to capture opportunities and solve pressing challenges of consequence to Oregon and the US.</a:t>
            </a:r>
          </a:p>
          <a:p>
            <a:pPr marL="0" indent="0">
              <a:spcBef>
                <a:spcPts val="0"/>
              </a:spcBef>
              <a:buNone/>
            </a:pPr>
            <a:endParaRPr lang="en-US" sz="2000" dirty="0">
              <a:latin typeface="Calibri Light" panose="020F0302020204030204" pitchFamily="34" charset="0"/>
              <a:ea typeface="Calibri" panose="020F0502020204030204" pitchFamily="34" charset="0"/>
              <a:cs typeface="Calibri Light" panose="020F0302020204030204" pitchFamily="34" charset="0"/>
            </a:endParaRPr>
          </a:p>
          <a:p>
            <a:pPr>
              <a:spcBef>
                <a:spcPts val="0"/>
              </a:spcBef>
              <a:buFont typeface="Wingdings" panose="05000000000000000000" pitchFamily="2" charset="2"/>
              <a:buChar char=""/>
            </a:pPr>
            <a:r>
              <a:rPr lang="en-US" sz="2000" dirty="0">
                <a:latin typeface="Calibri Light" panose="020F0302020204030204" pitchFamily="34" charset="0"/>
                <a:ea typeface="Calibri" panose="020F0502020204030204" pitchFamily="34" charset="0"/>
                <a:cs typeface="Calibri Light" panose="020F0302020204030204" pitchFamily="34" charset="0"/>
              </a:rPr>
              <a:t>Build university-wide relationships with industry, government agencies, and communities that elevate OSU’s impact, collaboration, and reach, including support to expand existing partnerships and an accessible and inclusive front door for new partners.</a:t>
            </a:r>
          </a:p>
          <a:p>
            <a:pPr>
              <a:spcBef>
                <a:spcPts val="0"/>
              </a:spcBef>
              <a:buFont typeface="Wingdings" panose="05000000000000000000" pitchFamily="2" charset="2"/>
              <a:buChar char=""/>
            </a:pPr>
            <a:endParaRPr lang="en-US" sz="2000" dirty="0">
              <a:latin typeface="Calibri Light" panose="020F0302020204030204" pitchFamily="34" charset="0"/>
              <a:ea typeface="Calibri" panose="020F0502020204030204" pitchFamily="34" charset="0"/>
              <a:cs typeface="Calibri Light" panose="020F0302020204030204" pitchFamily="34" charset="0"/>
            </a:endParaRPr>
          </a:p>
          <a:p>
            <a:pPr marL="342900" indent="-342900">
              <a:spcBef>
                <a:spcPts val="0"/>
              </a:spcBef>
              <a:buFont typeface="Wingdings" panose="05000000000000000000" pitchFamily="2" charset="2"/>
              <a:buChar char=""/>
            </a:pPr>
            <a:r>
              <a:rPr lang="en-US" sz="2000" dirty="0">
                <a:latin typeface="Calibri Light" panose="020F0302020204030204" pitchFamily="34" charset="0"/>
                <a:ea typeface="Calibri" panose="020F0502020204030204" pitchFamily="34" charset="0"/>
                <a:cs typeface="Calibri Light" panose="020F0302020204030204" pitchFamily="34" charset="0"/>
              </a:rPr>
              <a:t>Build on OSU Extension’s statewide presence and deep, longstanding relationships with Oregon’s people and communities to bridge differences, combat misinformation, inspire greater civic participation, and inform decision-making.</a:t>
            </a:r>
          </a:p>
          <a:p>
            <a:pPr marL="342900" indent="-342900">
              <a:spcBef>
                <a:spcPts val="0"/>
              </a:spcBef>
              <a:buFont typeface="Wingdings" panose="05000000000000000000" pitchFamily="2" charset="2"/>
              <a:buChar char=""/>
            </a:pPr>
            <a:endParaRPr lang="en-US" sz="2000" dirty="0">
              <a:latin typeface="Calibri Light" panose="020F0302020204030204" pitchFamily="34" charset="0"/>
              <a:ea typeface="Calibri" panose="020F0502020204030204" pitchFamily="34" charset="0"/>
              <a:cs typeface="Calibri Light" panose="020F0302020204030204" pitchFamily="34" charset="0"/>
            </a:endParaRPr>
          </a:p>
          <a:p>
            <a:pPr>
              <a:spcBef>
                <a:spcPts val="0"/>
              </a:spcBef>
              <a:buFont typeface="Wingdings" panose="05000000000000000000" pitchFamily="2" charset="2"/>
              <a:buChar char=""/>
            </a:pPr>
            <a:r>
              <a:rPr lang="en-US" sz="2000" u="sng" dirty="0">
                <a:latin typeface="Calibri Light" panose="020F0302020204030204" pitchFamily="34" charset="0"/>
                <a:ea typeface="Calibri" panose="020F0502020204030204" pitchFamily="34" charset="0"/>
                <a:cs typeface="Calibri Light" panose="020F0302020204030204" pitchFamily="34" charset="0"/>
              </a:rPr>
              <a:t>Continuing SP4 Actions</a:t>
            </a:r>
            <a:r>
              <a:rPr lang="en-US" sz="2000" dirty="0">
                <a:latin typeface="Calibri Light" panose="020F0302020204030204" pitchFamily="34" charset="0"/>
                <a:ea typeface="Calibri" panose="020F0502020204030204" pitchFamily="34" charset="0"/>
                <a:cs typeface="Calibri Light" panose="020F0302020204030204" pitchFamily="34" charset="0"/>
              </a:rPr>
              <a:t>: Collaborative Innovation and Research; Collaborative Innovation Complex; Community College partnerships</a:t>
            </a:r>
          </a:p>
          <a:p>
            <a:pPr>
              <a:spcBef>
                <a:spcPts val="0"/>
              </a:spcBef>
              <a:buFont typeface="Wingdings" panose="05000000000000000000" pitchFamily="2" charset="2"/>
              <a:buChar char=""/>
            </a:pPr>
            <a:endParaRPr lang="en-US" sz="2000" dirty="0">
              <a:latin typeface="Calibri Light" panose="020F0302020204030204" pitchFamily="34" charset="0"/>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2594044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7BB64B-6CFD-4FD8-998B-CF3FAB04BF29}"/>
              </a:ext>
            </a:extLst>
          </p:cNvPr>
          <p:cNvPicPr>
            <a:picLocks noChangeAspect="1"/>
          </p:cNvPicPr>
          <p:nvPr/>
        </p:nvPicPr>
        <p:blipFill rotWithShape="1">
          <a:blip r:embed="rId2">
            <a:extLst>
              <a:ext uri="{28A0092B-C50C-407E-A947-70E740481C1C}">
                <a14:useLocalDpi xmlns:a14="http://schemas.microsoft.com/office/drawing/2010/main" val="0"/>
              </a:ext>
            </a:extLst>
          </a:blip>
          <a:srcRect r="10867" b="10340"/>
          <a:stretch/>
        </p:blipFill>
        <p:spPr>
          <a:xfrm>
            <a:off x="1324948" y="709127"/>
            <a:ext cx="10867052" cy="6148873"/>
          </a:xfrm>
          <a:prstGeom prst="rect">
            <a:avLst/>
          </a:prstGeom>
        </p:spPr>
      </p:pic>
      <p:sp>
        <p:nvSpPr>
          <p:cNvPr id="2" name="Title 1">
            <a:extLst>
              <a:ext uri="{FF2B5EF4-FFF2-40B4-BE49-F238E27FC236}">
                <a16:creationId xmlns:a16="http://schemas.microsoft.com/office/drawing/2014/main" id="{9BF1093D-ECFD-46B4-A531-9403F78C62FF}"/>
              </a:ext>
            </a:extLst>
          </p:cNvPr>
          <p:cNvSpPr>
            <a:spLocks noGrp="1"/>
          </p:cNvSpPr>
          <p:nvPr>
            <p:ph type="ctrTitle"/>
          </p:nvPr>
        </p:nvSpPr>
        <p:spPr/>
        <p:txBody>
          <a:bodyPr/>
          <a:lstStyle/>
          <a:p>
            <a:r>
              <a:rPr lang="en-US" dirty="0">
                <a:solidFill>
                  <a:srgbClr val="FF6600"/>
                </a:solidFill>
                <a:latin typeface="Verdana" panose="020B0604030504040204" pitchFamily="34" charset="0"/>
                <a:ea typeface="Verdana" panose="020B0604030504040204" pitchFamily="34" charset="0"/>
                <a:cs typeface="Verdana" panose="020B0604030504040204" pitchFamily="34" charset="0"/>
              </a:rPr>
              <a:t>OSU Faculty Senate</a:t>
            </a:r>
            <a:endParaRPr lang="en-US" dirty="0"/>
          </a:p>
        </p:txBody>
      </p:sp>
      <p:sp>
        <p:nvSpPr>
          <p:cNvPr id="3" name="Subtitle 2">
            <a:extLst>
              <a:ext uri="{FF2B5EF4-FFF2-40B4-BE49-F238E27FC236}">
                <a16:creationId xmlns:a16="http://schemas.microsoft.com/office/drawing/2014/main" id="{6A4FE509-AC1D-4C5C-B076-C5A9EEF78CAA}"/>
              </a:ext>
            </a:extLst>
          </p:cNvPr>
          <p:cNvSpPr>
            <a:spLocks noGrp="1"/>
          </p:cNvSpPr>
          <p:nvPr>
            <p:ph type="subTitle" idx="1"/>
          </p:nvPr>
        </p:nvSpPr>
        <p:spPr/>
        <p:txBody>
          <a:bodyPr/>
          <a:lstStyle/>
          <a:p>
            <a:pPr algn="ctr"/>
            <a:r>
              <a:rPr lang="en-US" dirty="0">
                <a:latin typeface="Verdana" panose="020B0604030504040204" pitchFamily="34" charset="0"/>
                <a:ea typeface="Verdana" panose="020B0604030504040204" pitchFamily="34" charset="0"/>
              </a:rPr>
              <a:t>June 8, 2023</a:t>
            </a:r>
          </a:p>
        </p:txBody>
      </p:sp>
    </p:spTree>
    <p:extLst>
      <p:ext uri="{BB962C8B-B14F-4D97-AF65-F5344CB8AC3E}">
        <p14:creationId xmlns:p14="http://schemas.microsoft.com/office/powerpoint/2010/main" val="25814728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276" y="862965"/>
            <a:ext cx="10693300" cy="1193114"/>
          </a:xfrm>
        </p:spPr>
        <p:txBody>
          <a:bodyPr>
            <a:normAutofit/>
          </a:bodyPr>
          <a:lstStyle/>
          <a:p>
            <a:r>
              <a:rPr lang="en-US" dirty="0">
                <a:latin typeface="Calibri Light" panose="020F0302020204030204" pitchFamily="34" charset="0"/>
                <a:cs typeface="Calibri Light" panose="020F0302020204030204" pitchFamily="34" charset="0"/>
              </a:rPr>
              <a:t>Key Targets</a:t>
            </a:r>
            <a:br>
              <a:rPr lang="en-US" dirty="0">
                <a:latin typeface="Calibri Light" panose="020F0302020204030204" pitchFamily="34" charset="0"/>
                <a:cs typeface="Calibri Light" panose="020F0302020204030204" pitchFamily="34" charset="0"/>
              </a:rPr>
            </a:br>
            <a:endParaRPr lang="en-US" sz="2700"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a:xfrm>
            <a:off x="494152" y="2457175"/>
            <a:ext cx="10821549" cy="4996048"/>
          </a:xfrm>
        </p:spPr>
        <p:txBody>
          <a:bodyPr>
            <a:normAutofit/>
          </a:bodyPr>
          <a:lstStyle/>
          <a:p>
            <a:pPr marL="0" indent="0">
              <a:spcBef>
                <a:spcPts val="1200"/>
              </a:spcBef>
              <a:buNone/>
            </a:pPr>
            <a:r>
              <a:rPr lang="en-US" dirty="0">
                <a:latin typeface="Calibri Light" panose="020F0302020204030204" pitchFamily="34" charset="0"/>
                <a:ea typeface="Calibri" panose="020F0502020204030204" pitchFamily="34" charset="0"/>
                <a:cs typeface="Calibri Light" panose="020F0302020204030204" pitchFamily="34" charset="0"/>
              </a:rPr>
              <a:t>A set of bold targets that are the principal focus of the plan. A more detailed set of input and outcome metrics will also be tracked.</a:t>
            </a:r>
            <a:endParaRPr lang="en-US" dirty="0">
              <a:latin typeface="Calibri Light" panose="020F0302020204030204" pitchFamily="34" charset="0"/>
              <a:ea typeface="Times New Roman" panose="02020603050405020304" pitchFamily="18" charset="0"/>
              <a:cs typeface="Calibri Light" panose="020F0302020204030204" pitchFamily="34" charset="0"/>
            </a:endParaRPr>
          </a:p>
          <a:p>
            <a:pPr marL="342900" indent="-342900">
              <a:spcBef>
                <a:spcPts val="1200"/>
              </a:spcBef>
              <a:buFont typeface="Symbol" panose="05050102010706020507" pitchFamily="18" charset="2"/>
              <a:buChar char=""/>
            </a:pPr>
            <a:r>
              <a:rPr lang="en-US" dirty="0">
                <a:latin typeface="Calibri Light" panose="020F0302020204030204" pitchFamily="34" charset="0"/>
                <a:ea typeface="Times New Roman" panose="02020603050405020304" pitchFamily="18" charset="0"/>
                <a:cs typeface="Calibri Light" panose="020F0302020204030204" pitchFamily="34" charset="0"/>
              </a:rPr>
              <a:t>Increase annual research expenditures to $600 million</a:t>
            </a:r>
            <a:r>
              <a:rPr lang="en-US" dirty="0">
                <a:latin typeface="Calibri Light" panose="020F0302020204030204" pitchFamily="34" charset="0"/>
                <a:ea typeface="Calibri" panose="020F0502020204030204" pitchFamily="34" charset="0"/>
                <a:cs typeface="Calibri Light" panose="020F0302020204030204" pitchFamily="34" charset="0"/>
              </a:rPr>
              <a:t> (Goal 1).</a:t>
            </a:r>
            <a:endParaRPr lang="en-US" dirty="0">
              <a:latin typeface="Calibri Light" panose="020F0302020204030204" pitchFamily="34" charset="0"/>
              <a:ea typeface="Times New Roman" panose="02020603050405020304" pitchFamily="18" charset="0"/>
              <a:cs typeface="Calibri Light" panose="020F0302020204030204" pitchFamily="34" charset="0"/>
            </a:endParaRPr>
          </a:p>
          <a:p>
            <a:pPr marL="342900" indent="-342900">
              <a:spcBef>
                <a:spcPts val="1200"/>
              </a:spcBef>
              <a:buFont typeface="Symbol" panose="05050102010706020507" pitchFamily="18" charset="2"/>
              <a:buChar char=""/>
            </a:pPr>
            <a:r>
              <a:rPr lang="en-US" dirty="0">
                <a:latin typeface="Calibri Light" panose="020F0302020204030204" pitchFamily="34" charset="0"/>
                <a:ea typeface="Times New Roman" panose="02020603050405020304" pitchFamily="18" charset="0"/>
                <a:cs typeface="Calibri Light" panose="020F0302020204030204" pitchFamily="34" charset="0"/>
              </a:rPr>
              <a:t>Increase six-year graduation rate to 80 percent </a:t>
            </a:r>
            <a:r>
              <a:rPr lang="en-US" dirty="0">
                <a:latin typeface="Calibri Light" panose="020F0302020204030204" pitchFamily="34" charset="0"/>
                <a:ea typeface="Calibri" panose="020F0502020204030204" pitchFamily="34" charset="0"/>
                <a:cs typeface="Calibri Light" panose="020F0302020204030204" pitchFamily="34" charset="0"/>
              </a:rPr>
              <a:t>(Goal 2).</a:t>
            </a:r>
            <a:endParaRPr lang="en-US" dirty="0">
              <a:latin typeface="Calibri Light" panose="020F0302020204030204" pitchFamily="34" charset="0"/>
              <a:ea typeface="Times New Roman" panose="02020603050405020304" pitchFamily="18" charset="0"/>
              <a:cs typeface="Calibri Light" panose="020F0302020204030204" pitchFamily="34" charset="0"/>
            </a:endParaRPr>
          </a:p>
          <a:p>
            <a:pPr marL="342900" indent="-342900">
              <a:spcBef>
                <a:spcPts val="1200"/>
              </a:spcBef>
              <a:buFont typeface="Symbol" panose="05050102010706020507" pitchFamily="18" charset="2"/>
              <a:buChar char=""/>
            </a:pPr>
            <a:r>
              <a:rPr lang="en-US" dirty="0">
                <a:latin typeface="Calibri Light" panose="020F0302020204030204" pitchFamily="34" charset="0"/>
                <a:ea typeface="Times New Roman" panose="02020603050405020304" pitchFamily="18" charset="0"/>
                <a:cs typeface="Calibri Light" panose="020F0302020204030204" pitchFamily="34" charset="0"/>
              </a:rPr>
              <a:t>Increase online-only enrollment to 30,000 and OSU-Cascades enrollment to 2,500 (Goals 2 and 3).</a:t>
            </a:r>
          </a:p>
          <a:p>
            <a:pPr marL="342900" indent="-342900">
              <a:spcBef>
                <a:spcPts val="1200"/>
              </a:spcBef>
              <a:buFont typeface="Symbol" panose="05050102010706020507" pitchFamily="18" charset="2"/>
              <a:buChar char=""/>
            </a:pPr>
            <a:r>
              <a:rPr lang="en-US" dirty="0">
                <a:latin typeface="Calibri Light" panose="020F0302020204030204" pitchFamily="34" charset="0"/>
                <a:ea typeface="Times New Roman" panose="02020603050405020304" pitchFamily="18" charset="0"/>
                <a:cs typeface="Calibri Light" panose="020F0302020204030204" pitchFamily="34" charset="0"/>
              </a:rPr>
              <a:t>Increase the number of significant private, public, and nonprofit partnerships and the number of high-profile regional initiatives in cooperation with other states (Goal 3).</a:t>
            </a:r>
          </a:p>
        </p:txBody>
      </p:sp>
    </p:spTree>
    <p:extLst>
      <p:ext uri="{BB962C8B-B14F-4D97-AF65-F5344CB8AC3E}">
        <p14:creationId xmlns:p14="http://schemas.microsoft.com/office/powerpoint/2010/main" val="21485041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269" y="880218"/>
            <a:ext cx="10693300" cy="1193114"/>
          </a:xfrm>
        </p:spPr>
        <p:txBody>
          <a:bodyPr>
            <a:normAutofit/>
          </a:bodyPr>
          <a:lstStyle/>
          <a:p>
            <a:r>
              <a:rPr lang="en-US" dirty="0">
                <a:latin typeface="Calibri Light" panose="020F0302020204030204" pitchFamily="34" charset="0"/>
                <a:cs typeface="Calibri Light" panose="020F0302020204030204" pitchFamily="34" charset="0"/>
              </a:rPr>
              <a:t>Next Steps</a:t>
            </a:r>
            <a:br>
              <a:rPr lang="en-US" dirty="0">
                <a:latin typeface="Calibri Light" panose="020F0302020204030204" pitchFamily="34" charset="0"/>
                <a:cs typeface="Calibri Light" panose="020F0302020204030204" pitchFamily="34" charset="0"/>
              </a:rPr>
            </a:br>
            <a:endParaRPr lang="en-US" sz="2700"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a:xfrm>
            <a:off x="451021" y="2207009"/>
            <a:ext cx="10821549" cy="4996048"/>
          </a:xfrm>
        </p:spPr>
        <p:txBody>
          <a:bodyPr>
            <a:normAutofit/>
          </a:bodyPr>
          <a:lstStyle/>
          <a:p>
            <a:pPr>
              <a:spcBef>
                <a:spcPts val="1200"/>
              </a:spcBef>
              <a:buFont typeface="Wingdings" panose="05000000000000000000" pitchFamily="2" charset="2"/>
              <a:buChar char="§"/>
            </a:pPr>
            <a:r>
              <a:rPr lang="en-US" dirty="0">
                <a:latin typeface="Calibri Light" panose="020F0302020204030204" pitchFamily="34" charset="0"/>
                <a:ea typeface="Calibri" panose="020F0502020204030204" pitchFamily="34" charset="0"/>
                <a:cs typeface="Calibri Light" panose="020F0302020204030204" pitchFamily="34" charset="0"/>
              </a:rPr>
              <a:t>June: Feedback from the Board of Trustees shared with SP Core Team and Steering Committee</a:t>
            </a:r>
          </a:p>
          <a:p>
            <a:pPr>
              <a:spcBef>
                <a:spcPts val="1200"/>
              </a:spcBef>
              <a:buFont typeface="Wingdings" panose="05000000000000000000" pitchFamily="2" charset="2"/>
              <a:buChar char="§"/>
            </a:pPr>
            <a:r>
              <a:rPr lang="en-US" dirty="0">
                <a:latin typeface="Calibri Light" panose="020F0302020204030204" pitchFamily="34" charset="0"/>
                <a:ea typeface="Times New Roman" panose="02020603050405020304" pitchFamily="18" charset="0"/>
                <a:cs typeface="Calibri Light" panose="020F0302020204030204" pitchFamily="34" charset="0"/>
              </a:rPr>
              <a:t>July: Continued refinement of themes, goals, action; review by Steering Committee</a:t>
            </a:r>
          </a:p>
          <a:p>
            <a:pPr>
              <a:spcBef>
                <a:spcPts val="1200"/>
              </a:spcBef>
              <a:buFont typeface="Wingdings" panose="05000000000000000000" pitchFamily="2" charset="2"/>
              <a:buChar char="§"/>
            </a:pPr>
            <a:r>
              <a:rPr lang="en-US" dirty="0">
                <a:latin typeface="Calibri Light" panose="020F0302020204030204" pitchFamily="34" charset="0"/>
                <a:ea typeface="Times New Roman" panose="02020603050405020304" pitchFamily="18" charset="0"/>
                <a:cs typeface="Calibri Light" panose="020F0302020204030204" pitchFamily="34" charset="0"/>
              </a:rPr>
              <a:t>August: Full draft distributed to university community for review and comment</a:t>
            </a:r>
          </a:p>
          <a:p>
            <a:pPr>
              <a:spcBef>
                <a:spcPts val="1200"/>
              </a:spcBef>
              <a:buFont typeface="Wingdings" panose="05000000000000000000" pitchFamily="2" charset="2"/>
              <a:buChar char="§"/>
            </a:pPr>
            <a:r>
              <a:rPr lang="en-US" dirty="0">
                <a:latin typeface="Calibri Light" panose="020F0302020204030204" pitchFamily="34" charset="0"/>
                <a:ea typeface="Times New Roman" panose="02020603050405020304" pitchFamily="18" charset="0"/>
                <a:cs typeface="Calibri Light" panose="020F0302020204030204" pitchFamily="34" charset="0"/>
              </a:rPr>
              <a:t>September</a:t>
            </a:r>
            <a:r>
              <a:rPr lang="en-US">
                <a:latin typeface="Calibri Light" panose="020F0302020204030204" pitchFamily="34" charset="0"/>
                <a:ea typeface="Times New Roman" panose="02020603050405020304" pitchFamily="18" charset="0"/>
                <a:cs typeface="Calibri Light" panose="020F0302020204030204" pitchFamily="34" charset="0"/>
              </a:rPr>
              <a:t>: Discussions </a:t>
            </a:r>
            <a:r>
              <a:rPr lang="en-US" dirty="0">
                <a:latin typeface="Calibri Light" panose="020F0302020204030204" pitchFamily="34" charset="0"/>
                <a:ea typeface="Times New Roman" panose="02020603050405020304" pitchFamily="18" charset="0"/>
                <a:cs typeface="Calibri Light" panose="020F0302020204030204" pitchFamily="34" charset="0"/>
              </a:rPr>
              <a:t>with senior leaders and Steering Committee; final refinements; docket due to the Board</a:t>
            </a:r>
          </a:p>
          <a:p>
            <a:pPr>
              <a:spcBef>
                <a:spcPts val="1200"/>
              </a:spcBef>
              <a:buFont typeface="Wingdings" panose="05000000000000000000" pitchFamily="2" charset="2"/>
              <a:buChar char="§"/>
            </a:pPr>
            <a:r>
              <a:rPr lang="en-US" dirty="0">
                <a:latin typeface="Calibri Light" panose="020F0302020204030204" pitchFamily="34" charset="0"/>
                <a:ea typeface="Times New Roman" panose="02020603050405020304" pitchFamily="18" charset="0"/>
                <a:cs typeface="Calibri Light" panose="020F0302020204030204" pitchFamily="34" charset="0"/>
              </a:rPr>
              <a:t>October: Presentation to Faculty Senate; Review and endorsement by the Board of Trustees</a:t>
            </a:r>
          </a:p>
          <a:p>
            <a:pPr>
              <a:spcBef>
                <a:spcPts val="1200"/>
              </a:spcBef>
              <a:buFont typeface="Wingdings" panose="05000000000000000000" pitchFamily="2" charset="2"/>
              <a:buChar char="§"/>
            </a:pPr>
            <a:r>
              <a:rPr lang="en-US" dirty="0">
                <a:latin typeface="Calibri Light" panose="020F0302020204030204" pitchFamily="34" charset="0"/>
                <a:ea typeface="Times New Roman" panose="02020603050405020304" pitchFamily="18" charset="0"/>
                <a:cs typeface="Calibri Light" panose="020F0302020204030204" pitchFamily="34" charset="0"/>
              </a:rPr>
              <a:t>December: SP4 concludes</a:t>
            </a:r>
          </a:p>
          <a:p>
            <a:pPr>
              <a:spcBef>
                <a:spcPts val="1200"/>
              </a:spcBef>
              <a:buFont typeface="Wingdings" panose="05000000000000000000" pitchFamily="2" charset="2"/>
              <a:buChar char="§"/>
            </a:pPr>
            <a:r>
              <a:rPr lang="en-US" dirty="0">
                <a:latin typeface="Calibri Light" panose="020F0302020204030204" pitchFamily="34" charset="0"/>
                <a:ea typeface="Times New Roman" panose="02020603050405020304" pitchFamily="18" charset="0"/>
                <a:cs typeface="Calibri Light" panose="020F0302020204030204" pitchFamily="34" charset="0"/>
              </a:rPr>
              <a:t>January: Implementation of new strategic plan commences</a:t>
            </a:r>
          </a:p>
        </p:txBody>
      </p:sp>
    </p:spTree>
    <p:extLst>
      <p:ext uri="{BB962C8B-B14F-4D97-AF65-F5344CB8AC3E}">
        <p14:creationId xmlns:p14="http://schemas.microsoft.com/office/powerpoint/2010/main" val="27112001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061" y="749639"/>
            <a:ext cx="10362867" cy="1193114"/>
          </a:xfrm>
        </p:spPr>
        <p:txBody>
          <a:bodyPr/>
          <a:lstStyle/>
          <a:p>
            <a:r>
              <a:rPr lang="en-US" dirty="0">
                <a:latin typeface="Calibri Light" panose="020F0302020204030204" pitchFamily="34" charset="0"/>
                <a:cs typeface="Calibri Light" panose="020F0302020204030204" pitchFamily="34" charset="0"/>
              </a:rPr>
              <a:t>Thank You</a:t>
            </a:r>
          </a:p>
        </p:txBody>
      </p:sp>
      <p:sp>
        <p:nvSpPr>
          <p:cNvPr id="3" name="Content Placeholder 2"/>
          <p:cNvSpPr>
            <a:spLocks noGrp="1"/>
          </p:cNvSpPr>
          <p:nvPr>
            <p:ph idx="1"/>
          </p:nvPr>
        </p:nvSpPr>
        <p:spPr>
          <a:xfrm>
            <a:off x="1442919" y="2411990"/>
            <a:ext cx="9773009" cy="3682206"/>
          </a:xfrm>
        </p:spPr>
        <p:txBody>
          <a:bodyPr>
            <a:normAutofit/>
          </a:bodyPr>
          <a:lstStyle/>
          <a:p>
            <a:pPr marL="0" indent="0">
              <a:buNone/>
            </a:pPr>
            <a:r>
              <a:rPr lang="en-US" dirty="0">
                <a:latin typeface="Calibri Light" panose="020F0302020204030204" pitchFamily="34" charset="0"/>
                <a:cs typeface="Calibri Light" panose="020F0302020204030204" pitchFamily="34" charset="0"/>
              </a:rPr>
              <a:t>Imagining the university’s future and charting how we will achieve it, together.</a:t>
            </a:r>
          </a:p>
          <a:p>
            <a:pPr marL="0" indent="0">
              <a:buNone/>
            </a:pPr>
            <a:endParaRPr lang="en-US" dirty="0">
              <a:latin typeface="Calibri Light" panose="020F0302020204030204" pitchFamily="34" charset="0"/>
              <a:cs typeface="Calibri Light" panose="020F0302020204030204" pitchFamily="34" charset="0"/>
            </a:endParaRPr>
          </a:p>
          <a:p>
            <a:pPr marL="0" indent="0">
              <a:buNone/>
            </a:pPr>
            <a:r>
              <a:rPr lang="en-US" dirty="0">
                <a:solidFill>
                  <a:srgbClr val="FFFF00"/>
                </a:solidFill>
                <a:latin typeface="Calibri Light" panose="020F030202020403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https://leadership.oregonstate.edu/provost/imagining-our-future-together</a:t>
            </a:r>
            <a:r>
              <a:rPr lang="en-US" dirty="0">
                <a:solidFill>
                  <a:srgbClr val="FFFF00"/>
                </a:solidFill>
                <a:latin typeface="Calibri Light" panose="020F0302020204030204" pitchFamily="34" charset="0"/>
                <a:cs typeface="Calibri Light" panose="020F0302020204030204" pitchFamily="34" charset="0"/>
              </a:rPr>
              <a:t> </a:t>
            </a:r>
          </a:p>
          <a:p>
            <a:pPr marL="0" indent="0">
              <a:buNone/>
            </a:pPr>
            <a:endParaRPr lang="en-US" dirty="0">
              <a:latin typeface="Calibri Light" panose="020F0302020204030204" pitchFamily="34" charset="0"/>
              <a:cs typeface="Calibri Light" panose="020F0302020204030204" pitchFamily="34" charset="0"/>
            </a:endParaRPr>
          </a:p>
          <a:p>
            <a:pPr marL="0" indent="0">
              <a:buNone/>
            </a:pPr>
            <a:endParaRPr lang="en-US" dirty="0">
              <a:latin typeface="Calibri Light" panose="020F0302020204030204" pitchFamily="34" charset="0"/>
              <a:cs typeface="Calibri Light" panose="020F0302020204030204" pitchFamily="34" charset="0"/>
            </a:endParaRPr>
          </a:p>
        </p:txBody>
      </p:sp>
      <p:sp>
        <p:nvSpPr>
          <p:cNvPr id="6" name="Title 1">
            <a:extLst>
              <a:ext uri="{FF2B5EF4-FFF2-40B4-BE49-F238E27FC236}">
                <a16:creationId xmlns:a16="http://schemas.microsoft.com/office/drawing/2014/main" id="{E205B9AD-F733-4C93-864E-D77E68CEDE15}"/>
              </a:ext>
            </a:extLst>
          </p:cNvPr>
          <p:cNvSpPr txBox="1">
            <a:spLocks/>
          </p:cNvSpPr>
          <p:nvPr/>
        </p:nvSpPr>
        <p:spPr>
          <a:xfrm>
            <a:off x="1589" y="4431845"/>
            <a:ext cx="12188825" cy="119311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rgbClr val="DC4400"/>
                </a:solidFill>
                <a:latin typeface="Impact"/>
                <a:ea typeface="+mj-ea"/>
                <a:cs typeface="Impact"/>
              </a:defRPr>
            </a:lvl1pPr>
          </a:lstStyle>
          <a:p>
            <a:pPr algn="ctr"/>
            <a:r>
              <a:rPr lang="en-US" b="1" dirty="0">
                <a:solidFill>
                  <a:schemeClr val="tx1"/>
                </a:solidFill>
                <a:latin typeface="Calibri Light" panose="020F0302020204030204" pitchFamily="34" charset="0"/>
                <a:cs typeface="Calibri Light" panose="020F0302020204030204" pitchFamily="34" charset="0"/>
              </a:rPr>
              <a:t>Questions?</a:t>
            </a:r>
          </a:p>
        </p:txBody>
      </p:sp>
    </p:spTree>
    <p:extLst>
      <p:ext uri="{BB962C8B-B14F-4D97-AF65-F5344CB8AC3E}">
        <p14:creationId xmlns:p14="http://schemas.microsoft.com/office/powerpoint/2010/main" val="38468396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7BB64B-6CFD-4FD8-998B-CF3FAB04BF29}"/>
              </a:ext>
            </a:extLst>
          </p:cNvPr>
          <p:cNvPicPr>
            <a:picLocks noChangeAspect="1"/>
          </p:cNvPicPr>
          <p:nvPr/>
        </p:nvPicPr>
        <p:blipFill rotWithShape="1">
          <a:blip r:embed="rId2">
            <a:extLst>
              <a:ext uri="{28A0092B-C50C-407E-A947-70E740481C1C}">
                <a14:useLocalDpi xmlns:a14="http://schemas.microsoft.com/office/drawing/2010/main" val="0"/>
              </a:ext>
            </a:extLst>
          </a:blip>
          <a:srcRect r="10867" b="10340"/>
          <a:stretch/>
        </p:blipFill>
        <p:spPr>
          <a:xfrm>
            <a:off x="1324948" y="709127"/>
            <a:ext cx="10867052" cy="6148873"/>
          </a:xfrm>
          <a:prstGeom prst="rect">
            <a:avLst/>
          </a:prstGeom>
        </p:spPr>
      </p:pic>
      <p:sp>
        <p:nvSpPr>
          <p:cNvPr id="2" name="Title 1">
            <a:extLst>
              <a:ext uri="{FF2B5EF4-FFF2-40B4-BE49-F238E27FC236}">
                <a16:creationId xmlns:a16="http://schemas.microsoft.com/office/drawing/2014/main" id="{9BF1093D-ECFD-46B4-A531-9403F78C62FF}"/>
              </a:ext>
            </a:extLst>
          </p:cNvPr>
          <p:cNvSpPr>
            <a:spLocks noGrp="1"/>
          </p:cNvSpPr>
          <p:nvPr>
            <p:ph type="ctrTitle"/>
          </p:nvPr>
        </p:nvSpPr>
        <p:spPr/>
        <p:txBody>
          <a:bodyPr/>
          <a:lstStyle/>
          <a:p>
            <a:r>
              <a:rPr lang="en-US" dirty="0">
                <a:solidFill>
                  <a:srgbClr val="FF6600"/>
                </a:solidFill>
                <a:latin typeface="Verdana" panose="020B0604030504040204" pitchFamily="34" charset="0"/>
                <a:ea typeface="Verdana" panose="020B0604030504040204" pitchFamily="34" charset="0"/>
                <a:cs typeface="Verdana" panose="020B0604030504040204" pitchFamily="34" charset="0"/>
              </a:rPr>
              <a:t>OSU Faculty Senate</a:t>
            </a:r>
            <a:endParaRPr lang="en-US" dirty="0"/>
          </a:p>
        </p:txBody>
      </p:sp>
      <p:sp>
        <p:nvSpPr>
          <p:cNvPr id="3" name="Subtitle 2">
            <a:extLst>
              <a:ext uri="{FF2B5EF4-FFF2-40B4-BE49-F238E27FC236}">
                <a16:creationId xmlns:a16="http://schemas.microsoft.com/office/drawing/2014/main" id="{6A4FE509-AC1D-4C5C-B076-C5A9EEF78CAA}"/>
              </a:ext>
            </a:extLst>
          </p:cNvPr>
          <p:cNvSpPr>
            <a:spLocks noGrp="1"/>
          </p:cNvSpPr>
          <p:nvPr>
            <p:ph type="subTitle" idx="1"/>
          </p:nvPr>
        </p:nvSpPr>
        <p:spPr/>
        <p:txBody>
          <a:bodyPr/>
          <a:lstStyle/>
          <a:p>
            <a:pPr algn="ctr"/>
            <a:r>
              <a:rPr lang="en-US" dirty="0">
                <a:latin typeface="Verdana" panose="020B0604030504040204" pitchFamily="34" charset="0"/>
                <a:ea typeface="Verdana" panose="020B0604030504040204" pitchFamily="34" charset="0"/>
              </a:rPr>
              <a:t>June 8, 2023</a:t>
            </a:r>
          </a:p>
        </p:txBody>
      </p:sp>
    </p:spTree>
    <p:extLst>
      <p:ext uri="{BB962C8B-B14F-4D97-AF65-F5344CB8AC3E}">
        <p14:creationId xmlns:p14="http://schemas.microsoft.com/office/powerpoint/2010/main" val="394982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B86C7E-3902-4D00-934D-37656B79EA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636" y="1219201"/>
            <a:ext cx="11852728" cy="4183316"/>
          </a:xfrm>
          <a:prstGeom prst="rect">
            <a:avLst/>
          </a:prstGeom>
        </p:spPr>
      </p:pic>
    </p:spTree>
    <p:extLst>
      <p:ext uri="{BB962C8B-B14F-4D97-AF65-F5344CB8AC3E}">
        <p14:creationId xmlns:p14="http://schemas.microsoft.com/office/powerpoint/2010/main" val="196926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7BB64B-6CFD-4FD8-998B-CF3FAB04BF29}"/>
              </a:ext>
            </a:extLst>
          </p:cNvPr>
          <p:cNvPicPr>
            <a:picLocks noChangeAspect="1"/>
          </p:cNvPicPr>
          <p:nvPr/>
        </p:nvPicPr>
        <p:blipFill rotWithShape="1">
          <a:blip r:embed="rId2">
            <a:extLst>
              <a:ext uri="{28A0092B-C50C-407E-A947-70E740481C1C}">
                <a14:useLocalDpi xmlns:a14="http://schemas.microsoft.com/office/drawing/2010/main" val="0"/>
              </a:ext>
            </a:extLst>
          </a:blip>
          <a:srcRect r="10867" b="10340"/>
          <a:stretch/>
        </p:blipFill>
        <p:spPr>
          <a:xfrm>
            <a:off x="1324948" y="709127"/>
            <a:ext cx="10867052" cy="6148873"/>
          </a:xfrm>
          <a:prstGeom prst="rect">
            <a:avLst/>
          </a:prstGeom>
        </p:spPr>
      </p:pic>
      <p:sp>
        <p:nvSpPr>
          <p:cNvPr id="2" name="Title 1">
            <a:extLst>
              <a:ext uri="{FF2B5EF4-FFF2-40B4-BE49-F238E27FC236}">
                <a16:creationId xmlns:a16="http://schemas.microsoft.com/office/drawing/2014/main" id="{9BF1093D-ECFD-46B4-A531-9403F78C62FF}"/>
              </a:ext>
            </a:extLst>
          </p:cNvPr>
          <p:cNvSpPr>
            <a:spLocks noGrp="1"/>
          </p:cNvSpPr>
          <p:nvPr>
            <p:ph type="ctrTitle"/>
          </p:nvPr>
        </p:nvSpPr>
        <p:spPr/>
        <p:txBody>
          <a:bodyPr/>
          <a:lstStyle/>
          <a:p>
            <a:r>
              <a:rPr lang="en-US" dirty="0">
                <a:solidFill>
                  <a:srgbClr val="FF6600"/>
                </a:solidFill>
                <a:latin typeface="Verdana" panose="020B0604030504040204" pitchFamily="34" charset="0"/>
                <a:ea typeface="Verdana" panose="020B0604030504040204" pitchFamily="34" charset="0"/>
                <a:cs typeface="Verdana" panose="020B0604030504040204" pitchFamily="34" charset="0"/>
              </a:rPr>
              <a:t>OSU Faculty Senate</a:t>
            </a:r>
            <a:endParaRPr lang="en-US" dirty="0"/>
          </a:p>
        </p:txBody>
      </p:sp>
      <p:sp>
        <p:nvSpPr>
          <p:cNvPr id="3" name="Subtitle 2">
            <a:extLst>
              <a:ext uri="{FF2B5EF4-FFF2-40B4-BE49-F238E27FC236}">
                <a16:creationId xmlns:a16="http://schemas.microsoft.com/office/drawing/2014/main" id="{6A4FE509-AC1D-4C5C-B076-C5A9EEF78CAA}"/>
              </a:ext>
            </a:extLst>
          </p:cNvPr>
          <p:cNvSpPr>
            <a:spLocks noGrp="1"/>
          </p:cNvSpPr>
          <p:nvPr>
            <p:ph type="subTitle" idx="1"/>
          </p:nvPr>
        </p:nvSpPr>
        <p:spPr/>
        <p:txBody>
          <a:bodyPr/>
          <a:lstStyle/>
          <a:p>
            <a:pPr algn="ctr"/>
            <a:r>
              <a:rPr lang="en-US" dirty="0">
                <a:latin typeface="Verdana" panose="020B0604030504040204" pitchFamily="34" charset="0"/>
                <a:ea typeface="Verdana" panose="020B0604030504040204" pitchFamily="34" charset="0"/>
              </a:rPr>
              <a:t>June 8, 2023</a:t>
            </a:r>
          </a:p>
        </p:txBody>
      </p:sp>
    </p:spTree>
    <p:extLst>
      <p:ext uri="{BB962C8B-B14F-4D97-AF65-F5344CB8AC3E}">
        <p14:creationId xmlns:p14="http://schemas.microsoft.com/office/powerpoint/2010/main" val="3139197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2EF89-A2DE-4D2D-9747-74997E07F41C}"/>
              </a:ext>
            </a:extLst>
          </p:cNvPr>
          <p:cNvSpPr>
            <a:spLocks noGrp="1"/>
          </p:cNvSpPr>
          <p:nvPr>
            <p:ph type="title"/>
          </p:nvPr>
        </p:nvSpPr>
        <p:spPr/>
        <p:txBody>
          <a:bodyPr/>
          <a:lstStyle/>
          <a:p>
            <a:pPr algn="l"/>
            <a:r>
              <a:rPr lang="en-US" dirty="0">
                <a:latin typeface="Calibri Light" panose="020F0302020204030204" pitchFamily="34" charset="0"/>
                <a:cs typeface="Calibri Light" panose="020F0302020204030204" pitchFamily="34" charset="0"/>
              </a:rPr>
              <a:t>Consideration of Degree Candidates</a:t>
            </a:r>
          </a:p>
        </p:txBody>
      </p:sp>
      <p:sp>
        <p:nvSpPr>
          <p:cNvPr id="3" name="Text Placeholder 2">
            <a:extLst>
              <a:ext uri="{FF2B5EF4-FFF2-40B4-BE49-F238E27FC236}">
                <a16:creationId xmlns:a16="http://schemas.microsoft.com/office/drawing/2014/main" id="{2BC39B53-69ED-493C-8A51-98A3482A9F92}"/>
              </a:ext>
            </a:extLst>
          </p:cNvPr>
          <p:cNvSpPr>
            <a:spLocks noGrp="1"/>
          </p:cNvSpPr>
          <p:nvPr>
            <p:ph type="body" idx="1"/>
          </p:nvPr>
        </p:nvSpPr>
        <p:spPr/>
        <p:txBody>
          <a:bodyPr>
            <a:normAutofit/>
          </a:bodyPr>
          <a:lstStyle/>
          <a:p>
            <a:pPr algn="ctr"/>
            <a:r>
              <a:rPr lang="en-US" dirty="0">
                <a:latin typeface="Rockwell" panose="02060603020205020403" pitchFamily="18" charset="0"/>
              </a:rPr>
              <a:t>Rebecca Mathern</a:t>
            </a:r>
          </a:p>
        </p:txBody>
      </p:sp>
    </p:spTree>
    <p:extLst>
      <p:ext uri="{BB962C8B-B14F-4D97-AF65-F5344CB8AC3E}">
        <p14:creationId xmlns:p14="http://schemas.microsoft.com/office/powerpoint/2010/main" val="370318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0F3DCF-8831-46AD-90A2-2698ED4EF3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8571" y="0"/>
            <a:ext cx="4573429" cy="6858000"/>
          </a:xfrm>
          <a:prstGeom prst="rect">
            <a:avLst/>
          </a:prstGeom>
        </p:spPr>
      </p:pic>
      <p:sp>
        <p:nvSpPr>
          <p:cNvPr id="2" name="TextBox 1">
            <a:extLst>
              <a:ext uri="{FF2B5EF4-FFF2-40B4-BE49-F238E27FC236}">
                <a16:creationId xmlns:a16="http://schemas.microsoft.com/office/drawing/2014/main" id="{0E250EFF-CF9B-4896-8C1F-561EF57193A9}"/>
              </a:ext>
            </a:extLst>
          </p:cNvPr>
          <p:cNvSpPr txBox="1"/>
          <p:nvPr/>
        </p:nvSpPr>
        <p:spPr>
          <a:xfrm>
            <a:off x="486852" y="1896534"/>
            <a:ext cx="8173156" cy="3970318"/>
          </a:xfrm>
          <a:prstGeom prst="rect">
            <a:avLst/>
          </a:prstGeom>
          <a:solidFill>
            <a:schemeClr val="tx1"/>
          </a:solidFill>
          <a:ln w="76200">
            <a:solidFill>
              <a:srgbClr val="FF9933"/>
            </a:solidFill>
          </a:ln>
        </p:spPr>
        <p:txBody>
          <a:bodyPr wrap="square" rtlCol="0">
            <a:spAutoFit/>
          </a:bodyPr>
          <a:lstStyle/>
          <a:p>
            <a:pPr algn="ctr"/>
            <a:r>
              <a:rPr lang="en-US" sz="3600" dirty="0">
                <a:solidFill>
                  <a:schemeClr val="bg1"/>
                </a:solidFill>
                <a:latin typeface="Calibri Light" panose="020F0302020204030204" pitchFamily="34" charset="0"/>
                <a:cs typeface="Calibri Light" panose="020F0302020204030204" pitchFamily="34" charset="0"/>
              </a:rPr>
              <a:t>Each year, the Office of the Registrar is pleased to present to the Faculty Senate the candidates for </a:t>
            </a:r>
            <a:r>
              <a:rPr lang="en-US" sz="3600" dirty="0">
                <a:solidFill>
                  <a:srgbClr val="0000FF"/>
                </a:solidFill>
                <a:latin typeface="Calibri Light" panose="020F030202020403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baccalaureate and advanced degrees</a:t>
            </a:r>
            <a:r>
              <a:rPr lang="en-US" sz="3600" dirty="0">
                <a:solidFill>
                  <a:schemeClr val="bg1"/>
                </a:solidFill>
                <a:latin typeface="Calibri Light" panose="020F0302020204030204" pitchFamily="34" charset="0"/>
                <a:cs typeface="Calibri Light" panose="020F0302020204030204" pitchFamily="34" charset="0"/>
              </a:rPr>
              <a:t> and those who qualify for various honors. Today we seek your approval for the Class of 2023 – </a:t>
            </a:r>
          </a:p>
          <a:p>
            <a:pPr algn="ctr"/>
            <a:r>
              <a:rPr lang="en-US" sz="3600" dirty="0">
                <a:solidFill>
                  <a:schemeClr val="bg1"/>
                </a:solidFill>
                <a:latin typeface="Calibri Light" panose="020F0302020204030204" pitchFamily="34" charset="0"/>
                <a:cs typeface="Calibri Light" panose="020F0302020204030204" pitchFamily="34" charset="0"/>
              </a:rPr>
              <a:t>Oregon State University’s 154</a:t>
            </a:r>
            <a:r>
              <a:rPr lang="en-US" sz="3600" baseline="30000" dirty="0">
                <a:solidFill>
                  <a:schemeClr val="bg1"/>
                </a:solidFill>
                <a:latin typeface="Calibri Light" panose="020F0302020204030204" pitchFamily="34" charset="0"/>
                <a:cs typeface="Calibri Light" panose="020F0302020204030204" pitchFamily="34" charset="0"/>
              </a:rPr>
              <a:t>th</a:t>
            </a:r>
            <a:r>
              <a:rPr lang="en-US" sz="3600" dirty="0">
                <a:solidFill>
                  <a:schemeClr val="bg1"/>
                </a:solidFill>
                <a:latin typeface="Calibri Light" panose="020F0302020204030204" pitchFamily="34" charset="0"/>
                <a:cs typeface="Calibri Light" panose="020F0302020204030204" pitchFamily="34" charset="0"/>
              </a:rPr>
              <a:t> class.</a:t>
            </a:r>
          </a:p>
        </p:txBody>
      </p:sp>
    </p:spTree>
    <p:extLst>
      <p:ext uri="{BB962C8B-B14F-4D97-AF65-F5344CB8AC3E}">
        <p14:creationId xmlns:p14="http://schemas.microsoft.com/office/powerpoint/2010/main" val="2281452503"/>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2682</TotalTime>
  <Words>3861</Words>
  <Application>Microsoft Office PowerPoint</Application>
  <PresentationFormat>Widescreen</PresentationFormat>
  <Paragraphs>330</Paragraphs>
  <Slides>53</Slides>
  <Notes>20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53</vt:i4>
      </vt:variant>
    </vt:vector>
  </HeadingPairs>
  <TitlesOfParts>
    <vt:vector size="69" baseType="lpstr">
      <vt:lpstr>MS Mincho</vt:lpstr>
      <vt:lpstr>Arial</vt:lpstr>
      <vt:lpstr>Calibri</vt:lpstr>
      <vt:lpstr>Calibri Light</vt:lpstr>
      <vt:lpstr>Cambria</vt:lpstr>
      <vt:lpstr>Courier New</vt:lpstr>
      <vt:lpstr>Georgia</vt:lpstr>
      <vt:lpstr>Helvetica</vt:lpstr>
      <vt:lpstr>Rockwell</vt:lpstr>
      <vt:lpstr>Symbol</vt:lpstr>
      <vt:lpstr>Times New Roman</vt:lpstr>
      <vt:lpstr>Trebuchet MS</vt:lpstr>
      <vt:lpstr>Tw Cen MT</vt:lpstr>
      <vt:lpstr>Verdana</vt:lpstr>
      <vt:lpstr>Wingdings</vt:lpstr>
      <vt:lpstr>Berlin</vt:lpstr>
      <vt:lpstr>OSU Faculty Senate</vt:lpstr>
      <vt:lpstr>Meeting Guidelines </vt:lpstr>
      <vt:lpstr>Discussion Guidelines</vt:lpstr>
      <vt:lpstr>Voting Guidelines</vt:lpstr>
      <vt:lpstr>OSU Faculty Senate</vt:lpstr>
      <vt:lpstr>PowerPoint Presentation</vt:lpstr>
      <vt:lpstr>OSU Faculty Senate</vt:lpstr>
      <vt:lpstr>Consideration of Degree Candidates</vt:lpstr>
      <vt:lpstr>PowerPoint Presentation</vt:lpstr>
      <vt:lpstr>OSU Faculty Senate</vt:lpstr>
      <vt:lpstr>Program Proposal  for Approval by Faculty Senate</vt:lpstr>
      <vt:lpstr>Program Changes for Faculty Senate Review</vt:lpstr>
      <vt:lpstr>Science and Technology of Alcoholic Beverages Certificate Agricultural Sciences, Ecampus CIM Key #725 – New Program Proposal</vt:lpstr>
      <vt:lpstr>Information Items — </vt:lpstr>
      <vt:lpstr>OSU Faculty Senate</vt:lpstr>
      <vt:lpstr>Promotional Criteria: Instructor (ALS, ESL, PAC) &amp; Professor (Senior Research) Tracks</vt:lpstr>
      <vt:lpstr>Background</vt:lpstr>
      <vt:lpstr>Final Promotional Criteria</vt:lpstr>
      <vt:lpstr>PowerPoint Presentation</vt:lpstr>
      <vt:lpstr>PowerPoint Presentation</vt:lpstr>
      <vt:lpstr>OSU Faculty Senate</vt:lpstr>
      <vt:lpstr>Inclusive Recognition of Innovation &amp; Entrepreneurship</vt:lpstr>
      <vt:lpstr>Overarching Recommended Changes to OSU P&amp;T Guidelines</vt:lpstr>
      <vt:lpstr>Motion on the Floor</vt:lpstr>
      <vt:lpstr>OSU Faculty Senate</vt:lpstr>
      <vt:lpstr>Academic Freedom Policy</vt:lpstr>
      <vt:lpstr>OSU Faculty Senate</vt:lpstr>
      <vt:lpstr>Promoting General Education at OSU</vt:lpstr>
      <vt:lpstr>General Education Implementation</vt:lpstr>
      <vt:lpstr>Stakeholders</vt:lpstr>
      <vt:lpstr>Why Not Just Keep "Baccalaureate Core?"</vt:lpstr>
      <vt:lpstr>Goal of Promoting the New Curriculum</vt:lpstr>
      <vt:lpstr>Research Process </vt:lpstr>
      <vt:lpstr>Name Options Proposal from URM</vt:lpstr>
      <vt:lpstr>Components of the new curriculum</vt:lpstr>
      <vt:lpstr>PowerPoint Presentation</vt:lpstr>
      <vt:lpstr>Introducing... </vt:lpstr>
      <vt:lpstr>PowerPoint Presentation</vt:lpstr>
      <vt:lpstr>Coming Fall 2023</vt:lpstr>
      <vt:lpstr>References</vt:lpstr>
      <vt:lpstr>OSU Faculty Senate</vt:lpstr>
      <vt:lpstr>Developing OSU’s Next Strategic Plan</vt:lpstr>
      <vt:lpstr>PowerPoint Presentation</vt:lpstr>
      <vt:lpstr>Opportunities</vt:lpstr>
      <vt:lpstr>Vision: A Prosperous Future</vt:lpstr>
      <vt:lpstr>Three Strategic Goals</vt:lpstr>
      <vt:lpstr>Goal 1: Potential Actions </vt:lpstr>
      <vt:lpstr>Goal 2: Potential Actions </vt:lpstr>
      <vt:lpstr>Goal 3: Potential Actions </vt:lpstr>
      <vt:lpstr>Key Targets </vt:lpstr>
      <vt:lpstr>Next Steps </vt:lpstr>
      <vt:lpstr>Thank You</vt:lpstr>
      <vt:lpstr>OSU Faculty Senate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OSU Faculty Senate</dc:title>
  <dc:creator>Calascibetta, Caitlin</dc:creator>
  <cp:lastModifiedBy>Calascibetta, Caitlin</cp:lastModifiedBy>
  <cp:revision>289</cp:revision>
  <dcterms:created xsi:type="dcterms:W3CDTF">2021-12-09T00:10:26Z</dcterms:created>
  <dcterms:modified xsi:type="dcterms:W3CDTF">2023-06-08T21:37:31Z</dcterms:modified>
</cp:coreProperties>
</file>