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7" r:id="rId2"/>
    <p:sldId id="355" r:id="rId3"/>
    <p:sldId id="358" r:id="rId4"/>
    <p:sldId id="3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10F1F-CAB2-7348-6EEA-C3C7959AB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122BC-6CD2-A99A-6511-59FE421C5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219A8-BA65-6695-B7A7-447541954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5BCC0-57BC-9E67-8447-0E215479C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D7CA5-A9AE-BD94-093F-4DE3D15ED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2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C0E05-8401-6D3B-0C2B-17026D71A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6EC26-0311-DD7F-E15E-9F94FC957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88038-BE5B-159E-2EFD-94F7731DC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AB7BC-DC46-AA70-18FB-E40F8D54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2B481-CB2C-621C-51CE-33AE5FC05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7E9D57-4DA4-969D-8D9A-34E9DF834F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9378EE-640F-7BB1-5465-3A00FB1DA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D6192-8040-F97A-90DD-0CC92B5F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8FC33-4973-55E3-6EB6-0274A9245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AB15E-53DC-4437-C5A6-783E49D9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6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51247-C10F-ED50-74B5-77095A413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9FFE5-F5C8-1236-335F-F32237E13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BFACF-31B6-82E3-6722-5FAD1FFB8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942B-9849-9FB0-47BE-625CB5561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861C-ACC9-69B4-1C9E-29D6947CC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8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C2CCB-C68A-86C8-F8B5-6B014461A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D8FD5-E2E8-F578-FFE4-AABA5027B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29BBF-0FBC-B68E-3037-527FC1D0F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C4CDC-6C86-A1BE-7163-5D9A71BAB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A353B-B1FC-3EBE-055F-81E291503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50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D2252-B930-D133-69E8-A231DD09D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6755A-B815-0947-9BDD-7953E850A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38C3A9-C956-5BC6-E67B-1B4AEBF25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9564F7-353B-B5BD-399D-71F7EF180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0B9E7-FD92-61EC-639E-028CE4FC8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FC73F-CC7C-0E90-E034-EF7CF2FB8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1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07E95-72A1-D246-F9E2-512EC549D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4BFCD8-99CE-B88A-5156-D1582B9A7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DCEDE-67EA-B594-444B-17D04180E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2E5CA4-EECA-4EAF-85EB-107146113E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3C90FF-8796-E705-3F77-C1636AE61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9C0ABC-9F31-55AD-4363-7BFDDCA30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9690B-AE26-38FE-4223-0A8F4E387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B0B7C7-C94C-3337-F1D3-FF6B3150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2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29FB2-6978-5AB0-6209-03F399530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69C9FB-C201-C4AC-3DC2-274CC7333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7ACABF-A57F-DEA0-4B1F-2B1F7DEFC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68B7DD-1CE8-F691-7EF3-49F5C8081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3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994414-7F33-3210-759B-55F496F21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13451E-201D-EFC6-E898-23D4F5CE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FE78FC-67D0-BF45-8F17-1E4E37849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53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76484-2085-EC8A-49AD-2BC327EB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7A581-B221-7EC5-D8CC-DDF0CDD6F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9DE2F-5348-FB68-845D-F4DA33764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526727-9A11-DC62-94F5-186615210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44F6D-0BF6-8671-51C9-876F70C4B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6E74AE-709A-951A-367B-8472C908D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4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604AA-3231-124F-58A2-3E67D0D18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78B418-F493-2083-74F5-780E1F054A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82F3A5-4744-D41C-BFE0-4A5F18BD27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ADD03-2A5A-42CE-E88F-549BA635D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DB38C7-21BF-BA5C-128D-4619F97F9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6CC4A-54E6-5FC2-600D-5846C736C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10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4DBDCD-3D72-096A-71EB-F408B648B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95339-2E83-94C1-2D28-C3B2248CF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F914-D90F-76FF-1709-3C6071BD1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DD4FC-13CC-4DEE-8BB8-756A995BB4E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E19E5-0ADC-94FC-4E72-6C7E1990C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974E8-294D-8A28-7059-D0D2CCBF4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E4CF0-1267-4537-AE3B-DE4DAF4C8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1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C27359-68DC-96F8-F1F6-990D78F9DE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9355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6" name="Picture 5" descr="A black background with many symbols">
            <a:extLst>
              <a:ext uri="{FF2B5EF4-FFF2-40B4-BE49-F238E27FC236}">
                <a16:creationId xmlns:a16="http://schemas.microsoft.com/office/drawing/2014/main" id="{2F536298-3472-5125-28DA-E49D6360D1F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11" y="-2296526"/>
            <a:ext cx="12206034" cy="91545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60FFAC7-3D48-D8BF-F672-250CC41C287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8711" y="2304661"/>
            <a:ext cx="12210711" cy="1509059"/>
          </a:xfrm>
          <a:prstGeom prst="rect">
            <a:avLst/>
          </a:prstGeom>
          <a:solidFill>
            <a:srgbClr val="D73F09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A8A143-43AB-12C1-D89C-2E30BE3430B3}"/>
              </a:ext>
            </a:extLst>
          </p:cNvPr>
          <p:cNvSpPr txBox="1"/>
          <p:nvPr/>
        </p:nvSpPr>
        <p:spPr>
          <a:xfrm>
            <a:off x="851574" y="2674469"/>
            <a:ext cx="101821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Stratum2 Black" panose="020B0506030000020004" pitchFamily="34" charset="0"/>
              </a:rPr>
              <a:t>Executive Committee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550D10-B4E4-F873-A884-9C014DF5E088}"/>
              </a:ext>
            </a:extLst>
          </p:cNvPr>
          <p:cNvSpPr txBox="1"/>
          <p:nvPr/>
        </p:nvSpPr>
        <p:spPr>
          <a:xfrm>
            <a:off x="9355" y="399703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Kievit Offc" panose="020B0504030101020102" pitchFamily="34" charset="0"/>
              </a:rPr>
              <a:t>Jennifer Alix-Garcia</a:t>
            </a:r>
            <a:endParaRPr lang="en-US" sz="2400" i="1" dirty="0">
              <a:solidFill>
                <a:schemeClr val="bg1"/>
              </a:solidFill>
              <a:latin typeface="Kievit Offc" panose="020B050403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882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09212E-4DA8-AA62-F60A-E20705EB48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B24E39-F60D-6391-D9F9-63517E82AA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1194318"/>
          </a:xfrm>
          <a:prstGeom prst="rect">
            <a:avLst/>
          </a:prstGeom>
          <a:solidFill>
            <a:srgbClr val="D73F09"/>
          </a:solidFill>
          <a:ln>
            <a:solidFill>
              <a:srgbClr val="D73F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4016D0-CEBD-4855-FD5B-CD5F86C83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18846"/>
            <a:ext cx="10869248" cy="64371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Stratum2 Black" panose="020B0506030000020004" pitchFamily="34" charset="0"/>
              </a:rPr>
              <a:t>Key Functions of the Executive Committee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05255F-2A27-35E2-F413-5A60BC581DAE}"/>
              </a:ext>
            </a:extLst>
          </p:cNvPr>
          <p:cNvSpPr txBox="1"/>
          <p:nvPr/>
        </p:nvSpPr>
        <p:spPr>
          <a:xfrm>
            <a:off x="392023" y="1582915"/>
            <a:ext cx="11364548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200" b="1" dirty="0">
                <a:latin typeface="Kievit Offc" panose="020B0504030101020102" pitchFamily="34" charset="0"/>
                <a:cs typeface="Calibri Light" panose="020F0302020204030204" pitchFamily="34" charset="0"/>
              </a:rPr>
              <a:t>Who serves on the EC?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b="1" dirty="0">
                <a:latin typeface="Kievit Offc" panose="020B0504030101020102" pitchFamily="34" charset="0"/>
                <a:cs typeface="Calibri Light" panose="020F0302020204030204" pitchFamily="34" charset="0"/>
              </a:rPr>
              <a:t>Voting members: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Six faculty members. Three are elected each year from current Senators, for a term of service of two years. 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One member representing OSU-Cascades faculty. 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The Senate president, immediate past president, and president-elect.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OSU’s senior Interinstitutional Faculty Senator.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b="1" dirty="0">
                <a:latin typeface="Kievit Offc" panose="020B0504030101020102" pitchFamily="34" charset="0"/>
                <a:cs typeface="Calibri Light" panose="020F0302020204030204" pitchFamily="34" charset="0"/>
              </a:rPr>
              <a:t>Non-voting member:</a:t>
            </a:r>
          </a:p>
          <a:p>
            <a:pPr marL="74295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Kievit Offc" panose="020B0504030101020102" pitchFamily="34" charset="0"/>
                <a:cs typeface="Calibri Light" panose="020F0302020204030204" pitchFamily="34" charset="0"/>
              </a:rPr>
              <a:t>Provost and Executive Vice President, or designee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400" dirty="0">
              <a:latin typeface="Kievit Offc" panose="020B0504030101020102" pitchFamily="34" charset="0"/>
              <a:cs typeface="Calibri Light" panose="020F0302020204030204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Kievit Offc" panose="020B0504030101020102" pitchFamily="34" charset="0"/>
                <a:cs typeface="Calibri Light" panose="020F0302020204030204" pitchFamily="34" charset="0"/>
              </a:rPr>
              <a:t>The EC meets weekly during the academic year.</a:t>
            </a:r>
          </a:p>
        </p:txBody>
      </p:sp>
    </p:spTree>
    <p:extLst>
      <p:ext uri="{BB962C8B-B14F-4D97-AF65-F5344CB8AC3E}">
        <p14:creationId xmlns:p14="http://schemas.microsoft.com/office/powerpoint/2010/main" val="880666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09212E-4DA8-AA62-F60A-E20705EB48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B24E39-F60D-6391-D9F9-63517E82AA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1194318"/>
          </a:xfrm>
          <a:prstGeom prst="rect">
            <a:avLst/>
          </a:prstGeom>
          <a:solidFill>
            <a:srgbClr val="D73F09"/>
          </a:solidFill>
          <a:ln>
            <a:solidFill>
              <a:srgbClr val="D73F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4016D0-CEBD-4855-FD5B-CD5F86C83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18846"/>
            <a:ext cx="10869248" cy="64371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Stratum2 Black" panose="020B0506030000020004" pitchFamily="34" charset="0"/>
              </a:rPr>
              <a:t>Key Functions of the Executive Committee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05255F-2A27-35E2-F413-5A60BC581DAE}"/>
              </a:ext>
            </a:extLst>
          </p:cNvPr>
          <p:cNvSpPr txBox="1"/>
          <p:nvPr/>
        </p:nvSpPr>
        <p:spPr>
          <a:xfrm>
            <a:off x="392023" y="1582915"/>
            <a:ext cx="11364548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b="1" dirty="0">
                <a:latin typeface="Kievit Offc" panose="020B0504030101020102" pitchFamily="34" charset="0"/>
                <a:cs typeface="Calibri Light" panose="020F0302020204030204" pitchFamily="34" charset="0"/>
              </a:rPr>
              <a:t>What role does the EC Play?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Set the agenda for FS meetings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brings action items to the FS floor for debate.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guide curricular actions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request attendance at FS meetings of individuals on campus who might contribute to the understanding of a particular issue on campus.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Work on many issues important to the operation of the university 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advise the administration on topics such as curriculum, promotion and tenure guidelines, budget, hiring, restructuring, and athletics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Support and provide oversight for FS committees and councils Each of the 24 Faculty Senate committees has an EC member who serves as a liaison. </a:t>
            </a:r>
          </a:p>
        </p:txBody>
      </p:sp>
    </p:spTree>
    <p:extLst>
      <p:ext uri="{BB962C8B-B14F-4D97-AF65-F5344CB8AC3E}">
        <p14:creationId xmlns:p14="http://schemas.microsoft.com/office/powerpoint/2010/main" val="301684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09212E-4DA8-AA62-F60A-E20705EB48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B24E39-F60D-6391-D9F9-63517E82AA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1194318"/>
          </a:xfrm>
          <a:prstGeom prst="rect">
            <a:avLst/>
          </a:prstGeom>
          <a:solidFill>
            <a:srgbClr val="D73F09"/>
          </a:solidFill>
          <a:ln>
            <a:solidFill>
              <a:srgbClr val="D73F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4016D0-CEBD-4855-FD5B-CD5F86C83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18846"/>
            <a:ext cx="10869248" cy="64371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Stratum2 Black" panose="020B0506030000020004" pitchFamily="34" charset="0"/>
              </a:rPr>
              <a:t>Key Functions of the Executive Committee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05255F-2A27-35E2-F413-5A60BC581DAE}"/>
              </a:ext>
            </a:extLst>
          </p:cNvPr>
          <p:cNvSpPr txBox="1"/>
          <p:nvPr/>
        </p:nvSpPr>
        <p:spPr>
          <a:xfrm>
            <a:off x="392023" y="1582915"/>
            <a:ext cx="11364548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b="1" dirty="0">
                <a:latin typeface="Kievit Offc" panose="020B0504030101020102" pitchFamily="34" charset="0"/>
                <a:cs typeface="Calibri Light" panose="020F0302020204030204" pitchFamily="34" charset="0"/>
              </a:rPr>
              <a:t>Why is the EC important?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Serves as the primary interface between faculty, Faculty Senate, and Administration</a:t>
            </a:r>
          </a:p>
          <a:p>
            <a:pPr marL="742950" lvl="1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Fosters interactions with upper administration that truly embraces shared governance and the opportunity to provide faculty perspectives</a:t>
            </a:r>
          </a:p>
          <a:p>
            <a:pPr marL="1200150" lvl="2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Works with Office of Academic Affairs to debate and facilitates solutions related to important academic issues such as curriculum revision and student evaluations of teaching</a:t>
            </a:r>
          </a:p>
          <a:p>
            <a:pPr marL="1200150" lvl="2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Works with the Office of Faculty Affairs on issues regarding Promotion and Tenure and academic freedom</a:t>
            </a:r>
          </a:p>
          <a:p>
            <a:pPr marL="1200150" lvl="2" indent="-2857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Helps draft university policy and is often called on by senior administration to be part of the decision-making process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The EC is the highest university body to which a faculty member can ask to review their tenure and promotion process at the department or college level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Kievit Offc" panose="020B0504030101020102" pitchFamily="34" charset="0"/>
                <a:cs typeface="Calibri Light" panose="020F0302020204030204" pitchFamily="34" charset="0"/>
              </a:rPr>
              <a:t>The EC embraces a university-wide advocacy role</a:t>
            </a:r>
          </a:p>
        </p:txBody>
      </p:sp>
    </p:spTree>
    <p:extLst>
      <p:ext uri="{BB962C8B-B14F-4D97-AF65-F5344CB8AC3E}">
        <p14:creationId xmlns:p14="http://schemas.microsoft.com/office/powerpoint/2010/main" val="80092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333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Kievit Offc</vt:lpstr>
      <vt:lpstr>Stratum2 Black</vt:lpstr>
      <vt:lpstr>Office Theme</vt:lpstr>
      <vt:lpstr>PowerPoint Presentation</vt:lpstr>
      <vt:lpstr>Key Functions of the Executive Committee</vt:lpstr>
      <vt:lpstr>Key Functions of the Executive Committee</vt:lpstr>
      <vt:lpstr>Key Functions of the Executive Committee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Calascibetta, Caitlin M</dc:creator>
  <cp:lastModifiedBy>Calascibetta, Caitlin M</cp:lastModifiedBy>
  <cp:revision>1</cp:revision>
  <dcterms:created xsi:type="dcterms:W3CDTF">2024-01-05T18:35:24Z</dcterms:created>
  <dcterms:modified xsi:type="dcterms:W3CDTF">2024-01-05T18:39:45Z</dcterms:modified>
</cp:coreProperties>
</file>