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2"/>
  </p:notesMasterIdLst>
  <p:sldIdLst>
    <p:sldId id="281" r:id="rId2"/>
    <p:sldId id="348" r:id="rId3"/>
    <p:sldId id="337" r:id="rId4"/>
    <p:sldId id="335" r:id="rId5"/>
    <p:sldId id="338" r:id="rId6"/>
    <p:sldId id="336" r:id="rId7"/>
    <p:sldId id="339" r:id="rId8"/>
    <p:sldId id="340" r:id="rId9"/>
    <p:sldId id="345" r:id="rId10"/>
    <p:sldId id="269" r:id="rId11"/>
    <p:sldId id="342" r:id="rId12"/>
    <p:sldId id="343" r:id="rId13"/>
    <p:sldId id="344" r:id="rId14"/>
    <p:sldId id="346" r:id="rId15"/>
    <p:sldId id="347" r:id="rId16"/>
    <p:sldId id="363" r:id="rId17"/>
    <p:sldId id="360" r:id="rId18"/>
    <p:sldId id="374" r:id="rId19"/>
    <p:sldId id="361" r:id="rId20"/>
    <p:sldId id="362" r:id="rId21"/>
    <p:sldId id="364" r:id="rId22"/>
    <p:sldId id="375" r:id="rId23"/>
    <p:sldId id="365" r:id="rId24"/>
    <p:sldId id="366" r:id="rId25"/>
    <p:sldId id="370" r:id="rId26"/>
    <p:sldId id="369" r:id="rId27"/>
    <p:sldId id="367" r:id="rId28"/>
    <p:sldId id="371" r:id="rId29"/>
    <p:sldId id="372"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72B1C2-AA07-8B11-ACEC-0E46F708D88E}" name="Bangs, Jackie" initials="JB" userId="S::bangsj@oregonstate.edu::506798cf-fe9b-4483-946f-da2f9ec4d98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0" d="100"/>
          <a:sy n="110" d="100"/>
        </p:scale>
        <p:origin x="264" y="132"/>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8A84B-622F-4B65-A46F-FB24B9FC37F3}" type="datetimeFigureOut">
              <a:rPr lang="en-US" smtClean="0"/>
              <a:t>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1C2A5-ED70-4151-8023-6045FB1BD4F3}" type="slidenum">
              <a:rPr lang="en-US" smtClean="0"/>
              <a:t>‹#›</a:t>
            </a:fld>
            <a:endParaRPr lang="en-US" dirty="0"/>
          </a:p>
        </p:txBody>
      </p:sp>
    </p:spTree>
    <p:extLst>
      <p:ext uri="{BB962C8B-B14F-4D97-AF65-F5344CB8AC3E}">
        <p14:creationId xmlns:p14="http://schemas.microsoft.com/office/powerpoint/2010/main" val="193231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7146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408445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08392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84932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84260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18938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00197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04418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61155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53483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6AC04C0-BD41-4B80-80FE-7388D8633383}" type="datetimeFigureOut">
              <a:rPr lang="en-US" smtClean="0"/>
              <a:t>1/10/2024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19123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6AC04C0-BD41-4B80-80FE-7388D8633383}" type="datetimeFigureOut">
              <a:rPr lang="en-US" smtClean="0"/>
              <a:t>1/10/2024</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29C4EF5-B665-41D5-9323-56FB1D5F6A2B}" type="slidenum">
              <a:rPr lang="en-US" smtClean="0"/>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60337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Caitlin.Calascibetta@oregonstate.edu" TargetMode="External"/><Relationship Id="rId2" Type="http://schemas.openxmlformats.org/officeDocument/2006/relationships/hyperlink" Target="mailto:Vickie.Nunnemaker@oregonstate.edu" TargetMode="Externa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senate.oregonstate.edu/faculty-grievance-committee" TargetMode="External"/><Relationship Id="rId13" Type="http://schemas.openxmlformats.org/officeDocument/2006/relationships/hyperlink" Target="https://senate.oregonstate.edu/online-education-committee" TargetMode="External"/><Relationship Id="rId18" Type="http://schemas.openxmlformats.org/officeDocument/2006/relationships/hyperlink" Target="https://senate.oregonstate.edu/academic-advising-council" TargetMode="External"/><Relationship Id="rId3" Type="http://schemas.openxmlformats.org/officeDocument/2006/relationships/hyperlink" Target="https://senate.oregonstate.edu/administrative-appointments-committee" TargetMode="External"/><Relationship Id="rId21" Type="http://schemas.openxmlformats.org/officeDocument/2006/relationships/hyperlink" Target="https://senate.oregonstate.edu/graduate-council" TargetMode="External"/><Relationship Id="rId7" Type="http://schemas.openxmlformats.org/officeDocument/2006/relationships/hyperlink" Target="https://senate.oregonstate.edu/core-education-comm" TargetMode="External"/><Relationship Id="rId12" Type="http://schemas.openxmlformats.org/officeDocument/2006/relationships/hyperlink" Target="https://senate.oregonstate.edu/library-committee" TargetMode="External"/><Relationship Id="rId17" Type="http://schemas.openxmlformats.org/officeDocument/2006/relationships/hyperlink" Target="https://senate.oregonstate.edu/undergraduate-admissions-committee" TargetMode="External"/><Relationship Id="rId2" Type="http://schemas.openxmlformats.org/officeDocument/2006/relationships/hyperlink" Target="https://senate.oregonstate.edu/academic-standing-committee" TargetMode="External"/><Relationship Id="rId16" Type="http://schemas.openxmlformats.org/officeDocument/2006/relationships/hyperlink" Target="https://senate.oregonstate.edu/student-recognition-and-awards-committee" TargetMode="External"/><Relationship Id="rId20" Type="http://schemas.openxmlformats.org/officeDocument/2006/relationships/hyperlink" Target="https://senate.oregonstate.edu/diversity-council" TargetMode="External"/><Relationship Id="rId1" Type="http://schemas.openxmlformats.org/officeDocument/2006/relationships/slideLayout" Target="../slideLayouts/slideLayout6.xml"/><Relationship Id="rId6" Type="http://schemas.openxmlformats.org/officeDocument/2006/relationships/hyperlink" Target="https://senate.oregonstate.edu/carbon_commitment_committee" TargetMode="External"/><Relationship Id="rId11" Type="http://schemas.openxmlformats.org/officeDocument/2006/relationships/hyperlink" Target="https://senate.oregonstate.edu/graduate-admissions-committee" TargetMode="External"/><Relationship Id="rId5" Type="http://schemas.openxmlformats.org/officeDocument/2006/relationships/hyperlink" Target="https://senate.oregonstate.edu/budgets-and-fiscal-planning-committee" TargetMode="External"/><Relationship Id="rId15" Type="http://schemas.openxmlformats.org/officeDocument/2006/relationships/hyperlink" Target="https://senate.oregonstate.edu/promotion-and-tenure-committee" TargetMode="External"/><Relationship Id="rId23" Type="http://schemas.openxmlformats.org/officeDocument/2006/relationships/hyperlink" Target="https://senate.oregonstate.edu/research-council" TargetMode="External"/><Relationship Id="rId10" Type="http://schemas.openxmlformats.org/officeDocument/2006/relationships/hyperlink" Target="https://senate.oregonstate.edu/faculty-welfare-committee-0" TargetMode="External"/><Relationship Id="rId19" Type="http://schemas.openxmlformats.org/officeDocument/2006/relationships/hyperlink" Target="https://senate.oregonstate.edu/curriculum-council" TargetMode="External"/><Relationship Id="rId4" Type="http://schemas.openxmlformats.org/officeDocument/2006/relationships/hyperlink" Target="https://senate.oregonstate.edu/advancement-teaching-committee" TargetMode="External"/><Relationship Id="rId9" Type="http://schemas.openxmlformats.org/officeDocument/2006/relationships/hyperlink" Target="https://senate.oregonstate.edu/faculty-recognition-and-awards-committee" TargetMode="External"/><Relationship Id="rId14" Type="http://schemas.openxmlformats.org/officeDocument/2006/relationships/hyperlink" Target="https://senate.oregonstate.edu/prof-fac-interests-0" TargetMode="External"/><Relationship Id="rId22" Type="http://schemas.openxmlformats.org/officeDocument/2006/relationships/hyperlink" Target="https://senate.oregonstate.edu/honors-college-counci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9060C0-7D2F-0C7F-5DF3-4C4F885A33C7}"/>
              </a:ext>
            </a:extLst>
          </p:cNvPr>
          <p:cNvSpPr>
            <a:spLocks noGrp="1" noRot="1" noMove="1" noResize="1" noEditPoints="1" noAdjustHandles="1" noChangeArrowheads="1" noChangeShapeType="1"/>
          </p:cNvSpPr>
          <p:nvPr/>
        </p:nvSpPr>
        <p:spPr>
          <a:xfrm>
            <a:off x="-9355"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many symbols">
            <a:extLst>
              <a:ext uri="{FF2B5EF4-FFF2-40B4-BE49-F238E27FC236}">
                <a16:creationId xmlns:a16="http://schemas.microsoft.com/office/drawing/2014/main" id="{DF630E6F-4F21-263F-F0C8-46FFA14CC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26" y="0"/>
            <a:ext cx="9144000" cy="6858000"/>
          </a:xfrm>
          <a:prstGeom prst="rect">
            <a:avLst/>
          </a:prstGeom>
        </p:spPr>
      </p:pic>
      <p:sp>
        <p:nvSpPr>
          <p:cNvPr id="7" name="Rectangle 6">
            <a:extLst>
              <a:ext uri="{FF2B5EF4-FFF2-40B4-BE49-F238E27FC236}">
                <a16:creationId xmlns:a16="http://schemas.microsoft.com/office/drawing/2014/main" id="{AB0C67B2-C1B7-B52D-B9FD-A3621AE5CEE7}"/>
              </a:ext>
            </a:extLst>
          </p:cNvPr>
          <p:cNvSpPr>
            <a:spLocks noGrp="1" noRot="1" noMove="1" noResize="1" noEditPoints="1" noAdjustHandles="1" noChangeArrowheads="1" noChangeShapeType="1"/>
          </p:cNvSpPr>
          <p:nvPr/>
        </p:nvSpPr>
        <p:spPr>
          <a:xfrm>
            <a:off x="8957380" y="0"/>
            <a:ext cx="243413" cy="6858000"/>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403E7C2-967D-CE25-9EFA-CE3AB7576C82}"/>
              </a:ext>
            </a:extLst>
          </p:cNvPr>
          <p:cNvSpPr>
            <a:spLocks noGrp="1" noRot="1" noMove="1" noResize="1" noEditPoints="1" noAdjustHandles="1" noChangeArrowheads="1" noChangeShapeType="1"/>
          </p:cNvSpPr>
          <p:nvPr/>
        </p:nvSpPr>
        <p:spPr>
          <a:xfrm>
            <a:off x="-9355" y="0"/>
            <a:ext cx="9143979" cy="228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025E5-49B5-3480-3952-75F98B71D3FC}"/>
              </a:ext>
            </a:extLst>
          </p:cNvPr>
          <p:cNvSpPr>
            <a:spLocks noGrp="1"/>
          </p:cNvSpPr>
          <p:nvPr>
            <p:ph type="ctrTitle"/>
          </p:nvPr>
        </p:nvSpPr>
        <p:spPr>
          <a:xfrm>
            <a:off x="1175432" y="292703"/>
            <a:ext cx="7649767" cy="1990519"/>
          </a:xfrm>
        </p:spPr>
        <p:txBody>
          <a:bodyPr anchor="ctr">
            <a:noAutofit/>
          </a:bodyPr>
          <a:lstStyle/>
          <a:p>
            <a:r>
              <a:rPr lang="en-US" sz="4800" dirty="0">
                <a:solidFill>
                  <a:schemeClr val="bg1">
                    <a:lumMod val="95000"/>
                  </a:schemeClr>
                </a:solidFill>
                <a:latin typeface="Stratum2 Black" panose="020B0506030000020004" pitchFamily="34" charset="0"/>
              </a:rPr>
              <a:t>Faculty Senate 101</a:t>
            </a:r>
            <a:br>
              <a:rPr lang="en-US" sz="4800" dirty="0">
                <a:solidFill>
                  <a:schemeClr val="bg1">
                    <a:lumMod val="95000"/>
                  </a:schemeClr>
                </a:solidFill>
                <a:latin typeface="Stratum2 Black" panose="020B0506030000020004" pitchFamily="34" charset="0"/>
              </a:rPr>
            </a:br>
            <a:r>
              <a:rPr lang="en-US" sz="2400" cap="none" dirty="0">
                <a:solidFill>
                  <a:schemeClr val="bg1">
                    <a:lumMod val="95000"/>
                  </a:schemeClr>
                </a:solidFill>
                <a:latin typeface="Kievit Offc" panose="020B0504030101020102" pitchFamily="34" charset="0"/>
              </a:rPr>
              <a:t>Kate MacTavish</a:t>
            </a:r>
            <a:endParaRPr lang="en-US" sz="4800" dirty="0">
              <a:solidFill>
                <a:schemeClr val="bg1">
                  <a:lumMod val="95000"/>
                </a:schemeClr>
              </a:solidFill>
              <a:latin typeface="Stratum2 Black" panose="020B0506030000020004" pitchFamily="34" charset="0"/>
            </a:endParaRPr>
          </a:p>
        </p:txBody>
      </p:sp>
      <p:sp>
        <p:nvSpPr>
          <p:cNvPr id="3" name="Subtitle 2">
            <a:extLst>
              <a:ext uri="{FF2B5EF4-FFF2-40B4-BE49-F238E27FC236}">
                <a16:creationId xmlns:a16="http://schemas.microsoft.com/office/drawing/2014/main" id="{1E5BB0C7-580E-A9AA-2514-284D332AA72F}"/>
              </a:ext>
            </a:extLst>
          </p:cNvPr>
          <p:cNvSpPr>
            <a:spLocks noGrp="1"/>
          </p:cNvSpPr>
          <p:nvPr>
            <p:ph type="subTitle" idx="1"/>
          </p:nvPr>
        </p:nvSpPr>
        <p:spPr>
          <a:xfrm>
            <a:off x="9143998" y="4931953"/>
            <a:ext cx="3201108" cy="1638260"/>
          </a:xfrm>
        </p:spPr>
        <p:txBody>
          <a:bodyPr anchor="ctr">
            <a:normAutofit/>
          </a:bodyPr>
          <a:lstStyle/>
          <a:p>
            <a:pPr algn="ctr"/>
            <a:r>
              <a:rPr lang="en-US" dirty="0">
                <a:latin typeface="Kievit Offc" panose="020B0504030101020102" pitchFamily="34" charset="0"/>
              </a:rPr>
              <a:t>January 11, 2024</a:t>
            </a:r>
          </a:p>
        </p:txBody>
      </p:sp>
      <p:pic>
        <p:nvPicPr>
          <p:cNvPr id="43" name="Picture 42" descr="A black and white logo with white text">
            <a:extLst>
              <a:ext uri="{FF2B5EF4-FFF2-40B4-BE49-F238E27FC236}">
                <a16:creationId xmlns:a16="http://schemas.microsoft.com/office/drawing/2014/main" id="{2E9A6DAB-6DE5-EB43-45C2-33BBF69CB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63" y="136204"/>
            <a:ext cx="954843" cy="1005408"/>
          </a:xfrm>
          <a:prstGeom prst="rect">
            <a:avLst/>
          </a:prstGeom>
        </p:spPr>
      </p:pic>
      <p:pic>
        <p:nvPicPr>
          <p:cNvPr id="6" name="Picture 5" descr="A close-up of a building with pillars">
            <a:extLst>
              <a:ext uri="{FF2B5EF4-FFF2-40B4-BE49-F238E27FC236}">
                <a16:creationId xmlns:a16="http://schemas.microsoft.com/office/drawing/2014/main" id="{86F46134-20A1-1D94-E543-ADEC3014C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1" y="2283223"/>
            <a:ext cx="9156596" cy="6104997"/>
          </a:xfrm>
          <a:prstGeom prst="rect">
            <a:avLst/>
          </a:prstGeom>
        </p:spPr>
      </p:pic>
    </p:spTree>
    <p:extLst>
      <p:ext uri="{BB962C8B-B14F-4D97-AF65-F5344CB8AC3E}">
        <p14:creationId xmlns:p14="http://schemas.microsoft.com/office/powerpoint/2010/main" val="347157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54189-DAF3-4E4D-26A0-1F13C68BE83D}"/>
              </a:ext>
            </a:extLst>
          </p:cNvPr>
          <p:cNvSpPr>
            <a:spLocks noGrp="1" noRot="1" noMove="1" noResize="1" noEditPoints="1" noAdjustHandles="1" noChangeArrowheads="1" noChangeShapeType="1"/>
          </p:cNvSpPr>
          <p:nvPr/>
        </p:nvSpPr>
        <p:spPr>
          <a:xfrm>
            <a:off x="0" y="1600201"/>
            <a:ext cx="6096000" cy="5257800"/>
          </a:xfrm>
          <a:prstGeom prst="rect">
            <a:avLst/>
          </a:prstGeom>
          <a:solidFill>
            <a:srgbClr val="D73F09"/>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797617-8811-4F90-6EF5-ADCD0D826179}"/>
              </a:ext>
            </a:extLst>
          </p:cNvPr>
          <p:cNvSpPr>
            <a:spLocks noGrp="1" noRot="1" noMove="1" noResize="1" noEditPoints="1" noAdjustHandles="1" noChangeArrowheads="1" noChangeShapeType="1"/>
          </p:cNvSpPr>
          <p:nvPr/>
        </p:nvSpPr>
        <p:spPr>
          <a:xfrm>
            <a:off x="6096000" y="1"/>
            <a:ext cx="6096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86DCA9-1184-3F31-FB4B-FBA6F2D5589E}"/>
              </a:ext>
            </a:extLst>
          </p:cNvPr>
          <p:cNvSpPr>
            <a:spLocks noGrp="1"/>
          </p:cNvSpPr>
          <p:nvPr>
            <p:ph type="title"/>
          </p:nvPr>
        </p:nvSpPr>
        <p:spPr>
          <a:xfrm>
            <a:off x="484552" y="275301"/>
            <a:ext cx="5287234" cy="1096299"/>
          </a:xfrm>
        </p:spPr>
        <p:txBody>
          <a:bodyPr>
            <a:normAutofit fontScale="90000"/>
          </a:bodyPr>
          <a:lstStyle/>
          <a:p>
            <a:r>
              <a:rPr lang="en-US" sz="3600" dirty="0">
                <a:latin typeface="Stratum2 Black" panose="020B0506030000020004" pitchFamily="34" charset="0"/>
              </a:rPr>
              <a:t>Slide Heading – Font is Stratum2 Black, size 36</a:t>
            </a:r>
          </a:p>
        </p:txBody>
      </p:sp>
      <p:sp>
        <p:nvSpPr>
          <p:cNvPr id="3" name="Content Placeholder 2">
            <a:extLst>
              <a:ext uri="{FF2B5EF4-FFF2-40B4-BE49-F238E27FC236}">
                <a16:creationId xmlns:a16="http://schemas.microsoft.com/office/drawing/2014/main" id="{2311EFFA-A345-804B-8444-95D868116C3C}"/>
              </a:ext>
            </a:extLst>
          </p:cNvPr>
          <p:cNvSpPr>
            <a:spLocks noGrp="1"/>
          </p:cNvSpPr>
          <p:nvPr>
            <p:ph idx="1"/>
          </p:nvPr>
        </p:nvSpPr>
        <p:spPr>
          <a:xfrm>
            <a:off x="6270162" y="457200"/>
            <a:ext cx="5731338" cy="6032499"/>
          </a:xfrm>
        </p:spPr>
        <p:txBody>
          <a:bodyPr/>
          <a:lstStyle/>
          <a:p>
            <a:pPr>
              <a:buClrTx/>
            </a:pPr>
            <a:r>
              <a:rPr lang="en-US" sz="2000" dirty="0">
                <a:solidFill>
                  <a:schemeClr val="bg1"/>
                </a:solidFill>
                <a:latin typeface="Kievit Offc" panose="020B0504030101020102" pitchFamily="34" charset="0"/>
                <a:cs typeface="Calibri Light" panose="020F0302020204030204" pitchFamily="34" charset="0"/>
              </a:rPr>
              <a:t>Meeting information will include agenda, slide presentation(s), links, and relevant documents.</a:t>
            </a:r>
          </a:p>
        </p:txBody>
      </p:sp>
      <p:sp>
        <p:nvSpPr>
          <p:cNvPr id="4" name="Text Placeholder 3">
            <a:extLst>
              <a:ext uri="{FF2B5EF4-FFF2-40B4-BE49-F238E27FC236}">
                <a16:creationId xmlns:a16="http://schemas.microsoft.com/office/drawing/2014/main" id="{B816C88C-2DE5-9B2B-39E1-E37ADB9FA31F}"/>
              </a:ext>
            </a:extLst>
          </p:cNvPr>
          <p:cNvSpPr>
            <a:spLocks noGrp="1"/>
          </p:cNvSpPr>
          <p:nvPr>
            <p:ph type="body" sz="half" idx="2"/>
          </p:nvPr>
        </p:nvSpPr>
        <p:spPr>
          <a:xfrm>
            <a:off x="484552" y="1875501"/>
            <a:ext cx="5287234" cy="4707198"/>
          </a:xfrm>
        </p:spPr>
        <p:txBody>
          <a:bodyPr>
            <a:normAutofit/>
          </a:bodyPr>
          <a:lstStyle/>
          <a:p>
            <a:pPr marL="342900" indent="-342900">
              <a:buFont typeface="Arial" panose="020B0604020202020204" pitchFamily="34" charset="0"/>
              <a:buChar char="•"/>
            </a:pPr>
            <a:r>
              <a:rPr lang="en-US" sz="2000" dirty="0">
                <a:latin typeface="Kievit Offc" panose="020B0504030101020102" pitchFamily="34" charset="0"/>
              </a:rPr>
              <a:t>Font is </a:t>
            </a:r>
            <a:r>
              <a:rPr lang="en-US" sz="2000" dirty="0" err="1">
                <a:latin typeface="Kievit Offc" panose="020B0504030101020102" pitchFamily="34" charset="0"/>
              </a:rPr>
              <a:t>Kievit</a:t>
            </a:r>
            <a:r>
              <a:rPr lang="en-US" sz="2000" dirty="0">
                <a:latin typeface="Kievit Offc" panose="020B0504030101020102" pitchFamily="34" charset="0"/>
              </a:rPr>
              <a:t> </a:t>
            </a:r>
            <a:r>
              <a:rPr lang="en-US" sz="2000" dirty="0" err="1">
                <a:latin typeface="Kievit Offc" panose="020B0504030101020102" pitchFamily="34" charset="0"/>
              </a:rPr>
              <a:t>Offc</a:t>
            </a:r>
            <a:r>
              <a:rPr lang="en-US" sz="2000" dirty="0">
                <a:latin typeface="Kievit Offc" panose="020B0504030101020102" pitchFamily="34" charset="0"/>
              </a:rPr>
              <a:t>, size 20</a:t>
            </a:r>
          </a:p>
        </p:txBody>
      </p:sp>
      <p:sp>
        <p:nvSpPr>
          <p:cNvPr id="2" name="Rectangle: Diagonal Corners Snipped 1">
            <a:extLst>
              <a:ext uri="{FF2B5EF4-FFF2-40B4-BE49-F238E27FC236}">
                <a16:creationId xmlns:a16="http://schemas.microsoft.com/office/drawing/2014/main" id="{2EA5CE36-9892-9A84-DB2D-BFD40CF8805E}"/>
              </a:ext>
            </a:extLst>
          </p:cNvPr>
          <p:cNvSpPr>
            <a:spLocks noGrp="1" noRot="1" noMove="1" noResize="1" noEditPoints="1" noAdjustHandles="1" noChangeArrowheads="1" noChangeShapeType="1"/>
          </p:cNvSpPr>
          <p:nvPr/>
        </p:nvSpPr>
        <p:spPr>
          <a:xfrm>
            <a:off x="78377" y="1698171"/>
            <a:ext cx="5904412" cy="5042263"/>
          </a:xfrm>
          <a:prstGeom prst="snip2DiagRect">
            <a:avLst>
              <a:gd name="adj1" fmla="val 0"/>
              <a:gd name="adj2" fmla="val 5613"/>
            </a:avLst>
          </a:prstGeom>
          <a:solidFill>
            <a:schemeClr val="tx1"/>
          </a:solidFill>
          <a:ln w="28575">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A16ACC-CD92-8F93-B5F4-1C5CE4B58260}"/>
              </a:ext>
            </a:extLst>
          </p:cNvPr>
          <p:cNvSpPr>
            <a:spLocks noGrp="1" noRot="1" noMove="1" noResize="1" noEditPoints="1" noAdjustHandles="1" noChangeArrowheads="1" noChangeShapeType="1"/>
          </p:cNvSpPr>
          <p:nvPr/>
        </p:nvSpPr>
        <p:spPr>
          <a:xfrm>
            <a:off x="0" y="0"/>
            <a:ext cx="6096000" cy="1600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1">
            <a:extLst>
              <a:ext uri="{FF2B5EF4-FFF2-40B4-BE49-F238E27FC236}">
                <a16:creationId xmlns:a16="http://schemas.microsoft.com/office/drawing/2014/main" id="{5E2E0AE2-5188-A0D0-6C76-5A19FF7551C6}"/>
              </a:ext>
            </a:extLst>
          </p:cNvPr>
          <p:cNvSpPr txBox="1">
            <a:spLocks/>
          </p:cNvSpPr>
          <p:nvPr/>
        </p:nvSpPr>
        <p:spPr>
          <a:xfrm>
            <a:off x="417695" y="559528"/>
            <a:ext cx="5420948" cy="6335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latin typeface="Stratum2 Black" panose="020B0506030000020004" pitchFamily="34" charset="0"/>
              </a:rPr>
              <a:t>Using Canvas</a:t>
            </a:r>
          </a:p>
        </p:txBody>
      </p:sp>
      <p:pic>
        <p:nvPicPr>
          <p:cNvPr id="11" name="Picture 10">
            <a:extLst>
              <a:ext uri="{FF2B5EF4-FFF2-40B4-BE49-F238E27FC236}">
                <a16:creationId xmlns:a16="http://schemas.microsoft.com/office/drawing/2014/main" id="{ED58F0B5-BE7A-A526-9D88-F0D3E9E3DC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8225" y="2759391"/>
            <a:ext cx="5719549" cy="2101217"/>
          </a:xfrm>
          <a:prstGeom prst="rect">
            <a:avLst/>
          </a:prstGeom>
        </p:spPr>
      </p:pic>
    </p:spTree>
    <p:extLst>
      <p:ext uri="{BB962C8B-B14F-4D97-AF65-F5344CB8AC3E}">
        <p14:creationId xmlns:p14="http://schemas.microsoft.com/office/powerpoint/2010/main" val="346906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54189-DAF3-4E4D-26A0-1F13C68BE83D}"/>
              </a:ext>
            </a:extLst>
          </p:cNvPr>
          <p:cNvSpPr>
            <a:spLocks noGrp="1" noRot="1" noMove="1" noResize="1" noEditPoints="1" noAdjustHandles="1" noChangeArrowheads="1" noChangeShapeType="1"/>
          </p:cNvSpPr>
          <p:nvPr/>
        </p:nvSpPr>
        <p:spPr>
          <a:xfrm>
            <a:off x="0" y="1600201"/>
            <a:ext cx="6096000" cy="5257800"/>
          </a:xfrm>
          <a:prstGeom prst="rect">
            <a:avLst/>
          </a:prstGeom>
          <a:solidFill>
            <a:srgbClr val="D73F09"/>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797617-8811-4F90-6EF5-ADCD0D826179}"/>
              </a:ext>
            </a:extLst>
          </p:cNvPr>
          <p:cNvSpPr>
            <a:spLocks noGrp="1" noRot="1" noMove="1" noResize="1" noEditPoints="1" noAdjustHandles="1" noChangeArrowheads="1" noChangeShapeType="1"/>
          </p:cNvSpPr>
          <p:nvPr/>
        </p:nvSpPr>
        <p:spPr>
          <a:xfrm>
            <a:off x="6096000" y="1"/>
            <a:ext cx="6096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86DCA9-1184-3F31-FB4B-FBA6F2D5589E}"/>
              </a:ext>
            </a:extLst>
          </p:cNvPr>
          <p:cNvSpPr>
            <a:spLocks noGrp="1"/>
          </p:cNvSpPr>
          <p:nvPr>
            <p:ph type="title"/>
          </p:nvPr>
        </p:nvSpPr>
        <p:spPr>
          <a:xfrm>
            <a:off x="484552" y="275301"/>
            <a:ext cx="5287234" cy="1096299"/>
          </a:xfrm>
        </p:spPr>
        <p:txBody>
          <a:bodyPr>
            <a:normAutofit fontScale="90000"/>
          </a:bodyPr>
          <a:lstStyle/>
          <a:p>
            <a:r>
              <a:rPr lang="en-US" sz="3600" dirty="0">
                <a:latin typeface="Stratum2 Black" panose="020B0506030000020004" pitchFamily="34" charset="0"/>
              </a:rPr>
              <a:t>Slide Heading – Font is Stratum2 Black, size 36</a:t>
            </a:r>
          </a:p>
        </p:txBody>
      </p:sp>
      <p:sp>
        <p:nvSpPr>
          <p:cNvPr id="3" name="Content Placeholder 2">
            <a:extLst>
              <a:ext uri="{FF2B5EF4-FFF2-40B4-BE49-F238E27FC236}">
                <a16:creationId xmlns:a16="http://schemas.microsoft.com/office/drawing/2014/main" id="{2311EFFA-A345-804B-8444-95D868116C3C}"/>
              </a:ext>
            </a:extLst>
          </p:cNvPr>
          <p:cNvSpPr>
            <a:spLocks noGrp="1"/>
          </p:cNvSpPr>
          <p:nvPr>
            <p:ph idx="1"/>
          </p:nvPr>
        </p:nvSpPr>
        <p:spPr>
          <a:xfrm>
            <a:off x="6270162" y="457200"/>
            <a:ext cx="5731338" cy="6032499"/>
          </a:xfrm>
        </p:spPr>
        <p:txBody>
          <a:bodyPr/>
          <a:lstStyle/>
          <a:p>
            <a:pPr>
              <a:buClrTx/>
            </a:pPr>
            <a:r>
              <a:rPr lang="en-US" sz="2000" dirty="0">
                <a:solidFill>
                  <a:schemeClr val="bg1"/>
                </a:solidFill>
                <a:latin typeface="Kievit Offc" panose="020B0504030101020102" pitchFamily="34" charset="0"/>
                <a:cs typeface="Calibri Light" panose="020F0302020204030204" pitchFamily="34" charset="0"/>
              </a:rPr>
              <a:t>When it is time to vote, REFRESH your browser and a “quiz” link will appear</a:t>
            </a:r>
          </a:p>
        </p:txBody>
      </p:sp>
      <p:sp>
        <p:nvSpPr>
          <p:cNvPr id="4" name="Text Placeholder 3">
            <a:extLst>
              <a:ext uri="{FF2B5EF4-FFF2-40B4-BE49-F238E27FC236}">
                <a16:creationId xmlns:a16="http://schemas.microsoft.com/office/drawing/2014/main" id="{B816C88C-2DE5-9B2B-39E1-E37ADB9FA31F}"/>
              </a:ext>
            </a:extLst>
          </p:cNvPr>
          <p:cNvSpPr>
            <a:spLocks noGrp="1"/>
          </p:cNvSpPr>
          <p:nvPr>
            <p:ph type="body" sz="half" idx="2"/>
          </p:nvPr>
        </p:nvSpPr>
        <p:spPr>
          <a:xfrm>
            <a:off x="484552" y="1875501"/>
            <a:ext cx="5287234" cy="4707198"/>
          </a:xfrm>
        </p:spPr>
        <p:txBody>
          <a:bodyPr>
            <a:normAutofit/>
          </a:bodyPr>
          <a:lstStyle/>
          <a:p>
            <a:pPr marL="342900" indent="-342900">
              <a:buFont typeface="Arial" panose="020B0604020202020204" pitchFamily="34" charset="0"/>
              <a:buChar char="•"/>
            </a:pPr>
            <a:r>
              <a:rPr lang="en-US" sz="2000" dirty="0">
                <a:latin typeface="Kievit Offc" panose="020B0504030101020102" pitchFamily="34" charset="0"/>
              </a:rPr>
              <a:t>Font is </a:t>
            </a:r>
            <a:r>
              <a:rPr lang="en-US" sz="2000" dirty="0" err="1">
                <a:latin typeface="Kievit Offc" panose="020B0504030101020102" pitchFamily="34" charset="0"/>
              </a:rPr>
              <a:t>Kievit</a:t>
            </a:r>
            <a:r>
              <a:rPr lang="en-US" sz="2000" dirty="0">
                <a:latin typeface="Kievit Offc" panose="020B0504030101020102" pitchFamily="34" charset="0"/>
              </a:rPr>
              <a:t> </a:t>
            </a:r>
            <a:r>
              <a:rPr lang="en-US" sz="2000" dirty="0" err="1">
                <a:latin typeface="Kievit Offc" panose="020B0504030101020102" pitchFamily="34" charset="0"/>
              </a:rPr>
              <a:t>Offc</a:t>
            </a:r>
            <a:r>
              <a:rPr lang="en-US" sz="2000" dirty="0">
                <a:latin typeface="Kievit Offc" panose="020B0504030101020102" pitchFamily="34" charset="0"/>
              </a:rPr>
              <a:t>, size 20</a:t>
            </a:r>
          </a:p>
        </p:txBody>
      </p:sp>
      <p:sp>
        <p:nvSpPr>
          <p:cNvPr id="2" name="Rectangle: Diagonal Corners Snipped 1">
            <a:extLst>
              <a:ext uri="{FF2B5EF4-FFF2-40B4-BE49-F238E27FC236}">
                <a16:creationId xmlns:a16="http://schemas.microsoft.com/office/drawing/2014/main" id="{2EA5CE36-9892-9A84-DB2D-BFD40CF8805E}"/>
              </a:ext>
            </a:extLst>
          </p:cNvPr>
          <p:cNvSpPr>
            <a:spLocks noGrp="1" noRot="1" noMove="1" noResize="1" noEditPoints="1" noAdjustHandles="1" noChangeArrowheads="1" noChangeShapeType="1"/>
          </p:cNvSpPr>
          <p:nvPr/>
        </p:nvSpPr>
        <p:spPr>
          <a:xfrm>
            <a:off x="78377" y="1698171"/>
            <a:ext cx="5904412" cy="5042263"/>
          </a:xfrm>
          <a:prstGeom prst="snip2DiagRect">
            <a:avLst>
              <a:gd name="adj1" fmla="val 0"/>
              <a:gd name="adj2" fmla="val 5613"/>
            </a:avLst>
          </a:prstGeom>
          <a:solidFill>
            <a:schemeClr val="tx1"/>
          </a:solidFill>
          <a:ln w="28575">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A16ACC-CD92-8F93-B5F4-1C5CE4B58260}"/>
              </a:ext>
            </a:extLst>
          </p:cNvPr>
          <p:cNvSpPr>
            <a:spLocks noGrp="1" noRot="1" noMove="1" noResize="1" noEditPoints="1" noAdjustHandles="1" noChangeArrowheads="1" noChangeShapeType="1"/>
          </p:cNvSpPr>
          <p:nvPr/>
        </p:nvSpPr>
        <p:spPr>
          <a:xfrm>
            <a:off x="0" y="0"/>
            <a:ext cx="6096000" cy="1600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1">
            <a:extLst>
              <a:ext uri="{FF2B5EF4-FFF2-40B4-BE49-F238E27FC236}">
                <a16:creationId xmlns:a16="http://schemas.microsoft.com/office/drawing/2014/main" id="{5E2E0AE2-5188-A0D0-6C76-5A19FF7551C6}"/>
              </a:ext>
            </a:extLst>
          </p:cNvPr>
          <p:cNvSpPr txBox="1">
            <a:spLocks/>
          </p:cNvSpPr>
          <p:nvPr/>
        </p:nvSpPr>
        <p:spPr>
          <a:xfrm>
            <a:off x="417695" y="559528"/>
            <a:ext cx="5420948" cy="6335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latin typeface="Stratum2 Black" panose="020B0506030000020004" pitchFamily="34" charset="0"/>
              </a:rPr>
              <a:t>Voting in Canvas</a:t>
            </a:r>
          </a:p>
        </p:txBody>
      </p:sp>
      <p:pic>
        <p:nvPicPr>
          <p:cNvPr id="14" name="Picture 13">
            <a:extLst>
              <a:ext uri="{FF2B5EF4-FFF2-40B4-BE49-F238E27FC236}">
                <a16:creationId xmlns:a16="http://schemas.microsoft.com/office/drawing/2014/main" id="{BA18A5EB-66AD-C6EF-8C99-0CDFCFF15609}"/>
              </a:ext>
            </a:extLst>
          </p:cNvPr>
          <p:cNvPicPr>
            <a:picLocks noChangeAspect="1"/>
          </p:cNvPicPr>
          <p:nvPr/>
        </p:nvPicPr>
        <p:blipFill>
          <a:blip r:embed="rId2"/>
          <a:stretch>
            <a:fillRect/>
          </a:stretch>
        </p:blipFill>
        <p:spPr>
          <a:xfrm>
            <a:off x="190500" y="2363375"/>
            <a:ext cx="5730290" cy="2894424"/>
          </a:xfrm>
          <a:prstGeom prst="rect">
            <a:avLst/>
          </a:prstGeom>
        </p:spPr>
      </p:pic>
    </p:spTree>
    <p:extLst>
      <p:ext uri="{BB962C8B-B14F-4D97-AF65-F5344CB8AC3E}">
        <p14:creationId xmlns:p14="http://schemas.microsoft.com/office/powerpoint/2010/main" val="294375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54189-DAF3-4E4D-26A0-1F13C68BE83D}"/>
              </a:ext>
            </a:extLst>
          </p:cNvPr>
          <p:cNvSpPr>
            <a:spLocks noGrp="1" noRot="1" noMove="1" noResize="1" noEditPoints="1" noAdjustHandles="1" noChangeArrowheads="1" noChangeShapeType="1"/>
          </p:cNvSpPr>
          <p:nvPr/>
        </p:nvSpPr>
        <p:spPr>
          <a:xfrm>
            <a:off x="0" y="1600201"/>
            <a:ext cx="6096000" cy="5257800"/>
          </a:xfrm>
          <a:prstGeom prst="rect">
            <a:avLst/>
          </a:prstGeom>
          <a:solidFill>
            <a:srgbClr val="D73F09"/>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797617-8811-4F90-6EF5-ADCD0D826179}"/>
              </a:ext>
            </a:extLst>
          </p:cNvPr>
          <p:cNvSpPr>
            <a:spLocks noGrp="1" noRot="1" noMove="1" noResize="1" noEditPoints="1" noAdjustHandles="1" noChangeArrowheads="1" noChangeShapeType="1"/>
          </p:cNvSpPr>
          <p:nvPr/>
        </p:nvSpPr>
        <p:spPr>
          <a:xfrm>
            <a:off x="6096000" y="1"/>
            <a:ext cx="6096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86DCA9-1184-3F31-FB4B-FBA6F2D5589E}"/>
              </a:ext>
            </a:extLst>
          </p:cNvPr>
          <p:cNvSpPr>
            <a:spLocks noGrp="1"/>
          </p:cNvSpPr>
          <p:nvPr>
            <p:ph type="title"/>
          </p:nvPr>
        </p:nvSpPr>
        <p:spPr>
          <a:xfrm>
            <a:off x="484552" y="275301"/>
            <a:ext cx="5287234" cy="1096299"/>
          </a:xfrm>
        </p:spPr>
        <p:txBody>
          <a:bodyPr>
            <a:normAutofit fontScale="90000"/>
          </a:bodyPr>
          <a:lstStyle/>
          <a:p>
            <a:r>
              <a:rPr lang="en-US" sz="3600" dirty="0">
                <a:latin typeface="Stratum2 Black" panose="020B0506030000020004" pitchFamily="34" charset="0"/>
              </a:rPr>
              <a:t>Slide Heading – Font is Stratum2 Black, size 36</a:t>
            </a:r>
          </a:p>
        </p:txBody>
      </p:sp>
      <p:sp>
        <p:nvSpPr>
          <p:cNvPr id="3" name="Content Placeholder 2">
            <a:extLst>
              <a:ext uri="{FF2B5EF4-FFF2-40B4-BE49-F238E27FC236}">
                <a16:creationId xmlns:a16="http://schemas.microsoft.com/office/drawing/2014/main" id="{2311EFFA-A345-804B-8444-95D868116C3C}"/>
              </a:ext>
            </a:extLst>
          </p:cNvPr>
          <p:cNvSpPr>
            <a:spLocks noGrp="1"/>
          </p:cNvSpPr>
          <p:nvPr>
            <p:ph idx="1"/>
          </p:nvPr>
        </p:nvSpPr>
        <p:spPr>
          <a:xfrm>
            <a:off x="6270162" y="457200"/>
            <a:ext cx="5731338" cy="6032499"/>
          </a:xfrm>
        </p:spPr>
        <p:txBody>
          <a:bodyPr/>
          <a:lstStyle/>
          <a:p>
            <a:pPr>
              <a:buClrTx/>
            </a:pPr>
            <a:r>
              <a:rPr lang="en-US" dirty="0">
                <a:solidFill>
                  <a:schemeClr val="bg1"/>
                </a:solidFill>
                <a:latin typeface="Kievit Offc" panose="020B0504030101020102" pitchFamily="34" charset="0"/>
                <a:cs typeface="Calibri Light" panose="020F0302020204030204" pitchFamily="34" charset="0"/>
              </a:rPr>
              <a:t>Vote and click “submit quiz”</a:t>
            </a:r>
          </a:p>
          <a:p>
            <a:pPr>
              <a:buClrTx/>
            </a:pPr>
            <a:r>
              <a:rPr lang="en-US" dirty="0">
                <a:solidFill>
                  <a:schemeClr val="bg1"/>
                </a:solidFill>
                <a:latin typeface="Kievit Offc" panose="020B0504030101020102" pitchFamily="34" charset="0"/>
                <a:cs typeface="Calibri Light" panose="020F0302020204030204" pitchFamily="34" charset="0"/>
              </a:rPr>
              <a:t>If you have any issues and cannot vote, email your vote to </a:t>
            </a:r>
            <a:r>
              <a:rPr lang="en-US" sz="2400" dirty="0">
                <a:solidFill>
                  <a:schemeClr val="bg1"/>
                </a:solidFill>
                <a:latin typeface="Kievit Offc" panose="020B0504030101020102"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Vickie.Nunnemaker@oregonstate.edu</a:t>
            </a:r>
            <a:r>
              <a:rPr lang="en-US" sz="2400" dirty="0">
                <a:solidFill>
                  <a:schemeClr val="bg1"/>
                </a:solidFill>
                <a:latin typeface="Kievit Offc" panose="020B0504030101020102" pitchFamily="34" charset="0"/>
                <a:cs typeface="Calibri Light" panose="020F0302020204030204" pitchFamily="34" charset="0"/>
              </a:rPr>
              <a:t> or </a:t>
            </a:r>
            <a:r>
              <a:rPr lang="en-US" sz="2400" dirty="0">
                <a:solidFill>
                  <a:schemeClr val="bg1"/>
                </a:solidFill>
                <a:latin typeface="Kievit Offc" panose="020B0504030101020102"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Caitlin.Calascibetta@oregonstate.edu</a:t>
            </a:r>
            <a:r>
              <a:rPr lang="en-US" sz="2400" dirty="0">
                <a:solidFill>
                  <a:schemeClr val="bg1"/>
                </a:solidFill>
                <a:latin typeface="Kievit Offc" panose="020B0504030101020102" pitchFamily="34" charset="0"/>
                <a:cs typeface="Calibri Light" panose="020F0302020204030204" pitchFamily="34" charset="0"/>
              </a:rPr>
              <a:t> </a:t>
            </a:r>
            <a:endParaRPr lang="en-US" dirty="0">
              <a:solidFill>
                <a:schemeClr val="bg1"/>
              </a:solidFill>
              <a:latin typeface="Kievit Offc" panose="020B0504030101020102" pitchFamily="34" charset="0"/>
              <a:cs typeface="Calibri Light" panose="020F0302020204030204" pitchFamily="34" charset="0"/>
            </a:endParaRPr>
          </a:p>
          <a:p>
            <a:pPr>
              <a:buClrTx/>
            </a:pPr>
            <a:r>
              <a:rPr lang="en-US" dirty="0">
                <a:solidFill>
                  <a:schemeClr val="bg1"/>
                </a:solidFill>
                <a:latin typeface="Kievit Offc" panose="020B0504030101020102" pitchFamily="34" charset="0"/>
                <a:cs typeface="Calibri Light" panose="020F0302020204030204" pitchFamily="34" charset="0"/>
              </a:rPr>
              <a:t>Votes at the meeting are NOT final until they’ve been checked (only Senators or their proxies can vote) and late votes are tallied</a:t>
            </a:r>
          </a:p>
          <a:p>
            <a:pPr>
              <a:buClrTx/>
            </a:pPr>
            <a:r>
              <a:rPr lang="en-US" dirty="0">
                <a:solidFill>
                  <a:schemeClr val="bg1"/>
                </a:solidFill>
                <a:latin typeface="Kievit Offc" panose="020B0504030101020102" pitchFamily="34" charset="0"/>
                <a:cs typeface="Calibri Light" panose="020F0302020204030204" pitchFamily="34" charset="0"/>
              </a:rPr>
              <a:t>Final results are posted on the FS website and in the Senate Newsletter</a:t>
            </a:r>
          </a:p>
        </p:txBody>
      </p:sp>
      <p:sp>
        <p:nvSpPr>
          <p:cNvPr id="4" name="Text Placeholder 3">
            <a:extLst>
              <a:ext uri="{FF2B5EF4-FFF2-40B4-BE49-F238E27FC236}">
                <a16:creationId xmlns:a16="http://schemas.microsoft.com/office/drawing/2014/main" id="{B816C88C-2DE5-9B2B-39E1-E37ADB9FA31F}"/>
              </a:ext>
            </a:extLst>
          </p:cNvPr>
          <p:cNvSpPr>
            <a:spLocks noGrp="1"/>
          </p:cNvSpPr>
          <p:nvPr>
            <p:ph type="body" sz="half" idx="2"/>
          </p:nvPr>
        </p:nvSpPr>
        <p:spPr>
          <a:xfrm>
            <a:off x="484552" y="1875501"/>
            <a:ext cx="5287234" cy="4707198"/>
          </a:xfrm>
        </p:spPr>
        <p:txBody>
          <a:bodyPr>
            <a:normAutofit/>
          </a:bodyPr>
          <a:lstStyle/>
          <a:p>
            <a:pPr marL="342900" indent="-342900">
              <a:buFont typeface="Arial" panose="020B0604020202020204" pitchFamily="34" charset="0"/>
              <a:buChar char="•"/>
            </a:pPr>
            <a:r>
              <a:rPr lang="en-US" sz="2000" dirty="0">
                <a:latin typeface="Kievit Offc" panose="020B0504030101020102" pitchFamily="34" charset="0"/>
              </a:rPr>
              <a:t>Font is </a:t>
            </a:r>
            <a:r>
              <a:rPr lang="en-US" sz="2000" dirty="0" err="1">
                <a:latin typeface="Kievit Offc" panose="020B0504030101020102" pitchFamily="34" charset="0"/>
              </a:rPr>
              <a:t>Kievit</a:t>
            </a:r>
            <a:r>
              <a:rPr lang="en-US" sz="2000" dirty="0">
                <a:latin typeface="Kievit Offc" panose="020B0504030101020102" pitchFamily="34" charset="0"/>
              </a:rPr>
              <a:t> </a:t>
            </a:r>
            <a:r>
              <a:rPr lang="en-US" sz="2000" dirty="0" err="1">
                <a:latin typeface="Kievit Offc" panose="020B0504030101020102" pitchFamily="34" charset="0"/>
              </a:rPr>
              <a:t>Offc</a:t>
            </a:r>
            <a:r>
              <a:rPr lang="en-US" sz="2000" dirty="0">
                <a:latin typeface="Kievit Offc" panose="020B0504030101020102" pitchFamily="34" charset="0"/>
              </a:rPr>
              <a:t>, size 20</a:t>
            </a:r>
          </a:p>
        </p:txBody>
      </p:sp>
      <p:sp>
        <p:nvSpPr>
          <p:cNvPr id="2" name="Rectangle: Diagonal Corners Snipped 1">
            <a:extLst>
              <a:ext uri="{FF2B5EF4-FFF2-40B4-BE49-F238E27FC236}">
                <a16:creationId xmlns:a16="http://schemas.microsoft.com/office/drawing/2014/main" id="{2EA5CE36-9892-9A84-DB2D-BFD40CF8805E}"/>
              </a:ext>
            </a:extLst>
          </p:cNvPr>
          <p:cNvSpPr>
            <a:spLocks noGrp="1" noRot="1" noMove="1" noResize="1" noEditPoints="1" noAdjustHandles="1" noChangeArrowheads="1" noChangeShapeType="1"/>
          </p:cNvSpPr>
          <p:nvPr/>
        </p:nvSpPr>
        <p:spPr>
          <a:xfrm>
            <a:off x="78377" y="1698171"/>
            <a:ext cx="5904412" cy="5042263"/>
          </a:xfrm>
          <a:prstGeom prst="snip2DiagRect">
            <a:avLst>
              <a:gd name="adj1" fmla="val 0"/>
              <a:gd name="adj2" fmla="val 5613"/>
            </a:avLst>
          </a:prstGeom>
          <a:solidFill>
            <a:schemeClr val="tx1"/>
          </a:solidFill>
          <a:ln w="28575">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A16ACC-CD92-8F93-B5F4-1C5CE4B58260}"/>
              </a:ext>
            </a:extLst>
          </p:cNvPr>
          <p:cNvSpPr>
            <a:spLocks noGrp="1" noRot="1" noMove="1" noResize="1" noEditPoints="1" noAdjustHandles="1" noChangeArrowheads="1" noChangeShapeType="1"/>
          </p:cNvSpPr>
          <p:nvPr/>
        </p:nvSpPr>
        <p:spPr>
          <a:xfrm>
            <a:off x="0" y="0"/>
            <a:ext cx="6096000" cy="1600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1">
            <a:extLst>
              <a:ext uri="{FF2B5EF4-FFF2-40B4-BE49-F238E27FC236}">
                <a16:creationId xmlns:a16="http://schemas.microsoft.com/office/drawing/2014/main" id="{5E2E0AE2-5188-A0D0-6C76-5A19FF7551C6}"/>
              </a:ext>
            </a:extLst>
          </p:cNvPr>
          <p:cNvSpPr txBox="1">
            <a:spLocks/>
          </p:cNvSpPr>
          <p:nvPr/>
        </p:nvSpPr>
        <p:spPr>
          <a:xfrm>
            <a:off x="417695" y="559528"/>
            <a:ext cx="5420948" cy="6335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latin typeface="Stratum2 Black" panose="020B0506030000020004" pitchFamily="34" charset="0"/>
              </a:rPr>
              <a:t>Voting in Canvas</a:t>
            </a:r>
          </a:p>
        </p:txBody>
      </p:sp>
      <p:pic>
        <p:nvPicPr>
          <p:cNvPr id="10" name="Picture 9">
            <a:extLst>
              <a:ext uri="{FF2B5EF4-FFF2-40B4-BE49-F238E27FC236}">
                <a16:creationId xmlns:a16="http://schemas.microsoft.com/office/drawing/2014/main" id="{A74FF4F8-6E1C-0177-51B3-7EC952197B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905" y="1831086"/>
            <a:ext cx="4350527" cy="4658613"/>
          </a:xfrm>
          <a:prstGeom prst="rect">
            <a:avLst/>
          </a:prstGeom>
        </p:spPr>
      </p:pic>
    </p:spTree>
    <p:extLst>
      <p:ext uri="{BB962C8B-B14F-4D97-AF65-F5344CB8AC3E}">
        <p14:creationId xmlns:p14="http://schemas.microsoft.com/office/powerpoint/2010/main" val="234322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Action Items – Curriculum Review and Voting</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370870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Faculty Senate votes on program proposals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Many steps, many committees, and much discussion before proposals get to the Senate floor</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Faculty Senate Curriculum Council reviews and approves program proposal</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Executive Committee (EC) reviews and approves, meets with presenters</a:t>
            </a:r>
          </a:p>
          <a:p>
            <a:pPr marL="1257300" lvl="2"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BUT don’t think of these votes as “rubber stamp”. Senate = last opportunity to ask questions, and not all proposals pass.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Review proposals in advance via Canvas links</a:t>
            </a:r>
          </a:p>
          <a:p>
            <a:pPr marL="342900" indent="-342900">
              <a:spcBef>
                <a:spcPts val="6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Curriculum Council, Core Education Committee, and/or Graduate Council review and approve course proposals as well</a:t>
            </a:r>
          </a:p>
        </p:txBody>
      </p:sp>
    </p:spTree>
    <p:extLst>
      <p:ext uri="{BB962C8B-B14F-4D97-AF65-F5344CB8AC3E}">
        <p14:creationId xmlns:p14="http://schemas.microsoft.com/office/powerpoint/2010/main" val="336978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Action Items – Motions from the floor</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178510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During discussions on Action Items, Senators can offer amendments to Motions or additional motions</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New Business issues that may result in motions or resolutions should be sent to the Senate Office in advance to facilitate review and discussion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This improves understanding of the motion by Senators and ensures proper recording</a:t>
            </a:r>
          </a:p>
        </p:txBody>
      </p:sp>
    </p:spTree>
    <p:extLst>
      <p:ext uri="{BB962C8B-B14F-4D97-AF65-F5344CB8AC3E}">
        <p14:creationId xmlns:p14="http://schemas.microsoft.com/office/powerpoint/2010/main" val="425863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Faculty Senate Committees</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2046714"/>
          </a:xfrm>
          <a:prstGeom prst="rect">
            <a:avLst/>
          </a:prstGeom>
          <a:noFill/>
        </p:spPr>
        <p:txBody>
          <a:bodyPr wrap="square" rtlCol="0">
            <a:spAutoFit/>
          </a:bodyPr>
          <a:lstStyle/>
          <a:p>
            <a:pPr marL="342900" indent="-342900" algn="ctr">
              <a:spcBef>
                <a:spcPts val="600"/>
              </a:spcBef>
              <a:buFont typeface="Arial" panose="020B0604020202020204" pitchFamily="34" charset="0"/>
              <a:buChar char="•"/>
            </a:pPr>
            <a:r>
              <a:rPr lang="en-US" sz="2800" dirty="0">
                <a:solidFill>
                  <a:schemeClr val="bg1"/>
                </a:solidFill>
                <a:latin typeface="Kievit Offc" panose="020B0504030101020102" pitchFamily="34" charset="0"/>
                <a:cs typeface="Calibri Light" panose="020F0302020204030204" pitchFamily="34" charset="0"/>
              </a:rPr>
              <a:t>Interinstitutional Faculty Senate</a:t>
            </a:r>
          </a:p>
          <a:p>
            <a:pPr marL="342900" indent="-342900" algn="ctr">
              <a:spcBef>
                <a:spcPts val="600"/>
              </a:spcBef>
              <a:buFont typeface="Arial" panose="020B0604020202020204" pitchFamily="34" charset="0"/>
              <a:buChar char="•"/>
            </a:pPr>
            <a:r>
              <a:rPr lang="en-US" sz="2800" dirty="0">
                <a:solidFill>
                  <a:schemeClr val="bg1"/>
                </a:solidFill>
                <a:latin typeface="Kievit Offc" panose="020B0504030101020102" pitchFamily="34" charset="0"/>
                <a:cs typeface="Calibri Light" panose="020F0302020204030204" pitchFamily="34" charset="0"/>
              </a:rPr>
              <a:t>Executive Committee</a:t>
            </a:r>
          </a:p>
          <a:p>
            <a:pPr marL="342900" indent="-342900" algn="ctr">
              <a:spcBef>
                <a:spcPts val="600"/>
              </a:spcBef>
              <a:buFont typeface="Arial" panose="020B0604020202020204" pitchFamily="34" charset="0"/>
              <a:buChar char="•"/>
            </a:pPr>
            <a:r>
              <a:rPr lang="en-US" sz="2800" dirty="0">
                <a:solidFill>
                  <a:schemeClr val="bg1"/>
                </a:solidFill>
                <a:latin typeface="Kievit Offc" panose="020B0504030101020102" pitchFamily="34" charset="0"/>
                <a:cs typeface="Calibri Light" panose="020F0302020204030204" pitchFamily="34" charset="0"/>
              </a:rPr>
              <a:t>Faculty Senate Standing and Ad Hoc Committees</a:t>
            </a:r>
          </a:p>
          <a:p>
            <a:pPr marL="342900" indent="-342900" algn="ctr">
              <a:spcBef>
                <a:spcPts val="600"/>
              </a:spcBef>
              <a:buFont typeface="Arial" panose="020B0604020202020204" pitchFamily="34" charset="0"/>
              <a:buChar char="•"/>
            </a:pPr>
            <a:endParaRPr lang="en-US" sz="2800" dirty="0">
              <a:solidFill>
                <a:schemeClr val="bg1"/>
              </a:solidFill>
              <a:latin typeface="Kievit Offc" panose="020B0504030101020102" pitchFamily="34" charset="0"/>
              <a:cs typeface="Calibri Light" panose="020F0302020204030204" pitchFamily="34" charset="0"/>
            </a:endParaRPr>
          </a:p>
        </p:txBody>
      </p:sp>
    </p:spTree>
    <p:extLst>
      <p:ext uri="{BB962C8B-B14F-4D97-AF65-F5344CB8AC3E}">
        <p14:creationId xmlns:p14="http://schemas.microsoft.com/office/powerpoint/2010/main" val="213579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27359-68DC-96F8-F1F6-990D78F9DE46}"/>
              </a:ext>
            </a:extLst>
          </p:cNvPr>
          <p:cNvSpPr>
            <a:spLocks noGrp="1" noRot="1" noMove="1" noResize="1" noEditPoints="1" noAdjustHandles="1" noChangeArrowheads="1" noChangeShapeType="1"/>
          </p:cNvSpPr>
          <p:nvPr/>
        </p:nvSpPr>
        <p:spPr>
          <a:xfrm>
            <a:off x="-9355"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many symbols">
            <a:extLst>
              <a:ext uri="{FF2B5EF4-FFF2-40B4-BE49-F238E27FC236}">
                <a16:creationId xmlns:a16="http://schemas.microsoft.com/office/drawing/2014/main" id="{2F536298-3472-5125-28DA-E49D6360D1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711" y="-2296526"/>
            <a:ext cx="12206034" cy="9154526"/>
          </a:xfrm>
          <a:prstGeom prst="rect">
            <a:avLst/>
          </a:prstGeom>
        </p:spPr>
      </p:pic>
      <p:sp>
        <p:nvSpPr>
          <p:cNvPr id="2" name="Rectangle 1">
            <a:extLst>
              <a:ext uri="{FF2B5EF4-FFF2-40B4-BE49-F238E27FC236}">
                <a16:creationId xmlns:a16="http://schemas.microsoft.com/office/drawing/2014/main" id="{460FFAC7-3D48-D8BF-F672-250CC41C287B}"/>
              </a:ext>
            </a:extLst>
          </p:cNvPr>
          <p:cNvSpPr>
            <a:spLocks noGrp="1" noRot="1" noMove="1" noResize="1" noEditPoints="1" noAdjustHandles="1" noChangeArrowheads="1" noChangeShapeType="1"/>
          </p:cNvSpPr>
          <p:nvPr/>
        </p:nvSpPr>
        <p:spPr>
          <a:xfrm>
            <a:off x="-18711" y="2304661"/>
            <a:ext cx="12210711" cy="1509059"/>
          </a:xfrm>
          <a:prstGeom prst="rect">
            <a:avLst/>
          </a:prstGeom>
          <a:solidFill>
            <a:srgbClr val="D73F09"/>
          </a:solidFill>
          <a:ln>
            <a:noFill/>
          </a:ln>
          <a:effectLst>
            <a:innerShdw blurRad="63500" dist="50800" dir="13500000">
              <a:prstClr val="black">
                <a:alpha val="50000"/>
              </a:prstClr>
            </a:inn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A8A143-43AB-12C1-D89C-2E30BE3430B3}"/>
              </a:ext>
            </a:extLst>
          </p:cNvPr>
          <p:cNvSpPr txBox="1"/>
          <p:nvPr/>
        </p:nvSpPr>
        <p:spPr>
          <a:xfrm>
            <a:off x="851574" y="2674469"/>
            <a:ext cx="10182185" cy="769441"/>
          </a:xfrm>
          <a:prstGeom prst="rect">
            <a:avLst/>
          </a:prstGeom>
          <a:noFill/>
        </p:spPr>
        <p:txBody>
          <a:bodyPr wrap="square" rtlCol="0">
            <a:spAutoFit/>
          </a:bodyPr>
          <a:lstStyle/>
          <a:p>
            <a:r>
              <a:rPr lang="en-US" sz="4400" dirty="0">
                <a:latin typeface="Stratum2 Black" panose="020B0506030000020004" pitchFamily="34" charset="0"/>
              </a:rPr>
              <a:t>Committees and Councils</a:t>
            </a:r>
          </a:p>
        </p:txBody>
      </p:sp>
      <p:sp>
        <p:nvSpPr>
          <p:cNvPr id="8" name="TextBox 7">
            <a:extLst>
              <a:ext uri="{FF2B5EF4-FFF2-40B4-BE49-F238E27FC236}">
                <a16:creationId xmlns:a16="http://schemas.microsoft.com/office/drawing/2014/main" id="{24550D10-B4E4-F873-A884-9C014DF5E088}"/>
              </a:ext>
            </a:extLst>
          </p:cNvPr>
          <p:cNvSpPr txBox="1"/>
          <p:nvPr/>
        </p:nvSpPr>
        <p:spPr>
          <a:xfrm>
            <a:off x="9355" y="3997032"/>
            <a:ext cx="12192000" cy="461665"/>
          </a:xfrm>
          <a:prstGeom prst="rect">
            <a:avLst/>
          </a:prstGeom>
          <a:noFill/>
        </p:spPr>
        <p:txBody>
          <a:bodyPr wrap="square" rtlCol="0">
            <a:spAutoFit/>
          </a:bodyPr>
          <a:lstStyle/>
          <a:p>
            <a:pPr algn="ctr"/>
            <a:r>
              <a:rPr lang="en-US" sz="2400" dirty="0">
                <a:latin typeface="Kievit Offc" panose="020B0504030101020102" pitchFamily="34" charset="0"/>
              </a:rPr>
              <a:t>Yvette Spitz</a:t>
            </a:r>
            <a:endParaRPr lang="en-US" sz="2400" i="1" dirty="0">
              <a:latin typeface="Kievit Offc" panose="020B0504030101020102" pitchFamily="34" charset="0"/>
            </a:endParaRPr>
          </a:p>
        </p:txBody>
      </p:sp>
    </p:spTree>
    <p:extLst>
      <p:ext uri="{BB962C8B-B14F-4D97-AF65-F5344CB8AC3E}">
        <p14:creationId xmlns:p14="http://schemas.microsoft.com/office/powerpoint/2010/main" val="394642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0" y="275301"/>
            <a:ext cx="6988043" cy="643715"/>
          </a:xfrm>
        </p:spPr>
        <p:txBody>
          <a:bodyPr>
            <a:normAutofit fontScale="90000"/>
          </a:bodyPr>
          <a:lstStyle/>
          <a:p>
            <a:r>
              <a:rPr lang="en-US" sz="3600" dirty="0">
                <a:solidFill>
                  <a:schemeClr val="tx1"/>
                </a:solidFill>
                <a:latin typeface="Stratum2 Black" panose="020B0506030000020004" pitchFamily="34" charset="0"/>
              </a:rPr>
              <a:t>Standing Committees &amp; Councils</a:t>
            </a:r>
          </a:p>
        </p:txBody>
      </p:sp>
      <p:sp>
        <p:nvSpPr>
          <p:cNvPr id="5" name="TextBox 4">
            <a:extLst>
              <a:ext uri="{FF2B5EF4-FFF2-40B4-BE49-F238E27FC236}">
                <a16:creationId xmlns:a16="http://schemas.microsoft.com/office/drawing/2014/main" id="{B005255F-2A27-35E2-F413-5A60BC581DAE}"/>
              </a:ext>
            </a:extLst>
          </p:cNvPr>
          <p:cNvSpPr txBox="1"/>
          <p:nvPr/>
        </p:nvSpPr>
        <p:spPr>
          <a:xfrm>
            <a:off x="243973" y="1596562"/>
            <a:ext cx="6744070" cy="409342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rPr>
              <a:t>Total of 18 committees and 6 councils </a:t>
            </a:r>
            <a:endParaRPr lang="en-US" sz="2000" dirty="0">
              <a:solidFill>
                <a:schemeClr val="bg1"/>
              </a:solidFill>
              <a:latin typeface="Kievit Offc" panose="020B0504030101020102" pitchFamily="34" charset="0"/>
              <a:cs typeface="Calibri Light" panose="020F0302020204030204" pitchFamily="34" charset="0"/>
            </a:endParaRP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Do most of the Faculty Senate’s work!</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EC liaisons facilitate communication and decision-making</a:t>
            </a:r>
          </a:p>
          <a:p>
            <a:pPr>
              <a:spcBef>
                <a:spcPts val="600"/>
              </a:spcBef>
            </a:pPr>
            <a:endParaRPr lang="en-US" sz="2000" dirty="0">
              <a:solidFill>
                <a:schemeClr val="bg1"/>
              </a:solidFill>
              <a:latin typeface="Kievit Offc" panose="020B0504030101020102" pitchFamily="34" charset="0"/>
              <a:cs typeface="Calibri Light" panose="020F0302020204030204" pitchFamily="34" charset="0"/>
            </a:endParaRPr>
          </a:p>
          <a:p>
            <a:pPr>
              <a:spcBef>
                <a:spcPts val="600"/>
              </a:spcBef>
            </a:pPr>
            <a:r>
              <a:rPr lang="en-US" sz="2000" i="1" u="sng" dirty="0">
                <a:solidFill>
                  <a:schemeClr val="bg1"/>
                </a:solidFill>
                <a:latin typeface="Kievit Offc" panose="020B0504030101020102" pitchFamily="34" charset="0"/>
                <a:cs typeface="Calibri Light" panose="020F0302020204030204" pitchFamily="34" charset="0"/>
              </a:rPr>
              <a:t>Membership Election</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Committee Interest Form sent in the spring to identify new members</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EC meets to work out committee assignments and leadership (chair) changes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Careful consideration of representation and diversity</a:t>
            </a:r>
          </a:p>
          <a:p>
            <a:pPr marL="342900" indent="-342900">
              <a:spcBef>
                <a:spcPts val="6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A0E9C1F1-2EAA-E805-9B5E-96B04433FEA2}"/>
              </a:ext>
            </a:extLst>
          </p:cNvPr>
          <p:cNvSpPr txBox="1"/>
          <p:nvPr/>
        </p:nvSpPr>
        <p:spPr>
          <a:xfrm>
            <a:off x="7232016" y="-13648"/>
            <a:ext cx="4959984" cy="6858000"/>
          </a:xfrm>
          <a:prstGeom prst="rect">
            <a:avLst/>
          </a:prstGeom>
          <a:solidFill>
            <a:schemeClr val="tx1"/>
          </a:solidFill>
          <a:ln>
            <a:solidFill>
              <a:schemeClr val="accent1"/>
            </a:solidFill>
          </a:ln>
        </p:spPr>
        <p:txBody>
          <a:bodyPr wrap="square" rtlCol="0">
            <a:spAutoFit/>
          </a:bodyPr>
          <a:lstStyle/>
          <a:p>
            <a:pPr marL="342900" indent="-342900">
              <a:buSzPts val="1000"/>
              <a:buFont typeface="Symbol" pitchFamily="2" charset="2"/>
              <a:buChar char=""/>
              <a:tabLst>
                <a:tab pos="457200" algn="l"/>
              </a:tabLst>
            </a:pPr>
            <a:endParaRPr lang="en-US" sz="1600" kern="0" dirty="0">
              <a:solidFill>
                <a:srgbClr val="0070C0"/>
              </a:solidFill>
              <a:effectLst/>
              <a:ea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342900" indent="-342900">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Academic Standing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0" dirty="0">
              <a:solidFill>
                <a:srgbClr val="0070C0"/>
              </a:solidFill>
              <a:effectLst/>
              <a:ea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Academic Requirements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Academic Standing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Administrative Appointments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Advancement of Teaching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Budgets and Fiscal Planning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Carbon Commitment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Core Education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Faculty Grievance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Faculty Recognition and Awards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Faculty Welfare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Graduate Admissions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Library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Online Education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Professional Faculty Interests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Promotion and Tenure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Student Recognition and Awards Committee</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Undergraduate Admissions Committee</a:t>
            </a:r>
            <a:r>
              <a:rPr lang="en-US" sz="1600" kern="0" dirty="0">
                <a:solidFill>
                  <a:srgbClr val="0070C0"/>
                </a:solidFill>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SzPts val="1000"/>
              <a:buFont typeface="Symbol" pitchFamily="2" charset="2"/>
              <a:buChar char=""/>
              <a:tabLst>
                <a:tab pos="457200" algn="l"/>
              </a:tabLst>
            </a:pPr>
            <a:endParaRPr lang="en-US" sz="1600" kern="100" dirty="0">
              <a:solidFill>
                <a:srgbClr val="0070C0"/>
              </a:solidFill>
              <a:effectLst/>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rPr>
              <a:t> </a:t>
            </a:r>
          </a:p>
          <a:p>
            <a:pPr marL="342900" indent="-342900">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Academic Advising Council</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Curriculum Council</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Diversity Council</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Graduate Council</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val="tx"/>
                    </a:ext>
                  </a:extLst>
                </a:hlinkClick>
              </a:rPr>
              <a:t>Honors College Council</a:t>
            </a:r>
            <a:r>
              <a:rPr lang="en-US" sz="1600" kern="0" dirty="0">
                <a:solidFill>
                  <a:srgbClr val="0070C0"/>
                </a:solidFill>
                <a:effectLst/>
                <a:ea typeface="Times New Roman" panose="02020603050405020304" pitchFamily="18" charset="0"/>
                <a:cs typeface="Times New Roman" panose="02020603050405020304" pitchFamily="18" charset="0"/>
              </a:rPr>
              <a:t> </a:t>
            </a:r>
            <a:endParaRPr lang="en-US" sz="1600" kern="1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600" kern="0" dirty="0">
                <a:solidFill>
                  <a:srgbClr val="0070C0"/>
                </a:solidFill>
                <a:effectLst/>
                <a:ea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Research Council</a:t>
            </a:r>
            <a:r>
              <a:rPr lang="en-US" sz="1600" kern="0" dirty="0">
                <a:solidFill>
                  <a:srgbClr val="0070C0"/>
                </a:solidFill>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515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endParaRPr lang="en-US" b="0" i="0" u="none" strike="noStrike" dirty="0">
              <a:solidFill>
                <a:srgbClr val="0070C0"/>
              </a:solidFill>
              <a:effectLst/>
              <a:latin typeface="Kievit Offc" panose="020B0504030101020102"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Kievit Offc" panose="020B0504030101020102" pitchFamily="34" charset="0"/>
            </a:endParaRPr>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Other Committees and Groups</a:t>
            </a:r>
          </a:p>
        </p:txBody>
      </p:sp>
      <p:grpSp>
        <p:nvGrpSpPr>
          <p:cNvPr id="15" name="Group 14">
            <a:extLst>
              <a:ext uri="{FF2B5EF4-FFF2-40B4-BE49-F238E27FC236}">
                <a16:creationId xmlns:a16="http://schemas.microsoft.com/office/drawing/2014/main" id="{543F630E-4BD0-A226-57BA-ADE694ADBC2B}"/>
              </a:ext>
            </a:extLst>
          </p:cNvPr>
          <p:cNvGrpSpPr/>
          <p:nvPr/>
        </p:nvGrpSpPr>
        <p:grpSpPr>
          <a:xfrm>
            <a:off x="709684" y="1513163"/>
            <a:ext cx="11054686" cy="1442358"/>
            <a:chOff x="696036" y="1782970"/>
            <a:chExt cx="11054686" cy="1442358"/>
          </a:xfrm>
        </p:grpSpPr>
        <p:sp>
          <p:nvSpPr>
            <p:cNvPr id="7" name="TextBox 6">
              <a:extLst>
                <a:ext uri="{FF2B5EF4-FFF2-40B4-BE49-F238E27FC236}">
                  <a16:creationId xmlns:a16="http://schemas.microsoft.com/office/drawing/2014/main" id="{3C485E1C-AA5F-6DC3-AAFE-5DCC0B6DCBB7}"/>
                </a:ext>
              </a:extLst>
            </p:cNvPr>
            <p:cNvSpPr txBox="1"/>
            <p:nvPr/>
          </p:nvSpPr>
          <p:spPr>
            <a:xfrm>
              <a:off x="696036" y="1782970"/>
              <a:ext cx="11054686" cy="1292662"/>
            </a:xfrm>
            <a:prstGeom prst="rect">
              <a:avLst/>
            </a:prstGeom>
            <a:noFill/>
            <a:ln w="19050">
              <a:solidFill>
                <a:schemeClr val="accent1"/>
              </a:solidFill>
            </a:ln>
          </p:spPr>
          <p:txBody>
            <a:bodyPr wrap="square" rtlCol="0">
              <a:spAutoFit/>
            </a:bodyPr>
            <a:lstStyle/>
            <a:p>
              <a:pPr algn="ctr"/>
              <a:r>
                <a:rPr lang="en-US" sz="2000" dirty="0">
                  <a:solidFill>
                    <a:schemeClr val="bg1"/>
                  </a:solidFill>
                  <a:latin typeface="Kievit Offc" panose="020B0504030101020102" pitchFamily="34" charset="0"/>
                  <a:cs typeface="Times New Roman" panose="02020603050405020304" pitchFamily="18" charset="0"/>
                </a:rPr>
                <a:t>Nomination of  the Candidates to Faculty Senate office followed by Election by the Senators</a:t>
              </a:r>
            </a:p>
            <a:p>
              <a:pPr algn="ctr"/>
              <a:endParaRPr lang="en-US" sz="2000" dirty="0">
                <a:solidFill>
                  <a:schemeClr val="bg1"/>
                </a:solidFill>
                <a:latin typeface="Kievit Offc" panose="020B0504030101020102" pitchFamily="34" charset="0"/>
                <a:cs typeface="Times New Roman" panose="02020603050405020304" pitchFamily="18" charset="0"/>
              </a:endParaRPr>
            </a:p>
            <a:p>
              <a:pPr algn="ctr"/>
              <a:endParaRPr lang="en-US" sz="2000" dirty="0">
                <a:solidFill>
                  <a:schemeClr val="bg1"/>
                </a:solidFill>
                <a:latin typeface="Kievit Offc" panose="020B0504030101020102" pitchFamily="34" charset="0"/>
                <a:cs typeface="Times New Roman" panose="02020603050405020304" pitchFamily="18" charset="0"/>
              </a:endParaRPr>
            </a:p>
            <a:p>
              <a:endParaRPr lang="en-US" dirty="0">
                <a:latin typeface="Kievit Offc" panose="020B0504030101020102" pitchFamily="34" charset="0"/>
              </a:endParaRPr>
            </a:p>
          </p:txBody>
        </p:sp>
        <p:sp>
          <p:nvSpPr>
            <p:cNvPr id="8" name="TextBox 7">
              <a:extLst>
                <a:ext uri="{FF2B5EF4-FFF2-40B4-BE49-F238E27FC236}">
                  <a16:creationId xmlns:a16="http://schemas.microsoft.com/office/drawing/2014/main" id="{FFA0778D-0178-3B90-4134-02AFD4E567A1}"/>
                </a:ext>
              </a:extLst>
            </p:cNvPr>
            <p:cNvSpPr txBox="1"/>
            <p:nvPr/>
          </p:nvSpPr>
          <p:spPr>
            <a:xfrm>
              <a:off x="1002880" y="2209665"/>
              <a:ext cx="4395758" cy="1015663"/>
            </a:xfrm>
            <a:prstGeom prst="rect">
              <a:avLst/>
            </a:prstGeom>
            <a:noFill/>
          </p:spPr>
          <p:txBody>
            <a:bodyPr wrap="square">
              <a:spAutoFit/>
            </a:bodyPr>
            <a:lstStyle/>
            <a:p>
              <a:pPr>
                <a:buFont typeface="Arial" panose="020B0604020202020204" pitchFamily="34" charset="0"/>
                <a:buChar char="•"/>
              </a:pPr>
              <a:r>
                <a:rPr lang="en-US" sz="2000" b="0" i="0" strike="noStrike" dirty="0">
                  <a:solidFill>
                    <a:srgbClr val="0070C0"/>
                  </a:solidFill>
                  <a:effectLst/>
                  <a:latin typeface="Kievit Offc" panose="020B0504030101020102" pitchFamily="34" charset="0"/>
                  <a:cs typeface="Times New Roman" panose="02020603050405020304" pitchFamily="18" charset="0"/>
                </a:rPr>
                <a:t>Executive Committee</a:t>
              </a:r>
            </a:p>
            <a:p>
              <a:pPr algn="l">
                <a:buFont typeface="Arial" panose="020B0604020202020204" pitchFamily="34" charset="0"/>
                <a:buChar char="•"/>
              </a:pPr>
              <a:r>
                <a:rPr lang="en-US" sz="2000" b="0" i="0" strike="noStrike" dirty="0">
                  <a:solidFill>
                    <a:srgbClr val="0070C0"/>
                  </a:solidFill>
                  <a:effectLst/>
                  <a:latin typeface="Kievit Offc" panose="020B0504030101020102" pitchFamily="34" charset="0"/>
                  <a:cs typeface="Times New Roman" panose="02020603050405020304" pitchFamily="18" charset="0"/>
                </a:rPr>
                <a:t>Interinstitutional Faculty Senate</a:t>
              </a:r>
            </a:p>
            <a:p>
              <a:pPr algn="l"/>
              <a:r>
                <a:rPr lang="en-US" sz="2000" b="0" i="0" strike="noStrike" dirty="0">
                  <a:solidFill>
                    <a:srgbClr val="0070C0"/>
                  </a:solidFill>
                  <a:effectLst/>
                  <a:latin typeface="Kievit Offc" panose="020B0504030101020102" pitchFamily="34" charset="0"/>
                  <a:cs typeface="Times New Roman" panose="02020603050405020304" pitchFamily="18" charset="0"/>
                </a:rPr>
                <a:t> </a:t>
              </a:r>
            </a:p>
          </p:txBody>
        </p:sp>
      </p:grpSp>
      <p:grpSp>
        <p:nvGrpSpPr>
          <p:cNvPr id="16" name="Group 15">
            <a:extLst>
              <a:ext uri="{FF2B5EF4-FFF2-40B4-BE49-F238E27FC236}">
                <a16:creationId xmlns:a16="http://schemas.microsoft.com/office/drawing/2014/main" id="{04F4023C-451C-280D-4033-B98A96E1C116}"/>
              </a:ext>
            </a:extLst>
          </p:cNvPr>
          <p:cNvGrpSpPr/>
          <p:nvPr/>
        </p:nvGrpSpPr>
        <p:grpSpPr>
          <a:xfrm>
            <a:off x="709683" y="3253956"/>
            <a:ext cx="11054686" cy="1892788"/>
            <a:chOff x="696035" y="3405687"/>
            <a:chExt cx="11054686" cy="1892788"/>
          </a:xfrm>
        </p:grpSpPr>
        <p:sp>
          <p:nvSpPr>
            <p:cNvPr id="10" name="TextBox 9">
              <a:extLst>
                <a:ext uri="{FF2B5EF4-FFF2-40B4-BE49-F238E27FC236}">
                  <a16:creationId xmlns:a16="http://schemas.microsoft.com/office/drawing/2014/main" id="{1F29720C-05C1-CFCD-BC45-C4EBD6E156BB}"/>
                </a:ext>
              </a:extLst>
            </p:cNvPr>
            <p:cNvSpPr txBox="1"/>
            <p:nvPr/>
          </p:nvSpPr>
          <p:spPr>
            <a:xfrm>
              <a:off x="1002880" y="4056833"/>
              <a:ext cx="3878049" cy="1200329"/>
            </a:xfrm>
            <a:prstGeom prst="rect">
              <a:avLst/>
            </a:prstGeom>
            <a:noFill/>
          </p:spPr>
          <p:txBody>
            <a:bodyPr wrap="none" rtlCol="0">
              <a:spAutoFit/>
            </a:bodyPr>
            <a:lstStyle/>
            <a:p>
              <a:pPr algn="l">
                <a:buFont typeface="Arial" panose="020B0604020202020204" pitchFamily="34" charset="0"/>
                <a:buChar char="•"/>
              </a:pPr>
              <a:r>
                <a:rPr lang="en-US" b="0" i="0" u="none" strike="noStrike" dirty="0">
                  <a:solidFill>
                    <a:srgbClr val="0070C0"/>
                  </a:solidFill>
                  <a:effectLst/>
                  <a:latin typeface="Kievit Offc" panose="020B0504030101020102" pitchFamily="34" charset="0"/>
                  <a:cs typeface="Times New Roman" panose="02020603050405020304" pitchFamily="18" charset="0"/>
                </a:rPr>
                <a:t>Faculty Consultative Group</a:t>
              </a:r>
            </a:p>
            <a:p>
              <a:pPr algn="l">
                <a:buFont typeface="Arial" panose="020B0604020202020204" pitchFamily="34" charset="0"/>
                <a:buChar char="•"/>
              </a:pPr>
              <a:r>
                <a:rPr lang="en-US" b="0" i="0" u="none" strike="noStrike" dirty="0">
                  <a:solidFill>
                    <a:srgbClr val="0070C0"/>
                  </a:solidFill>
                  <a:effectLst/>
                  <a:latin typeface="Kievit Offc" panose="020B0504030101020102" pitchFamily="34" charset="0"/>
                  <a:cs typeface="Times New Roman" panose="02020603050405020304" pitchFamily="18" charset="0"/>
                </a:rPr>
                <a:t>Faculty Mediators</a:t>
              </a:r>
            </a:p>
            <a:p>
              <a:pPr algn="l">
                <a:buFont typeface="Arial" panose="020B0604020202020204" pitchFamily="34" charset="0"/>
                <a:buChar char="•"/>
              </a:pPr>
              <a:r>
                <a:rPr lang="en-US" b="0" i="0" u="none" strike="noStrike" dirty="0">
                  <a:solidFill>
                    <a:srgbClr val="0070C0"/>
                  </a:solidFill>
                  <a:effectLst/>
                  <a:latin typeface="Kievit Offc" panose="020B0504030101020102" pitchFamily="34" charset="0"/>
                  <a:cs typeface="Times New Roman" panose="02020603050405020304" pitchFamily="18" charset="0"/>
                </a:rPr>
                <a:t>Faculty Panels for Hearing Committee</a:t>
              </a:r>
            </a:p>
            <a:p>
              <a:pPr algn="l"/>
              <a:endParaRPr lang="en-US" b="0" i="0" u="none" strike="noStrike" dirty="0">
                <a:solidFill>
                  <a:srgbClr val="0070C0"/>
                </a:solidFill>
                <a:effectLst/>
                <a:latin typeface="Kievit Offc" panose="020B0504030101020102"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B764BE2-72CA-FC4A-9A8E-0CC89CC1AB46}"/>
                </a:ext>
              </a:extLst>
            </p:cNvPr>
            <p:cNvSpPr txBox="1"/>
            <p:nvPr/>
          </p:nvSpPr>
          <p:spPr>
            <a:xfrm>
              <a:off x="710882" y="3531205"/>
              <a:ext cx="11039839" cy="400110"/>
            </a:xfrm>
            <a:prstGeom prst="rect">
              <a:avLst/>
            </a:prstGeom>
            <a:noFill/>
          </p:spPr>
          <p:txBody>
            <a:bodyPr wrap="square" rtlCol="0">
              <a:spAutoFit/>
            </a:bodyPr>
            <a:lstStyle/>
            <a:p>
              <a:pPr marL="174625"/>
              <a:r>
                <a:rPr lang="en-US" sz="2000" dirty="0">
                  <a:solidFill>
                    <a:schemeClr val="bg1"/>
                  </a:solidFill>
                  <a:latin typeface="Kievit Offc" panose="020B0504030101020102" pitchFamily="34" charset="0"/>
                  <a:cs typeface="Times New Roman" panose="02020603050405020304" pitchFamily="18" charset="0"/>
                </a:rPr>
                <a:t>Other Committees:  meet upon request and membership selected by EC committee</a:t>
              </a:r>
            </a:p>
          </p:txBody>
        </p:sp>
        <p:sp>
          <p:nvSpPr>
            <p:cNvPr id="12" name="Rectangle 11">
              <a:extLst>
                <a:ext uri="{FF2B5EF4-FFF2-40B4-BE49-F238E27FC236}">
                  <a16:creationId xmlns:a16="http://schemas.microsoft.com/office/drawing/2014/main" id="{F2C3993E-C93C-9E46-5224-DC5DAE63992A}"/>
                </a:ext>
              </a:extLst>
            </p:cNvPr>
            <p:cNvSpPr/>
            <p:nvPr/>
          </p:nvSpPr>
          <p:spPr>
            <a:xfrm>
              <a:off x="696035" y="3405687"/>
              <a:ext cx="11054686" cy="1892788"/>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Kievit Offc" panose="020B0504030101020102" pitchFamily="34" charset="0"/>
              </a:endParaRPr>
            </a:p>
          </p:txBody>
        </p:sp>
      </p:grpSp>
      <p:sp>
        <p:nvSpPr>
          <p:cNvPr id="14" name="TextBox 13">
            <a:extLst>
              <a:ext uri="{FF2B5EF4-FFF2-40B4-BE49-F238E27FC236}">
                <a16:creationId xmlns:a16="http://schemas.microsoft.com/office/drawing/2014/main" id="{B94B4FD4-0CA5-EABC-12B1-A669D64DEE57}"/>
              </a:ext>
            </a:extLst>
          </p:cNvPr>
          <p:cNvSpPr txBox="1"/>
          <p:nvPr/>
        </p:nvSpPr>
        <p:spPr>
          <a:xfrm>
            <a:off x="709683" y="5445178"/>
            <a:ext cx="11039839" cy="923330"/>
          </a:xfrm>
          <a:prstGeom prst="rect">
            <a:avLst/>
          </a:prstGeom>
          <a:noFill/>
          <a:ln w="19050">
            <a:solidFill>
              <a:schemeClr val="accent1"/>
            </a:solidFill>
          </a:ln>
        </p:spPr>
        <p:txBody>
          <a:bodyPr wrap="square" rtlCol="0">
            <a:spAutoFit/>
          </a:bodyPr>
          <a:lstStyle/>
          <a:p>
            <a:endParaRPr lang="en-US" b="0" i="0" u="none" strike="noStrike" dirty="0">
              <a:solidFill>
                <a:srgbClr val="0070C0"/>
              </a:solidFill>
              <a:effectLst/>
              <a:latin typeface="Kievit Offc" panose="020B0504030101020102" pitchFamily="34" charset="0"/>
              <a:cs typeface="Times New Roman" panose="02020603050405020304" pitchFamily="18" charset="0"/>
            </a:endParaRPr>
          </a:p>
          <a:p>
            <a:pPr marL="350838">
              <a:buFont typeface="Arial" panose="020B0604020202020204" pitchFamily="34" charset="0"/>
              <a:buChar char="•"/>
            </a:pPr>
            <a:r>
              <a:rPr lang="en-US" b="0" i="0" u="none" strike="noStrike" dirty="0">
                <a:solidFill>
                  <a:srgbClr val="0070C0"/>
                </a:solidFill>
                <a:effectLst/>
                <a:latin typeface="Kievit Offc" panose="020B0504030101020102" pitchFamily="34" charset="0"/>
                <a:cs typeface="Times New Roman" panose="02020603050405020304" pitchFamily="18" charset="0"/>
              </a:rPr>
              <a:t>Past Presidents Council</a:t>
            </a:r>
          </a:p>
          <a:p>
            <a:endParaRPr lang="en-US" dirty="0">
              <a:latin typeface="Kievit Offc" panose="020B0504030101020102" pitchFamily="34" charset="0"/>
            </a:endParaRPr>
          </a:p>
        </p:txBody>
      </p:sp>
    </p:spTree>
    <p:extLst>
      <p:ext uri="{BB962C8B-B14F-4D97-AF65-F5344CB8AC3E}">
        <p14:creationId xmlns:p14="http://schemas.microsoft.com/office/powerpoint/2010/main" val="294515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Ad Hoc Committees and Task Forces</a:t>
            </a:r>
          </a:p>
        </p:txBody>
      </p:sp>
      <p:sp>
        <p:nvSpPr>
          <p:cNvPr id="5" name="TextBox 4">
            <a:extLst>
              <a:ext uri="{FF2B5EF4-FFF2-40B4-BE49-F238E27FC236}">
                <a16:creationId xmlns:a16="http://schemas.microsoft.com/office/drawing/2014/main" id="{B005255F-2A27-35E2-F413-5A60BC581DAE}"/>
              </a:ext>
            </a:extLst>
          </p:cNvPr>
          <p:cNvSpPr txBox="1"/>
          <p:nvPr/>
        </p:nvSpPr>
        <p:spPr>
          <a:xfrm>
            <a:off x="392023" y="1582915"/>
            <a:ext cx="11364548" cy="29854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chemeClr val="bg1"/>
                </a:solidFill>
                <a:latin typeface="Kievit Offc" panose="020B0504030101020102" pitchFamily="34" charset="0"/>
                <a:cs typeface="Calibri Light" panose="020F0302020204030204" pitchFamily="34" charset="0"/>
              </a:rPr>
              <a:t>Appointed by Faculty Senate leadership, often in partnership with the office of the Provost</a:t>
            </a:r>
          </a:p>
          <a:p>
            <a:pPr>
              <a:spcBef>
                <a:spcPts val="600"/>
              </a:spcBef>
            </a:pPr>
            <a:endParaRPr lang="en-US" sz="2400" dirty="0">
              <a:solidFill>
                <a:schemeClr val="bg1"/>
              </a:solidFill>
              <a:latin typeface="Kievit Offc" panose="020B0504030101020102" pitchFamily="34" charset="0"/>
              <a:cs typeface="Calibri Light" panose="020F0302020204030204" pitchFamily="34" charset="0"/>
            </a:endParaRPr>
          </a:p>
          <a:p>
            <a:pPr marL="342900" indent="-342900">
              <a:spcBef>
                <a:spcPts val="600"/>
              </a:spcBef>
              <a:buFont typeface="Arial" panose="020B0604020202020204" pitchFamily="34" charset="0"/>
              <a:buChar char="•"/>
            </a:pPr>
            <a:r>
              <a:rPr lang="en-US" sz="2400" dirty="0">
                <a:solidFill>
                  <a:schemeClr val="bg1"/>
                </a:solidFill>
                <a:latin typeface="Kievit Offc" panose="020B0504030101020102" pitchFamily="34" charset="0"/>
                <a:cs typeface="Calibri Light" panose="020F0302020204030204" pitchFamily="34" charset="0"/>
              </a:rPr>
              <a:t>Examples: Bacc Core Reform Committee, Anti-Racism Task Force, Professional Faculty Review Committee, Professor of Teaching Task Force</a:t>
            </a:r>
          </a:p>
          <a:p>
            <a:pPr>
              <a:spcBef>
                <a:spcPts val="600"/>
              </a:spcBef>
            </a:pPr>
            <a:endParaRPr lang="en-US" sz="2400" dirty="0">
              <a:solidFill>
                <a:schemeClr val="bg1"/>
              </a:solidFill>
              <a:latin typeface="Kievit Offc" panose="020B0504030101020102" pitchFamily="34" charset="0"/>
              <a:cs typeface="Calibri Light" panose="020F0302020204030204" pitchFamily="34" charset="0"/>
            </a:endParaRPr>
          </a:p>
          <a:p>
            <a:pPr marL="342900" indent="-342900">
              <a:spcBef>
                <a:spcPts val="600"/>
              </a:spcBef>
              <a:buFont typeface="Arial" panose="020B0604020202020204" pitchFamily="34" charset="0"/>
              <a:buChar char="•"/>
            </a:pPr>
            <a:r>
              <a:rPr lang="en-US" sz="2400" dirty="0">
                <a:solidFill>
                  <a:schemeClr val="bg1"/>
                </a:solidFill>
                <a:latin typeface="Kievit Offc" panose="020B0504030101020102" pitchFamily="34" charset="0"/>
                <a:cs typeface="Calibri Light" panose="020F0302020204030204" pitchFamily="34" charset="0"/>
              </a:rPr>
              <a:t>Specific tasks, deadlines</a:t>
            </a:r>
          </a:p>
        </p:txBody>
      </p:sp>
    </p:spTree>
    <p:extLst>
      <p:ext uri="{BB962C8B-B14F-4D97-AF65-F5344CB8AC3E}">
        <p14:creationId xmlns:p14="http://schemas.microsoft.com/office/powerpoint/2010/main" val="344130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1789F20-0D1B-7B56-D27A-67AA389852A2}"/>
              </a:ext>
            </a:extLst>
          </p:cNvPr>
          <p:cNvPicPr>
            <a:picLocks noChangeAspect="1"/>
          </p:cNvPicPr>
          <p:nvPr/>
        </p:nvPicPr>
        <p:blipFill>
          <a:blip r:embed="rId2"/>
          <a:stretch>
            <a:fillRect/>
          </a:stretch>
        </p:blipFill>
        <p:spPr>
          <a:xfrm>
            <a:off x="0" y="0"/>
            <a:ext cx="12192000" cy="5631024"/>
          </a:xfrm>
          <a:prstGeom prst="rect">
            <a:avLst/>
          </a:prstGeom>
        </p:spPr>
      </p:pic>
    </p:spTree>
    <p:extLst>
      <p:ext uri="{BB962C8B-B14F-4D97-AF65-F5344CB8AC3E}">
        <p14:creationId xmlns:p14="http://schemas.microsoft.com/office/powerpoint/2010/main" val="371486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Autofit/>
          </a:bodyPr>
          <a:lstStyle/>
          <a:p>
            <a:r>
              <a:rPr lang="en-US" sz="2400" dirty="0">
                <a:solidFill>
                  <a:schemeClr val="tx1"/>
                </a:solidFill>
                <a:latin typeface="Stratum2 Black" panose="020B0506030000020004" pitchFamily="34" charset="0"/>
              </a:rPr>
              <a:t>Faculty</a:t>
            </a:r>
            <a:r>
              <a:rPr lang="en-US" sz="2800" dirty="0">
                <a:solidFill>
                  <a:schemeClr val="tx1"/>
                </a:solidFill>
                <a:latin typeface="Stratum2 Black" panose="020B0506030000020004" pitchFamily="34" charset="0"/>
              </a:rPr>
              <a:t> Senate President/President-Elect/Past President Serve on Many University Committees (e.g., 2023)</a:t>
            </a:r>
          </a:p>
        </p:txBody>
      </p:sp>
      <p:sp>
        <p:nvSpPr>
          <p:cNvPr id="6" name="TextBox 5">
            <a:extLst>
              <a:ext uri="{FF2B5EF4-FFF2-40B4-BE49-F238E27FC236}">
                <a16:creationId xmlns:a16="http://schemas.microsoft.com/office/drawing/2014/main" id="{42A7D607-1D5C-4E7E-972C-AC08F01D3303}"/>
              </a:ext>
            </a:extLst>
          </p:cNvPr>
          <p:cNvSpPr txBox="1"/>
          <p:nvPr/>
        </p:nvSpPr>
        <p:spPr>
          <a:xfrm>
            <a:off x="484552" y="1281406"/>
            <a:ext cx="11402648" cy="5494453"/>
          </a:xfrm>
          <a:prstGeom prst="rect">
            <a:avLst/>
          </a:prstGeom>
          <a:noFill/>
        </p:spPr>
        <p:txBody>
          <a:bodyPr wrap="square" rtlCol="0">
            <a:spAutoFit/>
          </a:bodyPr>
          <a:lstStyle/>
          <a:p>
            <a:pPr marL="0" marR="0">
              <a:lnSpc>
                <a:spcPct val="107000"/>
              </a:lnSpc>
              <a:spcBef>
                <a:spcPts val="0"/>
              </a:spcBef>
              <a:spcAft>
                <a:spcPts val="600"/>
              </a:spcAft>
            </a:pPr>
            <a:r>
              <a:rPr lang="en-US" dirty="0">
                <a:solidFill>
                  <a:schemeClr val="bg1"/>
                </a:solidFill>
                <a:effectLst/>
                <a:latin typeface="Kievit Offc" panose="020B0504030101020102" pitchFamily="34" charset="0"/>
                <a:ea typeface="Calibri" panose="020F0502020204030204" pitchFamily="34" charset="0"/>
                <a:cs typeface="Times New Roman" panose="02020603050405020304" pitchFamily="18" charset="0"/>
              </a:rPr>
              <a:t>Athletic Admissions Committee – President-Elect, President</a:t>
            </a:r>
          </a:p>
          <a:p>
            <a:pPr marL="0" marR="0">
              <a:lnSpc>
                <a:spcPct val="107000"/>
              </a:lnSpc>
              <a:spcBef>
                <a:spcPts val="0"/>
              </a:spcBef>
              <a:spcAft>
                <a:spcPts val="600"/>
              </a:spcAft>
            </a:pPr>
            <a:r>
              <a:rPr lang="en-US" dirty="0">
                <a:solidFill>
                  <a:schemeClr val="bg1"/>
                </a:solidFill>
                <a:effectLst/>
                <a:latin typeface="Kievit Offc" panose="020B0504030101020102" pitchFamily="34" charset="0"/>
                <a:ea typeface="Calibri" panose="020F0502020204030204" pitchFamily="34" charset="0"/>
                <a:cs typeface="Times New Roman" panose="02020603050405020304" pitchFamily="18" charset="0"/>
              </a:rPr>
              <a:t>Campus Planning Committee – President-Elect, President, Immediate Past President </a:t>
            </a: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Compliance Executive Committee – President-Elect, President </a:t>
            </a:r>
          </a:p>
          <a:p>
            <a:pPr marL="0" marR="0">
              <a:lnSpc>
                <a:spcPct val="107000"/>
              </a:lnSpc>
              <a:spcBef>
                <a:spcPts val="0"/>
              </a:spcBef>
              <a:spcAft>
                <a:spcPts val="600"/>
              </a:spcAft>
            </a:pPr>
            <a:r>
              <a:rPr lang="en-US" dirty="0">
                <a:solidFill>
                  <a:srgbClr val="000000"/>
                </a:solidFill>
                <a:latin typeface="Kievit Offc" panose="020B0504030101020102" pitchFamily="34" charset="0"/>
                <a:ea typeface="Calibri" panose="020F0502020204030204" pitchFamily="34" charset="0"/>
                <a:cs typeface="Times New Roman" panose="02020603050405020304" pitchFamily="18" charset="0"/>
              </a:rPr>
              <a:t>Core Education Steering Committee – President,  </a:t>
            </a: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Core Education Core Team – President-Elect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Executive Policy and Standards Committee-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Pathways to Community-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President and Provost Leadership Council (OID)-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Undergraduate Education Council –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Undergraduate Student Success Committee-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University Cabinet –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 </a:t>
            </a:r>
            <a:endParaRPr lang="en-US" sz="1200"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Early Care and Education Workgroup-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Presidential Transition Team- President</a:t>
            </a:r>
            <a:endParaRPr lang="en-US"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Kievit Offc" panose="020B0504030101020102" pitchFamily="34" charset="0"/>
                <a:ea typeface="Calibri" panose="020F0502020204030204" pitchFamily="34" charset="0"/>
                <a:cs typeface="Times New Roman" panose="02020603050405020304" pitchFamily="18" charset="0"/>
              </a:rPr>
              <a:t> </a:t>
            </a:r>
            <a:endParaRPr lang="en-US" sz="1200"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chemeClr val="bg1"/>
                </a:solidFill>
                <a:effectLst/>
                <a:latin typeface="Kievit Offc" panose="020B0504030101020102" pitchFamily="34" charset="0"/>
                <a:ea typeface="Calibri" panose="020F0502020204030204" pitchFamily="34" charset="0"/>
                <a:cs typeface="Times New Roman" panose="02020603050405020304" pitchFamily="18" charset="0"/>
              </a:rPr>
              <a:t>Senate Leadership and Provost Office – President and President-Elect</a:t>
            </a:r>
          </a:p>
          <a:p>
            <a:endParaRPr lang="en-US" sz="1200" dirty="0">
              <a:latin typeface="Kievit Offc" panose="020B0504030101020102" pitchFamily="34" charset="0"/>
            </a:endParaRPr>
          </a:p>
          <a:p>
            <a:r>
              <a:rPr lang="en-US" dirty="0">
                <a:solidFill>
                  <a:schemeClr val="bg1"/>
                </a:solidFill>
                <a:latin typeface="Kievit Offc" panose="020B0504030101020102" pitchFamily="34" charset="0"/>
                <a:cs typeface="Calibri Light" panose="020F0302020204030204" pitchFamily="34" charset="0"/>
              </a:rPr>
              <a:t>Reports to the Board of Trustees - President</a:t>
            </a:r>
            <a:endParaRPr lang="en-US" dirty="0">
              <a:latin typeface="Kievit Offc" panose="020B0504030101020102" pitchFamily="34" charset="0"/>
            </a:endParaRPr>
          </a:p>
        </p:txBody>
      </p:sp>
    </p:spTree>
    <p:extLst>
      <p:ext uri="{BB962C8B-B14F-4D97-AF65-F5344CB8AC3E}">
        <p14:creationId xmlns:p14="http://schemas.microsoft.com/office/powerpoint/2010/main" val="207615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27359-68DC-96F8-F1F6-990D78F9DE46}"/>
              </a:ext>
            </a:extLst>
          </p:cNvPr>
          <p:cNvSpPr>
            <a:spLocks noGrp="1" noRot="1" noMove="1" noResize="1" noEditPoints="1" noAdjustHandles="1" noChangeArrowheads="1" noChangeShapeType="1"/>
          </p:cNvSpPr>
          <p:nvPr/>
        </p:nvSpPr>
        <p:spPr>
          <a:xfrm>
            <a:off x="-9355"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many symbols">
            <a:extLst>
              <a:ext uri="{FF2B5EF4-FFF2-40B4-BE49-F238E27FC236}">
                <a16:creationId xmlns:a16="http://schemas.microsoft.com/office/drawing/2014/main" id="{2F536298-3472-5125-28DA-E49D6360D1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711" y="-2296526"/>
            <a:ext cx="12206034" cy="9154526"/>
          </a:xfrm>
          <a:prstGeom prst="rect">
            <a:avLst/>
          </a:prstGeom>
        </p:spPr>
      </p:pic>
      <p:sp>
        <p:nvSpPr>
          <p:cNvPr id="2" name="Rectangle 1">
            <a:extLst>
              <a:ext uri="{FF2B5EF4-FFF2-40B4-BE49-F238E27FC236}">
                <a16:creationId xmlns:a16="http://schemas.microsoft.com/office/drawing/2014/main" id="{460FFAC7-3D48-D8BF-F672-250CC41C287B}"/>
              </a:ext>
            </a:extLst>
          </p:cNvPr>
          <p:cNvSpPr>
            <a:spLocks noGrp="1" noRot="1" noMove="1" noResize="1" noEditPoints="1" noAdjustHandles="1" noChangeArrowheads="1" noChangeShapeType="1"/>
          </p:cNvSpPr>
          <p:nvPr/>
        </p:nvSpPr>
        <p:spPr>
          <a:xfrm>
            <a:off x="-18711" y="2304661"/>
            <a:ext cx="12210711" cy="1509059"/>
          </a:xfrm>
          <a:prstGeom prst="rect">
            <a:avLst/>
          </a:prstGeom>
          <a:solidFill>
            <a:srgbClr val="D73F09"/>
          </a:solidFill>
          <a:ln>
            <a:noFill/>
          </a:ln>
          <a:effectLst>
            <a:innerShdw blurRad="63500" dist="50800" dir="13500000">
              <a:prstClr val="black">
                <a:alpha val="50000"/>
              </a:prstClr>
            </a:inn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A8A143-43AB-12C1-D89C-2E30BE3430B3}"/>
              </a:ext>
            </a:extLst>
          </p:cNvPr>
          <p:cNvSpPr txBox="1"/>
          <p:nvPr/>
        </p:nvSpPr>
        <p:spPr>
          <a:xfrm>
            <a:off x="895116" y="2367170"/>
            <a:ext cx="10182185" cy="1446550"/>
          </a:xfrm>
          <a:prstGeom prst="rect">
            <a:avLst/>
          </a:prstGeom>
          <a:noFill/>
        </p:spPr>
        <p:txBody>
          <a:bodyPr wrap="square" rtlCol="0">
            <a:spAutoFit/>
          </a:bodyPr>
          <a:lstStyle/>
          <a:p>
            <a:r>
              <a:rPr lang="en-US" sz="4400" dirty="0">
                <a:latin typeface="Stratum2 Black" panose="020B0506030000020004" pitchFamily="34" charset="0"/>
              </a:rPr>
              <a:t>Operations, Activities and Resources of the Faculty Senate Office </a:t>
            </a:r>
          </a:p>
        </p:txBody>
      </p:sp>
      <p:sp>
        <p:nvSpPr>
          <p:cNvPr id="8" name="TextBox 7">
            <a:extLst>
              <a:ext uri="{FF2B5EF4-FFF2-40B4-BE49-F238E27FC236}">
                <a16:creationId xmlns:a16="http://schemas.microsoft.com/office/drawing/2014/main" id="{24550D10-B4E4-F873-A884-9C014DF5E088}"/>
              </a:ext>
            </a:extLst>
          </p:cNvPr>
          <p:cNvSpPr txBox="1"/>
          <p:nvPr/>
        </p:nvSpPr>
        <p:spPr>
          <a:xfrm>
            <a:off x="23389" y="4045620"/>
            <a:ext cx="12192000" cy="461665"/>
          </a:xfrm>
          <a:prstGeom prst="rect">
            <a:avLst/>
          </a:prstGeom>
          <a:noFill/>
        </p:spPr>
        <p:txBody>
          <a:bodyPr wrap="square" rtlCol="0">
            <a:spAutoFit/>
          </a:bodyPr>
          <a:lstStyle/>
          <a:p>
            <a:pPr algn="ctr"/>
            <a:r>
              <a:rPr lang="en-US" sz="2400" dirty="0">
                <a:latin typeface="Kievit Offc" panose="020B0504030101020102" pitchFamily="34" charset="0"/>
              </a:rPr>
              <a:t>Vickie Nunnemaker, Faculty Senate Staff</a:t>
            </a:r>
            <a:endParaRPr lang="en-US" sz="2400" i="1" dirty="0">
              <a:latin typeface="Kievit Offc" panose="020B0504030101020102" pitchFamily="34" charset="0"/>
            </a:endParaRPr>
          </a:p>
        </p:txBody>
      </p:sp>
    </p:spTree>
    <p:extLst>
      <p:ext uri="{BB962C8B-B14F-4D97-AF65-F5344CB8AC3E}">
        <p14:creationId xmlns:p14="http://schemas.microsoft.com/office/powerpoint/2010/main" val="362868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27359-68DC-96F8-F1F6-990D78F9DE46}"/>
              </a:ext>
            </a:extLst>
          </p:cNvPr>
          <p:cNvSpPr>
            <a:spLocks noGrp="1" noRot="1" noMove="1" noResize="1" noEditPoints="1" noAdjustHandles="1" noChangeArrowheads="1" noChangeShapeType="1"/>
          </p:cNvSpPr>
          <p:nvPr/>
        </p:nvSpPr>
        <p:spPr>
          <a:xfrm>
            <a:off x="-9355"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many symbols">
            <a:extLst>
              <a:ext uri="{FF2B5EF4-FFF2-40B4-BE49-F238E27FC236}">
                <a16:creationId xmlns:a16="http://schemas.microsoft.com/office/drawing/2014/main" id="{2F536298-3472-5125-28DA-E49D6360D1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711" y="-2296526"/>
            <a:ext cx="12206034" cy="9154526"/>
          </a:xfrm>
          <a:prstGeom prst="rect">
            <a:avLst/>
          </a:prstGeom>
        </p:spPr>
      </p:pic>
      <p:sp>
        <p:nvSpPr>
          <p:cNvPr id="2" name="Rectangle 1">
            <a:extLst>
              <a:ext uri="{FF2B5EF4-FFF2-40B4-BE49-F238E27FC236}">
                <a16:creationId xmlns:a16="http://schemas.microsoft.com/office/drawing/2014/main" id="{460FFAC7-3D48-D8BF-F672-250CC41C287B}"/>
              </a:ext>
            </a:extLst>
          </p:cNvPr>
          <p:cNvSpPr>
            <a:spLocks noGrp="1" noRot="1" noMove="1" noResize="1" noEditPoints="1" noAdjustHandles="1" noChangeArrowheads="1" noChangeShapeType="1"/>
          </p:cNvSpPr>
          <p:nvPr/>
        </p:nvSpPr>
        <p:spPr>
          <a:xfrm>
            <a:off x="-18711" y="2304661"/>
            <a:ext cx="12210711" cy="1509059"/>
          </a:xfrm>
          <a:prstGeom prst="rect">
            <a:avLst/>
          </a:prstGeom>
          <a:solidFill>
            <a:srgbClr val="D73F09"/>
          </a:solidFill>
          <a:ln>
            <a:noFill/>
          </a:ln>
          <a:effectLst>
            <a:innerShdw blurRad="63500" dist="50800" dir="13500000">
              <a:prstClr val="black">
                <a:alpha val="50000"/>
              </a:prstClr>
            </a:inn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A8A143-43AB-12C1-D89C-2E30BE3430B3}"/>
              </a:ext>
            </a:extLst>
          </p:cNvPr>
          <p:cNvSpPr txBox="1"/>
          <p:nvPr/>
        </p:nvSpPr>
        <p:spPr>
          <a:xfrm>
            <a:off x="851574" y="2674469"/>
            <a:ext cx="10182185" cy="769441"/>
          </a:xfrm>
          <a:prstGeom prst="rect">
            <a:avLst/>
          </a:prstGeom>
          <a:noFill/>
        </p:spPr>
        <p:txBody>
          <a:bodyPr wrap="square" rtlCol="0">
            <a:spAutoFit/>
          </a:bodyPr>
          <a:lstStyle/>
          <a:p>
            <a:r>
              <a:rPr lang="en-US" sz="4400" dirty="0">
                <a:latin typeface="Stratum2 Black" panose="020B0506030000020004" pitchFamily="34" charset="0"/>
              </a:rPr>
              <a:t>Robert’s Rules of Order</a:t>
            </a:r>
          </a:p>
        </p:txBody>
      </p:sp>
      <p:sp>
        <p:nvSpPr>
          <p:cNvPr id="8" name="TextBox 7">
            <a:extLst>
              <a:ext uri="{FF2B5EF4-FFF2-40B4-BE49-F238E27FC236}">
                <a16:creationId xmlns:a16="http://schemas.microsoft.com/office/drawing/2014/main" id="{24550D10-B4E4-F873-A884-9C014DF5E088}"/>
              </a:ext>
            </a:extLst>
          </p:cNvPr>
          <p:cNvSpPr txBox="1"/>
          <p:nvPr/>
        </p:nvSpPr>
        <p:spPr>
          <a:xfrm>
            <a:off x="9355" y="3997032"/>
            <a:ext cx="12192000" cy="461665"/>
          </a:xfrm>
          <a:prstGeom prst="rect">
            <a:avLst/>
          </a:prstGeom>
          <a:noFill/>
        </p:spPr>
        <p:txBody>
          <a:bodyPr wrap="square" rtlCol="0">
            <a:spAutoFit/>
          </a:bodyPr>
          <a:lstStyle/>
          <a:p>
            <a:pPr algn="ctr"/>
            <a:r>
              <a:rPr lang="en-US" sz="2400" dirty="0">
                <a:latin typeface="Kievit Offc" panose="020B0504030101020102" pitchFamily="34" charset="0"/>
              </a:rPr>
              <a:t>Michael Beachley</a:t>
            </a:r>
            <a:endParaRPr lang="en-US" sz="2400" i="1" dirty="0">
              <a:latin typeface="Kievit Offc" panose="020B0504030101020102" pitchFamily="34" charset="0"/>
            </a:endParaRPr>
          </a:p>
        </p:txBody>
      </p:sp>
    </p:spTree>
    <p:extLst>
      <p:ext uri="{BB962C8B-B14F-4D97-AF65-F5344CB8AC3E}">
        <p14:creationId xmlns:p14="http://schemas.microsoft.com/office/powerpoint/2010/main" val="3619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Robert’s Rules of order</a:t>
            </a:r>
          </a:p>
        </p:txBody>
      </p:sp>
      <p:sp>
        <p:nvSpPr>
          <p:cNvPr id="5" name="TextBox 4">
            <a:extLst>
              <a:ext uri="{FF2B5EF4-FFF2-40B4-BE49-F238E27FC236}">
                <a16:creationId xmlns:a16="http://schemas.microsoft.com/office/drawing/2014/main" id="{B005255F-2A27-35E2-F413-5A60BC581DAE}"/>
              </a:ext>
            </a:extLst>
          </p:cNvPr>
          <p:cNvSpPr txBox="1"/>
          <p:nvPr/>
        </p:nvSpPr>
        <p:spPr>
          <a:xfrm>
            <a:off x="413726" y="2013228"/>
            <a:ext cx="11364548" cy="2831544"/>
          </a:xfrm>
          <a:prstGeom prst="rect">
            <a:avLst/>
          </a:prstGeom>
          <a:noFill/>
        </p:spPr>
        <p:txBody>
          <a:bodyPr wrap="square" rtlCol="0">
            <a:spAutoFit/>
          </a:bodyPr>
          <a:lstStyle/>
          <a:p>
            <a:pPr>
              <a:spcBef>
                <a:spcPts val="600"/>
              </a:spcBef>
            </a:pPr>
            <a:r>
              <a:rPr lang="en-US" sz="2400" dirty="0">
                <a:solidFill>
                  <a:schemeClr val="bg1"/>
                </a:solidFill>
                <a:latin typeface="Kievit Offc" panose="020B0504030101020102" pitchFamily="34" charset="0"/>
                <a:cs typeface="Calibri Light" panose="020F0302020204030204" pitchFamily="34" charset="0"/>
              </a:rPr>
              <a:t>Robert’s Rules of Order is a manual of parliamentary procedures that governs most organizations with boards of directors. Robert’s Rules of Order are a provision of each of the SMPS chapter’s bylaws normally stated as the following:</a:t>
            </a:r>
          </a:p>
          <a:p>
            <a:pPr algn="ctr">
              <a:spcBef>
                <a:spcPts val="600"/>
              </a:spcBef>
            </a:pPr>
            <a:endParaRPr lang="en-US" sz="2400" i="1" dirty="0">
              <a:solidFill>
                <a:schemeClr val="bg1"/>
              </a:solidFill>
              <a:latin typeface="Kievit Offc" panose="020B0504030101020102" pitchFamily="34" charset="0"/>
              <a:cs typeface="Calibri Light" panose="020F0302020204030204" pitchFamily="34" charset="0"/>
            </a:endParaRPr>
          </a:p>
          <a:p>
            <a:pPr algn="ctr">
              <a:spcBef>
                <a:spcPts val="600"/>
              </a:spcBef>
            </a:pPr>
            <a:r>
              <a:rPr lang="en-US" sz="2400" i="1" dirty="0">
                <a:solidFill>
                  <a:schemeClr val="bg1"/>
                </a:solidFill>
                <a:latin typeface="Kievit Offc" panose="020B0504030101020102" pitchFamily="34" charset="0"/>
                <a:cs typeface="Calibri Light" panose="020F0302020204030204" pitchFamily="34" charset="0"/>
              </a:rPr>
              <a:t>“The rules contained in the most recent edition of Robert’s Rules of Order shall provide the rules of procedure for the Chapter where they are not inconsistent with the provisions of the Articles of Incorporation or these bylaws.”</a:t>
            </a:r>
          </a:p>
        </p:txBody>
      </p:sp>
    </p:spTree>
    <p:extLst>
      <p:ext uri="{BB962C8B-B14F-4D97-AF65-F5344CB8AC3E}">
        <p14:creationId xmlns:p14="http://schemas.microsoft.com/office/powerpoint/2010/main" val="44349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Types of Motions</a:t>
            </a:r>
          </a:p>
        </p:txBody>
      </p:sp>
      <p:sp>
        <p:nvSpPr>
          <p:cNvPr id="5" name="TextBox 4">
            <a:extLst>
              <a:ext uri="{FF2B5EF4-FFF2-40B4-BE49-F238E27FC236}">
                <a16:creationId xmlns:a16="http://schemas.microsoft.com/office/drawing/2014/main" id="{B005255F-2A27-35E2-F413-5A60BC581DAE}"/>
              </a:ext>
            </a:extLst>
          </p:cNvPr>
          <p:cNvSpPr txBox="1"/>
          <p:nvPr/>
        </p:nvSpPr>
        <p:spPr>
          <a:xfrm>
            <a:off x="944948" y="1748378"/>
            <a:ext cx="10302103" cy="4185761"/>
          </a:xfrm>
          <a:prstGeom prst="rect">
            <a:avLst/>
          </a:prstGeom>
          <a:noFill/>
        </p:spPr>
        <p:txBody>
          <a:bodyPr wrap="square" numCol="1" rtlCol="0">
            <a:spAutoFit/>
          </a:bodyPr>
          <a:lstStyle/>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Main Motion</a:t>
            </a:r>
            <a:r>
              <a:rPr lang="en-US" sz="2400" dirty="0">
                <a:solidFill>
                  <a:schemeClr val="bg1"/>
                </a:solidFill>
                <a:latin typeface="Kievit Offc" panose="020B0504030101020102" pitchFamily="34" charset="0"/>
                <a:cs typeface="Calibri Light" panose="020F0302020204030204" pitchFamily="34" charset="0"/>
              </a:rPr>
              <a:t>: Introduce a new item</a:t>
            </a:r>
          </a:p>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Subsidiary Motion</a:t>
            </a:r>
            <a:r>
              <a:rPr lang="en-US" sz="2400" dirty="0">
                <a:solidFill>
                  <a:schemeClr val="bg1"/>
                </a:solidFill>
                <a:latin typeface="Kievit Offc" panose="020B0504030101020102" pitchFamily="34" charset="0"/>
                <a:cs typeface="Calibri Light" panose="020F0302020204030204" pitchFamily="34" charset="0"/>
              </a:rPr>
              <a:t>: Change or affect how to handle a main motion (vote on this before main motion)</a:t>
            </a:r>
          </a:p>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Privileged Motion</a:t>
            </a:r>
            <a:r>
              <a:rPr lang="en-US" sz="2400" dirty="0">
                <a:solidFill>
                  <a:schemeClr val="bg1"/>
                </a:solidFill>
                <a:latin typeface="Kievit Offc" panose="020B0504030101020102" pitchFamily="34" charset="0"/>
                <a:cs typeface="Calibri Light" panose="020F0302020204030204" pitchFamily="34" charset="0"/>
              </a:rPr>
              <a:t>: Urgent or important matter unrelated to pending business</a:t>
            </a:r>
          </a:p>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Incidental Motion</a:t>
            </a:r>
            <a:r>
              <a:rPr lang="en-US" sz="2400" dirty="0">
                <a:solidFill>
                  <a:schemeClr val="bg1"/>
                </a:solidFill>
                <a:latin typeface="Kievit Offc" panose="020B0504030101020102" pitchFamily="34" charset="0"/>
                <a:cs typeface="Calibri Light" panose="020F0302020204030204" pitchFamily="34" charset="0"/>
              </a:rPr>
              <a:t>: Questions procedure of other motions (must consider before the other motion)</a:t>
            </a:r>
          </a:p>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Motion to Table</a:t>
            </a:r>
            <a:r>
              <a:rPr lang="en-US" sz="2400" dirty="0">
                <a:solidFill>
                  <a:schemeClr val="bg1"/>
                </a:solidFill>
                <a:latin typeface="Kievit Offc" panose="020B0504030101020102" pitchFamily="34" charset="0"/>
                <a:cs typeface="Calibri Light" panose="020F0302020204030204" pitchFamily="34" charset="0"/>
              </a:rPr>
              <a:t>: Kills a motion</a:t>
            </a:r>
          </a:p>
          <a:p>
            <a:pPr marL="342900" indent="-342900" fontAlgn="t">
              <a:spcBef>
                <a:spcPts val="1200"/>
              </a:spcBef>
              <a:buFont typeface="Arial" panose="020B0604020202020204" pitchFamily="34" charset="0"/>
              <a:buChar char="•"/>
            </a:pPr>
            <a:r>
              <a:rPr lang="en-US" sz="2400" b="1" dirty="0">
                <a:solidFill>
                  <a:schemeClr val="bg1"/>
                </a:solidFill>
                <a:latin typeface="Kievit Offc" panose="020B0504030101020102" pitchFamily="34" charset="0"/>
                <a:cs typeface="Calibri Light" panose="020F0302020204030204" pitchFamily="34" charset="0"/>
              </a:rPr>
              <a:t>Motion to Postpone</a:t>
            </a:r>
            <a:r>
              <a:rPr lang="en-US" sz="2400" dirty="0">
                <a:solidFill>
                  <a:schemeClr val="bg1"/>
                </a:solidFill>
                <a:latin typeface="Kievit Offc" panose="020B0504030101020102" pitchFamily="34" charset="0"/>
                <a:cs typeface="Calibri Light" panose="020F0302020204030204" pitchFamily="34" charset="0"/>
              </a:rPr>
              <a:t>: Delays a vote (can reopen debate on the main motion)</a:t>
            </a:r>
          </a:p>
        </p:txBody>
      </p:sp>
    </p:spTree>
    <p:extLst>
      <p:ext uri="{BB962C8B-B14F-4D97-AF65-F5344CB8AC3E}">
        <p14:creationId xmlns:p14="http://schemas.microsoft.com/office/powerpoint/2010/main" val="214866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Every motion has 6 steps</a:t>
            </a:r>
          </a:p>
        </p:txBody>
      </p:sp>
      <p:sp>
        <p:nvSpPr>
          <p:cNvPr id="5" name="TextBox 4">
            <a:extLst>
              <a:ext uri="{FF2B5EF4-FFF2-40B4-BE49-F238E27FC236}">
                <a16:creationId xmlns:a16="http://schemas.microsoft.com/office/drawing/2014/main" id="{B005255F-2A27-35E2-F413-5A60BC581DAE}"/>
              </a:ext>
            </a:extLst>
          </p:cNvPr>
          <p:cNvSpPr txBox="1"/>
          <p:nvPr/>
        </p:nvSpPr>
        <p:spPr>
          <a:xfrm>
            <a:off x="1051697" y="1655875"/>
            <a:ext cx="10302103" cy="3016210"/>
          </a:xfrm>
          <a:prstGeom prst="rect">
            <a:avLst/>
          </a:prstGeom>
          <a:noFill/>
        </p:spPr>
        <p:txBody>
          <a:bodyPr wrap="square" numCol="1" rtlCol="0">
            <a:spAutoFit/>
          </a:bodyPr>
          <a:lstStyle/>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1.	</a:t>
            </a:r>
            <a:r>
              <a:rPr lang="en-US" sz="2000" b="1" dirty="0">
                <a:solidFill>
                  <a:schemeClr val="bg1"/>
                </a:solidFill>
                <a:latin typeface="Kievit Offc" panose="020B0504030101020102" pitchFamily="34" charset="0"/>
                <a:cs typeface="Calibri Light" panose="020F0302020204030204" pitchFamily="34" charset="0"/>
              </a:rPr>
              <a:t>Motion</a:t>
            </a:r>
            <a:r>
              <a:rPr lang="en-US" sz="2000" dirty="0">
                <a:solidFill>
                  <a:schemeClr val="bg1"/>
                </a:solidFill>
                <a:latin typeface="Kievit Offc" panose="020B0504030101020102" pitchFamily="34" charset="0"/>
                <a:cs typeface="Calibri Light" panose="020F0302020204030204" pitchFamily="34" charset="0"/>
              </a:rPr>
              <a:t>: A member rises or raises a hand to signal the chairperson.</a:t>
            </a:r>
          </a:p>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2.	</a:t>
            </a:r>
            <a:r>
              <a:rPr lang="en-US" sz="2000" b="1" dirty="0">
                <a:solidFill>
                  <a:schemeClr val="bg1"/>
                </a:solidFill>
                <a:latin typeface="Kievit Offc" panose="020B0504030101020102" pitchFamily="34" charset="0"/>
                <a:cs typeface="Calibri Light" panose="020F0302020204030204" pitchFamily="34" charset="0"/>
              </a:rPr>
              <a:t>Second</a:t>
            </a:r>
            <a:r>
              <a:rPr lang="en-US" sz="2000" dirty="0">
                <a:solidFill>
                  <a:schemeClr val="bg1"/>
                </a:solidFill>
                <a:latin typeface="Kievit Offc" panose="020B0504030101020102" pitchFamily="34" charset="0"/>
                <a:cs typeface="Calibri Light" panose="020F0302020204030204" pitchFamily="34" charset="0"/>
              </a:rPr>
              <a:t>: Another member seconds the motion.</a:t>
            </a:r>
          </a:p>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3.	</a:t>
            </a:r>
            <a:r>
              <a:rPr lang="en-US" sz="2000" b="1" dirty="0">
                <a:solidFill>
                  <a:schemeClr val="bg1"/>
                </a:solidFill>
                <a:latin typeface="Kievit Offc" panose="020B0504030101020102" pitchFamily="34" charset="0"/>
                <a:cs typeface="Calibri Light" panose="020F0302020204030204" pitchFamily="34" charset="0"/>
              </a:rPr>
              <a:t>Restate motion</a:t>
            </a:r>
            <a:r>
              <a:rPr lang="en-US" sz="2000" dirty="0">
                <a:solidFill>
                  <a:schemeClr val="bg1"/>
                </a:solidFill>
                <a:latin typeface="Kievit Offc" panose="020B0504030101020102" pitchFamily="34" charset="0"/>
                <a:cs typeface="Calibri Light" panose="020F0302020204030204" pitchFamily="34" charset="0"/>
              </a:rPr>
              <a:t>: The chairperson restates the motion.</a:t>
            </a:r>
          </a:p>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4.	</a:t>
            </a:r>
            <a:r>
              <a:rPr lang="en-US" sz="2000" b="1" dirty="0">
                <a:solidFill>
                  <a:schemeClr val="bg1"/>
                </a:solidFill>
                <a:latin typeface="Kievit Offc" panose="020B0504030101020102" pitchFamily="34" charset="0"/>
                <a:cs typeface="Calibri Light" panose="020F0302020204030204" pitchFamily="34" charset="0"/>
              </a:rPr>
              <a:t>Debate</a:t>
            </a:r>
            <a:r>
              <a:rPr lang="en-US" sz="2000" dirty="0">
                <a:solidFill>
                  <a:schemeClr val="bg1"/>
                </a:solidFill>
                <a:latin typeface="Kievit Offc" panose="020B0504030101020102" pitchFamily="34" charset="0"/>
                <a:cs typeface="Calibri Light" panose="020F0302020204030204" pitchFamily="34" charset="0"/>
              </a:rPr>
              <a:t>: The members debate the motion.</a:t>
            </a:r>
          </a:p>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5.	</a:t>
            </a:r>
            <a:r>
              <a:rPr lang="en-US" sz="2000" b="1" dirty="0">
                <a:solidFill>
                  <a:schemeClr val="bg1"/>
                </a:solidFill>
                <a:latin typeface="Kievit Offc" panose="020B0504030101020102" pitchFamily="34" charset="0"/>
                <a:cs typeface="Calibri Light" panose="020F0302020204030204" pitchFamily="34" charset="0"/>
              </a:rPr>
              <a:t>Vote</a:t>
            </a:r>
            <a:r>
              <a:rPr lang="en-US" sz="2000" dirty="0">
                <a:solidFill>
                  <a:schemeClr val="bg1"/>
                </a:solidFill>
                <a:latin typeface="Kievit Offc" panose="020B0504030101020102" pitchFamily="34" charset="0"/>
                <a:cs typeface="Calibri Light" panose="020F0302020204030204" pitchFamily="34" charset="0"/>
              </a:rPr>
              <a:t>: The chairperson restates the motion, and then first asks for affirmative votes, and then negative votes.</a:t>
            </a:r>
          </a:p>
          <a:p>
            <a:pPr fontAlgn="t">
              <a:spcBef>
                <a:spcPts val="1200"/>
              </a:spcBef>
            </a:pPr>
            <a:r>
              <a:rPr lang="en-US" sz="2000" dirty="0">
                <a:solidFill>
                  <a:schemeClr val="bg1"/>
                </a:solidFill>
                <a:latin typeface="Kievit Offc" panose="020B0504030101020102" pitchFamily="34" charset="0"/>
                <a:cs typeface="Calibri Light" panose="020F0302020204030204" pitchFamily="34" charset="0"/>
              </a:rPr>
              <a:t>6.	</a:t>
            </a:r>
            <a:r>
              <a:rPr lang="en-US" sz="2000" b="1" dirty="0">
                <a:solidFill>
                  <a:schemeClr val="bg1"/>
                </a:solidFill>
                <a:latin typeface="Kievit Offc" panose="020B0504030101020102" pitchFamily="34" charset="0"/>
                <a:cs typeface="Calibri Light" panose="020F0302020204030204" pitchFamily="34" charset="0"/>
              </a:rPr>
              <a:t>Announce the vote</a:t>
            </a:r>
            <a:r>
              <a:rPr lang="en-US" sz="2000" dirty="0">
                <a:solidFill>
                  <a:schemeClr val="bg1"/>
                </a:solidFill>
                <a:latin typeface="Kievit Offc" panose="020B0504030101020102" pitchFamily="34" charset="0"/>
                <a:cs typeface="Calibri Light" panose="020F0302020204030204" pitchFamily="34" charset="0"/>
              </a:rPr>
              <a:t>:</a:t>
            </a:r>
            <a:r>
              <a:rPr lang="en-US" sz="2000" b="1" dirty="0">
                <a:solidFill>
                  <a:schemeClr val="bg1"/>
                </a:solidFill>
                <a:latin typeface="Kievit Offc" panose="020B0504030101020102" pitchFamily="34" charset="0"/>
                <a:cs typeface="Calibri Light" panose="020F0302020204030204" pitchFamily="34" charset="0"/>
              </a:rPr>
              <a:t> </a:t>
            </a:r>
            <a:r>
              <a:rPr lang="en-US" sz="2000" dirty="0">
                <a:solidFill>
                  <a:schemeClr val="bg1"/>
                </a:solidFill>
                <a:latin typeface="Kievit Offc" panose="020B0504030101020102" pitchFamily="34" charset="0"/>
                <a:cs typeface="Calibri Light" panose="020F0302020204030204" pitchFamily="34" charset="0"/>
              </a:rPr>
              <a:t>The chairperson announces the result of the vote and any instructions.</a:t>
            </a:r>
          </a:p>
        </p:txBody>
      </p:sp>
      <p:sp>
        <p:nvSpPr>
          <p:cNvPr id="6" name="TextBox 5">
            <a:extLst>
              <a:ext uri="{FF2B5EF4-FFF2-40B4-BE49-F238E27FC236}">
                <a16:creationId xmlns:a16="http://schemas.microsoft.com/office/drawing/2014/main" id="{E08D7446-7E5C-DA45-AA42-261F6CB00644}"/>
              </a:ext>
            </a:extLst>
          </p:cNvPr>
          <p:cNvSpPr txBox="1"/>
          <p:nvPr/>
        </p:nvSpPr>
        <p:spPr>
          <a:xfrm>
            <a:off x="371816" y="4990011"/>
            <a:ext cx="11094720" cy="923330"/>
          </a:xfrm>
          <a:prstGeom prst="rect">
            <a:avLst/>
          </a:prstGeom>
          <a:noFill/>
        </p:spPr>
        <p:txBody>
          <a:bodyPr wrap="square" rtlCol="0">
            <a:spAutoFit/>
          </a:bodyPr>
          <a:lstStyle/>
          <a:p>
            <a:r>
              <a:rPr lang="en-US" i="1" dirty="0">
                <a:solidFill>
                  <a:schemeClr val="bg1"/>
                </a:solidFill>
                <a:latin typeface="Kievit Offc" panose="020B0504030101020102" pitchFamily="34" charset="0"/>
              </a:rPr>
              <a:t>If the board is in obvious agreement, the chairperson may save time by stating, “If there is no objection, we will adopt the motion to…” Then wait for any objections. Then say, “Hearing no objections, (state the motion) is adopted.” And then state any instructions. If a member objects, first ask for debate, then vote and then announce the vote.</a:t>
            </a:r>
          </a:p>
        </p:txBody>
      </p:sp>
    </p:spTree>
    <p:extLst>
      <p:ext uri="{BB962C8B-B14F-4D97-AF65-F5344CB8AC3E}">
        <p14:creationId xmlns:p14="http://schemas.microsoft.com/office/powerpoint/2010/main" val="1224638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54189-DAF3-4E4D-26A0-1F13C68BE83D}"/>
              </a:ext>
            </a:extLst>
          </p:cNvPr>
          <p:cNvSpPr>
            <a:spLocks noGrp="1" noRot="1" noMove="1" noResize="1" noEditPoints="1" noAdjustHandles="1" noChangeArrowheads="1" noChangeShapeType="1"/>
          </p:cNvSpPr>
          <p:nvPr/>
        </p:nvSpPr>
        <p:spPr>
          <a:xfrm>
            <a:off x="0" y="1600201"/>
            <a:ext cx="6096000" cy="5257800"/>
          </a:xfrm>
          <a:prstGeom prst="rect">
            <a:avLst/>
          </a:prstGeom>
          <a:solidFill>
            <a:srgbClr val="D73F09"/>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797617-8811-4F90-6EF5-ADCD0D826179}"/>
              </a:ext>
            </a:extLst>
          </p:cNvPr>
          <p:cNvSpPr>
            <a:spLocks noGrp="1" noRot="1" noMove="1" noResize="1" noEditPoints="1" noAdjustHandles="1" noChangeArrowheads="1" noChangeShapeType="1"/>
          </p:cNvSpPr>
          <p:nvPr/>
        </p:nvSpPr>
        <p:spPr>
          <a:xfrm>
            <a:off x="6096000" y="1"/>
            <a:ext cx="6096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886DCA9-1184-3F31-FB4B-FBA6F2D5589E}"/>
              </a:ext>
            </a:extLst>
          </p:cNvPr>
          <p:cNvSpPr>
            <a:spLocks noGrp="1"/>
          </p:cNvSpPr>
          <p:nvPr>
            <p:ph type="title"/>
          </p:nvPr>
        </p:nvSpPr>
        <p:spPr>
          <a:xfrm>
            <a:off x="484552" y="275301"/>
            <a:ext cx="5287234" cy="1096299"/>
          </a:xfrm>
        </p:spPr>
        <p:txBody>
          <a:bodyPr>
            <a:normAutofit fontScale="90000"/>
          </a:bodyPr>
          <a:lstStyle/>
          <a:p>
            <a:r>
              <a:rPr lang="en-US" sz="3600" dirty="0">
                <a:latin typeface="Stratum2 Black" panose="020B0506030000020004" pitchFamily="34" charset="0"/>
              </a:rPr>
              <a:t>Slide Heading – Font is Stratum2 Black, size 36</a:t>
            </a:r>
          </a:p>
        </p:txBody>
      </p:sp>
      <p:sp>
        <p:nvSpPr>
          <p:cNvPr id="3" name="Content Placeholder 2">
            <a:extLst>
              <a:ext uri="{FF2B5EF4-FFF2-40B4-BE49-F238E27FC236}">
                <a16:creationId xmlns:a16="http://schemas.microsoft.com/office/drawing/2014/main" id="{2311EFFA-A345-804B-8444-95D868116C3C}"/>
              </a:ext>
            </a:extLst>
          </p:cNvPr>
          <p:cNvSpPr>
            <a:spLocks noGrp="1"/>
          </p:cNvSpPr>
          <p:nvPr>
            <p:ph idx="1"/>
          </p:nvPr>
        </p:nvSpPr>
        <p:spPr>
          <a:xfrm>
            <a:off x="6270162" y="457200"/>
            <a:ext cx="5731338" cy="6032499"/>
          </a:xfrm>
        </p:spPr>
        <p:txBody>
          <a:bodyPr>
            <a:normAutofit fontScale="92500"/>
          </a:bodyPr>
          <a:lstStyle/>
          <a:p>
            <a:pPr>
              <a:buClrTx/>
            </a:pPr>
            <a:r>
              <a:rPr lang="en-US" b="1" dirty="0">
                <a:solidFill>
                  <a:schemeClr val="bg1"/>
                </a:solidFill>
                <a:latin typeface="Kievit Offc" panose="020B0504030101020102" pitchFamily="34" charset="0"/>
                <a:cs typeface="Calibri Light" panose="020F0302020204030204" pitchFamily="34" charset="0"/>
              </a:rPr>
              <a:t>Point of Order</a:t>
            </a:r>
            <a:r>
              <a:rPr lang="en-US" dirty="0">
                <a:solidFill>
                  <a:schemeClr val="bg1"/>
                </a:solidFill>
                <a:latin typeface="Kievit Offc" panose="020B0504030101020102" pitchFamily="34" charset="0"/>
                <a:cs typeface="Calibri Light" panose="020F0302020204030204" pitchFamily="34" charset="0"/>
              </a:rPr>
              <a:t>: Draws attention to a breach of rules, improper procedure, breaching of established practices, etc.</a:t>
            </a:r>
          </a:p>
          <a:p>
            <a:pPr>
              <a:buClrTx/>
            </a:pPr>
            <a:r>
              <a:rPr lang="en-US" b="1" dirty="0">
                <a:solidFill>
                  <a:schemeClr val="bg1"/>
                </a:solidFill>
                <a:latin typeface="Kievit Offc" panose="020B0504030101020102" pitchFamily="34" charset="0"/>
                <a:cs typeface="Calibri Light" panose="020F0302020204030204" pitchFamily="34" charset="0"/>
              </a:rPr>
              <a:t>Point of Information</a:t>
            </a:r>
            <a:r>
              <a:rPr lang="en-US" dirty="0">
                <a:solidFill>
                  <a:schemeClr val="bg1"/>
                </a:solidFill>
                <a:latin typeface="Kievit Offc" panose="020B0504030101020102" pitchFamily="34" charset="0"/>
                <a:cs typeface="Calibri Light" panose="020F0302020204030204" pitchFamily="34" charset="0"/>
              </a:rPr>
              <a:t>: A member may need to bring up an additional point or additional information (in the form of a nondebatable statement) so that the other members can make fully informed votes.</a:t>
            </a:r>
          </a:p>
          <a:p>
            <a:pPr>
              <a:buClrTx/>
            </a:pPr>
            <a:r>
              <a:rPr lang="en-US" b="1" dirty="0">
                <a:solidFill>
                  <a:schemeClr val="bg1"/>
                </a:solidFill>
                <a:latin typeface="Kievit Offc" panose="020B0504030101020102" pitchFamily="34" charset="0"/>
                <a:cs typeface="Calibri Light" panose="020F0302020204030204" pitchFamily="34" charset="0"/>
              </a:rPr>
              <a:t>Point of Inquiry</a:t>
            </a:r>
            <a:r>
              <a:rPr lang="en-US" dirty="0">
                <a:solidFill>
                  <a:schemeClr val="bg1"/>
                </a:solidFill>
                <a:latin typeface="Kievit Offc" panose="020B0504030101020102" pitchFamily="34" charset="0"/>
                <a:cs typeface="Calibri Light" panose="020F0302020204030204" pitchFamily="34" charset="0"/>
              </a:rPr>
              <a:t>: A member may use point of inquiry to ask for clarification in a report to make better voting decisions.</a:t>
            </a:r>
          </a:p>
          <a:p>
            <a:pPr>
              <a:buClrTx/>
            </a:pPr>
            <a:r>
              <a:rPr lang="en-US" b="1" dirty="0">
                <a:solidFill>
                  <a:schemeClr val="bg1"/>
                </a:solidFill>
                <a:latin typeface="Kievit Offc" panose="020B0504030101020102" pitchFamily="34" charset="0"/>
                <a:cs typeface="Calibri Light" panose="020F0302020204030204" pitchFamily="34" charset="0"/>
              </a:rPr>
              <a:t>Point of Personal Privilege</a:t>
            </a:r>
            <a:r>
              <a:rPr lang="en-US" dirty="0">
                <a:solidFill>
                  <a:schemeClr val="bg1"/>
                </a:solidFill>
                <a:latin typeface="Kievit Offc" panose="020B0504030101020102" pitchFamily="34" charset="0"/>
                <a:cs typeface="Calibri Light" panose="020F0302020204030204" pitchFamily="34" charset="0"/>
              </a:rPr>
              <a:t>: A member may use point of personal privilege to address the physical comfort of the setting such as temperature or noise. Members may also use it to address the </a:t>
            </a:r>
            <a:r>
              <a:rPr lang="en-US" dirty="0" err="1">
                <a:solidFill>
                  <a:schemeClr val="bg1"/>
                </a:solidFill>
                <a:latin typeface="Kievit Offc" panose="020B0504030101020102" pitchFamily="34" charset="0"/>
                <a:cs typeface="Calibri Light" panose="020F0302020204030204" pitchFamily="34" charset="0"/>
              </a:rPr>
              <a:t>accuracyof</a:t>
            </a:r>
            <a:r>
              <a:rPr lang="en-US" dirty="0">
                <a:solidFill>
                  <a:schemeClr val="bg1"/>
                </a:solidFill>
                <a:latin typeface="Kievit Offc" panose="020B0504030101020102" pitchFamily="34" charset="0"/>
                <a:cs typeface="Calibri Light" panose="020F0302020204030204" pitchFamily="34" charset="0"/>
              </a:rPr>
              <a:t> published reports or the accuracy of a member’s conduct.</a:t>
            </a:r>
          </a:p>
        </p:txBody>
      </p:sp>
      <p:sp>
        <p:nvSpPr>
          <p:cNvPr id="4" name="Text Placeholder 3">
            <a:extLst>
              <a:ext uri="{FF2B5EF4-FFF2-40B4-BE49-F238E27FC236}">
                <a16:creationId xmlns:a16="http://schemas.microsoft.com/office/drawing/2014/main" id="{B816C88C-2DE5-9B2B-39E1-E37ADB9FA31F}"/>
              </a:ext>
            </a:extLst>
          </p:cNvPr>
          <p:cNvSpPr>
            <a:spLocks noGrp="1"/>
          </p:cNvSpPr>
          <p:nvPr>
            <p:ph type="body" sz="half" idx="2"/>
          </p:nvPr>
        </p:nvSpPr>
        <p:spPr>
          <a:xfrm>
            <a:off x="484552" y="1875501"/>
            <a:ext cx="5287234" cy="4707198"/>
          </a:xfrm>
        </p:spPr>
        <p:txBody>
          <a:bodyPr>
            <a:normAutofit/>
          </a:bodyPr>
          <a:lstStyle/>
          <a:p>
            <a:pPr marL="342900" indent="-342900">
              <a:buFont typeface="Arial" panose="020B0604020202020204" pitchFamily="34" charset="0"/>
              <a:buChar char="•"/>
            </a:pPr>
            <a:r>
              <a:rPr lang="en-US" sz="2000" dirty="0">
                <a:latin typeface="Kievit Offc" panose="020B0504030101020102" pitchFamily="34" charset="0"/>
              </a:rPr>
              <a:t>Font is </a:t>
            </a:r>
            <a:r>
              <a:rPr lang="en-US" sz="2000" dirty="0" err="1">
                <a:latin typeface="Kievit Offc" panose="020B0504030101020102" pitchFamily="34" charset="0"/>
              </a:rPr>
              <a:t>Kievit</a:t>
            </a:r>
            <a:r>
              <a:rPr lang="en-US" sz="2000" dirty="0">
                <a:latin typeface="Kievit Offc" panose="020B0504030101020102" pitchFamily="34" charset="0"/>
              </a:rPr>
              <a:t> </a:t>
            </a:r>
            <a:r>
              <a:rPr lang="en-US" sz="2000" dirty="0" err="1">
                <a:latin typeface="Kievit Offc" panose="020B0504030101020102" pitchFamily="34" charset="0"/>
              </a:rPr>
              <a:t>Offc</a:t>
            </a:r>
            <a:r>
              <a:rPr lang="en-US" sz="2000" dirty="0">
                <a:latin typeface="Kievit Offc" panose="020B0504030101020102" pitchFamily="34" charset="0"/>
              </a:rPr>
              <a:t>, size 20</a:t>
            </a:r>
          </a:p>
        </p:txBody>
      </p:sp>
      <p:sp>
        <p:nvSpPr>
          <p:cNvPr id="2" name="Rectangle: Diagonal Corners Snipped 1">
            <a:extLst>
              <a:ext uri="{FF2B5EF4-FFF2-40B4-BE49-F238E27FC236}">
                <a16:creationId xmlns:a16="http://schemas.microsoft.com/office/drawing/2014/main" id="{2EA5CE36-9892-9A84-DB2D-BFD40CF8805E}"/>
              </a:ext>
            </a:extLst>
          </p:cNvPr>
          <p:cNvSpPr>
            <a:spLocks noGrp="1" noRot="1" noMove="1" noResize="1" noEditPoints="1" noAdjustHandles="1" noChangeArrowheads="1" noChangeShapeType="1"/>
          </p:cNvSpPr>
          <p:nvPr/>
        </p:nvSpPr>
        <p:spPr>
          <a:xfrm>
            <a:off x="78377" y="1698171"/>
            <a:ext cx="5904412" cy="5042263"/>
          </a:xfrm>
          <a:prstGeom prst="snip2DiagRect">
            <a:avLst>
              <a:gd name="adj1" fmla="val 0"/>
              <a:gd name="adj2" fmla="val 5613"/>
            </a:avLst>
          </a:prstGeom>
          <a:solidFill>
            <a:schemeClr val="tx1"/>
          </a:solidFill>
          <a:ln w="28575">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A16ACC-CD92-8F93-B5F4-1C5CE4B58260}"/>
              </a:ext>
            </a:extLst>
          </p:cNvPr>
          <p:cNvSpPr>
            <a:spLocks noGrp="1" noRot="1" noMove="1" noResize="1" noEditPoints="1" noAdjustHandles="1" noChangeArrowheads="1" noChangeShapeType="1"/>
          </p:cNvSpPr>
          <p:nvPr/>
        </p:nvSpPr>
        <p:spPr>
          <a:xfrm>
            <a:off x="0" y="0"/>
            <a:ext cx="6096000" cy="1600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1">
            <a:extLst>
              <a:ext uri="{FF2B5EF4-FFF2-40B4-BE49-F238E27FC236}">
                <a16:creationId xmlns:a16="http://schemas.microsoft.com/office/drawing/2014/main" id="{5E2E0AE2-5188-A0D0-6C76-5A19FF7551C6}"/>
              </a:ext>
            </a:extLst>
          </p:cNvPr>
          <p:cNvSpPr txBox="1">
            <a:spLocks/>
          </p:cNvSpPr>
          <p:nvPr/>
        </p:nvSpPr>
        <p:spPr>
          <a:xfrm>
            <a:off x="417695" y="275299"/>
            <a:ext cx="5420948" cy="10962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latin typeface="Stratum2 Black" panose="020B0506030000020004" pitchFamily="34" charset="0"/>
              </a:rPr>
              <a:t>Requesting Points </a:t>
            </a:r>
          </a:p>
          <a:p>
            <a:pPr algn="ctr"/>
            <a:r>
              <a:rPr lang="en-US" sz="3600" dirty="0">
                <a:latin typeface="Stratum2 Black" panose="020B0506030000020004" pitchFamily="34" charset="0"/>
              </a:rPr>
              <a:t>of Something</a:t>
            </a:r>
          </a:p>
        </p:txBody>
      </p:sp>
      <p:sp>
        <p:nvSpPr>
          <p:cNvPr id="11" name="TextBox 10">
            <a:extLst>
              <a:ext uri="{FF2B5EF4-FFF2-40B4-BE49-F238E27FC236}">
                <a16:creationId xmlns:a16="http://schemas.microsoft.com/office/drawing/2014/main" id="{E185BEE6-5FB6-7E03-42B0-E6919EFBA668}"/>
              </a:ext>
            </a:extLst>
          </p:cNvPr>
          <p:cNvSpPr txBox="1"/>
          <p:nvPr/>
        </p:nvSpPr>
        <p:spPr>
          <a:xfrm>
            <a:off x="468699" y="2249911"/>
            <a:ext cx="5123768" cy="3416320"/>
          </a:xfrm>
          <a:prstGeom prst="rect">
            <a:avLst/>
          </a:prstGeom>
          <a:noFill/>
        </p:spPr>
        <p:txBody>
          <a:bodyPr wrap="square" rtlCol="0">
            <a:spAutoFit/>
          </a:bodyPr>
          <a:lstStyle/>
          <a:p>
            <a:r>
              <a:rPr lang="en-US" sz="2400" i="1" dirty="0">
                <a:solidFill>
                  <a:schemeClr val="bg1"/>
                </a:solidFill>
                <a:latin typeface="Kievit Offc" panose="020B0504030101020102" pitchFamily="34" charset="0"/>
              </a:rPr>
              <a:t>Certain situations need attention during the meeting, but they don’t require a motion, second, debate or voting. It’s permissible to state a point during a meeting where the chairperson needs to handle a situation right away. Board members can declare a Point of Order, Point of Information, Point of Inquiry, or Point of Personal Privilege.</a:t>
            </a:r>
          </a:p>
        </p:txBody>
      </p:sp>
    </p:spTree>
    <p:extLst>
      <p:ext uri="{BB962C8B-B14F-4D97-AF65-F5344CB8AC3E}">
        <p14:creationId xmlns:p14="http://schemas.microsoft.com/office/powerpoint/2010/main" val="428471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Tips and reminders</a:t>
            </a:r>
          </a:p>
        </p:txBody>
      </p:sp>
      <p:sp>
        <p:nvSpPr>
          <p:cNvPr id="5" name="TextBox 4">
            <a:extLst>
              <a:ext uri="{FF2B5EF4-FFF2-40B4-BE49-F238E27FC236}">
                <a16:creationId xmlns:a16="http://schemas.microsoft.com/office/drawing/2014/main" id="{B005255F-2A27-35E2-F413-5A60BC581DAE}"/>
              </a:ext>
            </a:extLst>
          </p:cNvPr>
          <p:cNvSpPr txBox="1"/>
          <p:nvPr/>
        </p:nvSpPr>
        <p:spPr>
          <a:xfrm>
            <a:off x="944948" y="2143555"/>
            <a:ext cx="10302103" cy="3108543"/>
          </a:xfrm>
          <a:prstGeom prst="rect">
            <a:avLst/>
          </a:prstGeom>
          <a:noFill/>
        </p:spPr>
        <p:txBody>
          <a:bodyPr wrap="square" numCol="1" rtlCol="0">
            <a:spAutoFit/>
          </a:bodyPr>
          <a:lstStyle/>
          <a:p>
            <a:pPr algn="ctr" fontAlgn="t">
              <a:spcBef>
                <a:spcPts val="1200"/>
              </a:spcBef>
            </a:pPr>
            <a:r>
              <a:rPr lang="en-US" sz="2800" i="1" dirty="0">
                <a:solidFill>
                  <a:schemeClr val="bg1"/>
                </a:solidFill>
                <a:latin typeface="Kievit Offc" panose="020B0504030101020102" pitchFamily="34" charset="0"/>
                <a:cs typeface="Calibri Light" panose="020F0302020204030204" pitchFamily="34" charset="0"/>
              </a:rPr>
              <a:t>Robert’s Rules of Order, which is also widely known as parliamentary procedure, was developed to ensure that meetings are fair, efficient, democratic and orderly. A skilled chairperson allows all members to voice their opinions in an orderly manner so that everyone in the meeting can hear and be heard. The following tips and reminders will help chairpersons to run a successful and productive meeting without being run over or running over others.</a:t>
            </a:r>
          </a:p>
        </p:txBody>
      </p:sp>
    </p:spTree>
    <p:extLst>
      <p:ext uri="{BB962C8B-B14F-4D97-AF65-F5344CB8AC3E}">
        <p14:creationId xmlns:p14="http://schemas.microsoft.com/office/powerpoint/2010/main" val="238279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Tips and reminders</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513163"/>
            <a:ext cx="11097848" cy="7017306"/>
          </a:xfrm>
          <a:prstGeom prst="rect">
            <a:avLst/>
          </a:prstGeom>
          <a:noFill/>
        </p:spPr>
        <p:txBody>
          <a:bodyPr wrap="square" numCol="2" rtlCol="0">
            <a:spAutoFit/>
          </a:bodyPr>
          <a:lstStyle/>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Follow the agenda to keep the group moving toward its goals.</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Let the group do its own work; don’t </a:t>
            </a:r>
            <a:r>
              <a:rPr lang="en-US" sz="2000" dirty="0" err="1">
                <a:solidFill>
                  <a:schemeClr val="bg1"/>
                </a:solidFill>
                <a:latin typeface="Kievit Offc" panose="020B0504030101020102" pitchFamily="34" charset="0"/>
                <a:cs typeface="Calibri Light" panose="020F0302020204030204" pitchFamily="34" charset="0"/>
              </a:rPr>
              <a:t>overcommand</a:t>
            </a:r>
            <a:r>
              <a:rPr lang="en-US" sz="2000" dirty="0">
                <a:solidFill>
                  <a:schemeClr val="bg1"/>
                </a:solidFill>
                <a:latin typeface="Kievit Offc" panose="020B0504030101020102" pitchFamily="34" charset="0"/>
                <a:cs typeface="Calibri Light" panose="020F0302020204030204" pitchFamily="34" charset="0"/>
              </a:rPr>
              <a:t>.</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Control the flow of the meeting by recognizing members who ask to speak.</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Let all members speak once before allowing anyone to speak a second time.</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When discussions get off-track, gently guide the group back to the agenda.</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Model courtesy and respect and insist that others do the same.</a:t>
            </a:r>
          </a:p>
          <a:p>
            <a:pPr marL="457200" indent="-457200" fontAlgn="t">
              <a:spcBef>
                <a:spcPts val="12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457200" indent="-457200" fontAlgn="t">
              <a:spcBef>
                <a:spcPts val="12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457200" indent="-457200" fontAlgn="t">
              <a:spcBef>
                <a:spcPts val="12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457200" indent="-457200" fontAlgn="t">
              <a:spcBef>
                <a:spcPts val="12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457200" indent="-457200" fontAlgn="t">
              <a:spcBef>
                <a:spcPts val="12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Help to develop the board’s skills in parliamentary procedure by properly using motions and points of order.</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Give each speaker your undivided attention.</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Keep an emotional pulse on the discussions.</a:t>
            </a:r>
          </a:p>
          <a:p>
            <a:pPr marL="457200" indent="-457200" fontAlgn="t">
              <a:spcBef>
                <a:spcPts val="12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Allow a consensus to have the final authority of the group.</a:t>
            </a:r>
          </a:p>
        </p:txBody>
      </p:sp>
    </p:spTree>
    <p:extLst>
      <p:ext uri="{BB962C8B-B14F-4D97-AF65-F5344CB8AC3E}">
        <p14:creationId xmlns:p14="http://schemas.microsoft.com/office/powerpoint/2010/main" val="305711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DF7C0C-3342-80B4-BA91-3225732D17B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35D175B3-CBEC-A57B-1137-A566A2DFD822}"/>
              </a:ext>
            </a:extLst>
          </p:cNvPr>
          <p:cNvGraphicFramePr>
            <a:graphicFrameLocks noGrp="1"/>
          </p:cNvGraphicFramePr>
          <p:nvPr>
            <p:extLst>
              <p:ext uri="{D42A27DB-BD31-4B8C-83A1-F6EECF244321}">
                <p14:modId xmlns:p14="http://schemas.microsoft.com/office/powerpoint/2010/main" val="2137579683"/>
              </p:ext>
            </p:extLst>
          </p:nvPr>
        </p:nvGraphicFramePr>
        <p:xfrm>
          <a:off x="0" y="0"/>
          <a:ext cx="12230100" cy="6857993"/>
        </p:xfrm>
        <a:graphic>
          <a:graphicData uri="http://schemas.openxmlformats.org/drawingml/2006/table">
            <a:tbl>
              <a:tblPr firstRow="1" bandRow="1">
                <a:tableStyleId>{93296810-A885-4BE3-A3E7-6D5BEEA58F35}</a:tableStyleId>
              </a:tblPr>
              <a:tblGrid>
                <a:gridCol w="3479800">
                  <a:extLst>
                    <a:ext uri="{9D8B030D-6E8A-4147-A177-3AD203B41FA5}">
                      <a16:colId xmlns:a16="http://schemas.microsoft.com/office/drawing/2014/main" val="2470007929"/>
                    </a:ext>
                  </a:extLst>
                </a:gridCol>
                <a:gridCol w="3276600">
                  <a:extLst>
                    <a:ext uri="{9D8B030D-6E8A-4147-A177-3AD203B41FA5}">
                      <a16:colId xmlns:a16="http://schemas.microsoft.com/office/drawing/2014/main" val="733744909"/>
                    </a:ext>
                  </a:extLst>
                </a:gridCol>
                <a:gridCol w="1270000">
                  <a:extLst>
                    <a:ext uri="{9D8B030D-6E8A-4147-A177-3AD203B41FA5}">
                      <a16:colId xmlns:a16="http://schemas.microsoft.com/office/drawing/2014/main" val="3353434045"/>
                    </a:ext>
                  </a:extLst>
                </a:gridCol>
                <a:gridCol w="876300">
                  <a:extLst>
                    <a:ext uri="{9D8B030D-6E8A-4147-A177-3AD203B41FA5}">
                      <a16:colId xmlns:a16="http://schemas.microsoft.com/office/drawing/2014/main" val="269611802"/>
                    </a:ext>
                  </a:extLst>
                </a:gridCol>
                <a:gridCol w="1181100">
                  <a:extLst>
                    <a:ext uri="{9D8B030D-6E8A-4147-A177-3AD203B41FA5}">
                      <a16:colId xmlns:a16="http://schemas.microsoft.com/office/drawing/2014/main" val="2854021432"/>
                    </a:ext>
                  </a:extLst>
                </a:gridCol>
                <a:gridCol w="927100">
                  <a:extLst>
                    <a:ext uri="{9D8B030D-6E8A-4147-A177-3AD203B41FA5}">
                      <a16:colId xmlns:a16="http://schemas.microsoft.com/office/drawing/2014/main" val="4232582568"/>
                    </a:ext>
                  </a:extLst>
                </a:gridCol>
                <a:gridCol w="1219200">
                  <a:extLst>
                    <a:ext uri="{9D8B030D-6E8A-4147-A177-3AD203B41FA5}">
                      <a16:colId xmlns:a16="http://schemas.microsoft.com/office/drawing/2014/main" val="539758233"/>
                    </a:ext>
                  </a:extLst>
                </a:gridCol>
              </a:tblGrid>
              <a:tr h="574628">
                <a:tc>
                  <a:txBody>
                    <a:bodyPr/>
                    <a:lstStyle/>
                    <a:p>
                      <a:pPr algn="ctr"/>
                      <a:r>
                        <a:rPr lang="en-US" sz="1150" dirty="0">
                          <a:latin typeface="Kievit Offc" panose="020B0504030101020102" pitchFamily="34" charset="0"/>
                        </a:rPr>
                        <a:t>Action</a:t>
                      </a:r>
                    </a:p>
                  </a:txBody>
                  <a:tcPr/>
                </a:tc>
                <a:tc>
                  <a:txBody>
                    <a:bodyPr/>
                    <a:lstStyle/>
                    <a:p>
                      <a:pPr algn="ctr"/>
                      <a:r>
                        <a:rPr lang="en-US" sz="1150" dirty="0">
                          <a:latin typeface="Kievit Offc" panose="020B0504030101020102" pitchFamily="34" charset="0"/>
                        </a:rPr>
                        <a:t>What to Say</a:t>
                      </a:r>
                    </a:p>
                  </a:txBody>
                  <a:tcPr/>
                </a:tc>
                <a:tc>
                  <a:txBody>
                    <a:bodyPr/>
                    <a:lstStyle/>
                    <a:p>
                      <a:pPr algn="ctr"/>
                      <a:r>
                        <a:rPr lang="en-US" sz="1150" dirty="0">
                          <a:latin typeface="Kievit Offc" panose="020B0504030101020102" pitchFamily="34" charset="0"/>
                        </a:rPr>
                        <a:t>Can Speaker be Interrupted</a:t>
                      </a:r>
                    </a:p>
                  </a:txBody>
                  <a:tcPr/>
                </a:tc>
                <a:tc>
                  <a:txBody>
                    <a:bodyPr/>
                    <a:lstStyle/>
                    <a:p>
                      <a:pPr algn="ctr"/>
                      <a:r>
                        <a:rPr lang="en-US" sz="1150" dirty="0">
                          <a:latin typeface="Kievit Offc" panose="020B0504030101020102" pitchFamily="34" charset="0"/>
                        </a:rPr>
                        <a:t>Need a Second?</a:t>
                      </a:r>
                    </a:p>
                  </a:txBody>
                  <a:tcPr/>
                </a:tc>
                <a:tc>
                  <a:txBody>
                    <a:bodyPr/>
                    <a:lstStyle/>
                    <a:p>
                      <a:pPr algn="ctr"/>
                      <a:r>
                        <a:rPr lang="en-US" sz="1150" dirty="0">
                          <a:latin typeface="Kievit Offc" panose="020B0504030101020102" pitchFamily="34" charset="0"/>
                        </a:rPr>
                        <a:t>Can this be debated?</a:t>
                      </a:r>
                    </a:p>
                  </a:txBody>
                  <a:tcPr/>
                </a:tc>
                <a:tc>
                  <a:txBody>
                    <a:bodyPr/>
                    <a:lstStyle/>
                    <a:p>
                      <a:pPr algn="ctr"/>
                      <a:r>
                        <a:rPr lang="en-US" sz="1150" dirty="0">
                          <a:latin typeface="Kievit Offc" panose="020B0504030101020102" pitchFamily="34" charset="0"/>
                        </a:rPr>
                        <a:t>Can this be amended?</a:t>
                      </a:r>
                    </a:p>
                  </a:txBody>
                  <a:tcPr/>
                </a:tc>
                <a:tc>
                  <a:txBody>
                    <a:bodyPr/>
                    <a:lstStyle/>
                    <a:p>
                      <a:pPr algn="ctr"/>
                      <a:r>
                        <a:rPr lang="en-US" sz="1150" dirty="0">
                          <a:latin typeface="Kievit Offc" panose="020B0504030101020102" pitchFamily="34" charset="0"/>
                        </a:rPr>
                        <a:t>Votes Noted</a:t>
                      </a:r>
                    </a:p>
                  </a:txBody>
                  <a:tcPr/>
                </a:tc>
                <a:extLst>
                  <a:ext uri="{0D108BD9-81ED-4DB2-BD59-A6C34878D82A}">
                    <a16:rowId xmlns:a16="http://schemas.microsoft.com/office/drawing/2014/main" val="2028945012"/>
                  </a:ext>
                </a:extLst>
              </a:tr>
              <a:tr h="263746">
                <a:tc>
                  <a:txBody>
                    <a:bodyPr/>
                    <a:lstStyle/>
                    <a:p>
                      <a:pPr algn="l"/>
                      <a:r>
                        <a:rPr lang="en-US" sz="1100" dirty="0">
                          <a:latin typeface="Kievit Offc" panose="020B0504030101020102" pitchFamily="34" charset="0"/>
                        </a:rPr>
                        <a:t>Introduce main motion</a:t>
                      </a:r>
                    </a:p>
                  </a:txBody>
                  <a:tcPr/>
                </a:tc>
                <a:tc>
                  <a:txBody>
                    <a:bodyPr/>
                    <a:lstStyle/>
                    <a:p>
                      <a:pPr algn="l"/>
                      <a:r>
                        <a:rPr lang="en-US" sz="1100" dirty="0">
                          <a:latin typeface="Kievit Offc" panose="020B0504030101020102" pitchFamily="34" charset="0"/>
                        </a:rPr>
                        <a:t>“I move to…”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Majority</a:t>
                      </a:r>
                    </a:p>
                  </a:txBody>
                  <a:tcPr/>
                </a:tc>
                <a:extLst>
                  <a:ext uri="{0D108BD9-81ED-4DB2-BD59-A6C34878D82A}">
                    <a16:rowId xmlns:a16="http://schemas.microsoft.com/office/drawing/2014/main" val="2857628672"/>
                  </a:ext>
                </a:extLst>
              </a:tr>
              <a:tr h="263746">
                <a:tc>
                  <a:txBody>
                    <a:bodyPr/>
                    <a:lstStyle/>
                    <a:p>
                      <a:pPr algn="l"/>
                      <a:r>
                        <a:rPr lang="en-US" sz="1100" dirty="0">
                          <a:latin typeface="Kievit Offc" panose="020B0504030101020102" pitchFamily="34" charset="0"/>
                        </a:rPr>
                        <a:t>Amend a motion</a:t>
                      </a:r>
                    </a:p>
                  </a:txBody>
                  <a:tcPr/>
                </a:tc>
                <a:tc>
                  <a:txBody>
                    <a:bodyPr/>
                    <a:lstStyle/>
                    <a:p>
                      <a:pPr algn="l"/>
                      <a:r>
                        <a:rPr lang="en-US" sz="1100" dirty="0">
                          <a:latin typeface="Kievit Offc" panose="020B0504030101020102" pitchFamily="34" charset="0"/>
                        </a:rPr>
                        <a:t>“I move to amend the motion by…”</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Majority</a:t>
                      </a:r>
                    </a:p>
                  </a:txBody>
                  <a:tcPr/>
                </a:tc>
                <a:extLst>
                  <a:ext uri="{0D108BD9-81ED-4DB2-BD59-A6C34878D82A}">
                    <a16:rowId xmlns:a16="http://schemas.microsoft.com/office/drawing/2014/main" val="197055646"/>
                  </a:ext>
                </a:extLst>
              </a:tr>
              <a:tr h="434406">
                <a:tc>
                  <a:txBody>
                    <a:bodyPr/>
                    <a:lstStyle/>
                    <a:p>
                      <a:pPr algn="l"/>
                      <a:r>
                        <a:rPr lang="en-US" sz="1100" dirty="0">
                          <a:latin typeface="Kievit Offc" panose="020B0504030101020102" pitchFamily="34" charset="0"/>
                        </a:rPr>
                        <a:t>Move item to committee</a:t>
                      </a:r>
                    </a:p>
                  </a:txBody>
                  <a:tcPr/>
                </a:tc>
                <a:tc>
                  <a:txBody>
                    <a:bodyPr/>
                    <a:lstStyle/>
                    <a:p>
                      <a:pPr algn="l"/>
                      <a:r>
                        <a:rPr lang="en-US" sz="1100" dirty="0">
                          <a:latin typeface="Kievit Offc" panose="020B0504030101020102" pitchFamily="34" charset="0"/>
                        </a:rPr>
                        <a:t>“I move that we refer the matter to the committee.”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p>
                      <a:pPr algn="ctr"/>
                      <a:endParaRPr lang="en-US" sz="1100" dirty="0">
                        <a:latin typeface="Kievit Offc" panose="020B0504030101020102"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p>
                      <a:pPr algn="ctr"/>
                      <a:endParaRPr lang="en-US" sz="1100" dirty="0">
                        <a:latin typeface="Kievit Offc" panose="020B0504030101020102" pitchFamily="34" charset="0"/>
                      </a:endParaRP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Majority</a:t>
                      </a:r>
                    </a:p>
                  </a:txBody>
                  <a:tcPr/>
                </a:tc>
                <a:extLst>
                  <a:ext uri="{0D108BD9-81ED-4DB2-BD59-A6C34878D82A}">
                    <a16:rowId xmlns:a16="http://schemas.microsoft.com/office/drawing/2014/main" val="2077079442"/>
                  </a:ext>
                </a:extLst>
              </a:tr>
              <a:tr h="434406">
                <a:tc>
                  <a:txBody>
                    <a:bodyPr/>
                    <a:lstStyle/>
                    <a:p>
                      <a:pPr algn="l"/>
                      <a:r>
                        <a:rPr lang="en-US" sz="1100" dirty="0">
                          <a:latin typeface="Kievit Offc" panose="020B0504030101020102" pitchFamily="34" charset="0"/>
                        </a:rPr>
                        <a:t>Postpone item</a:t>
                      </a:r>
                    </a:p>
                  </a:txBody>
                  <a:tcPr/>
                </a:tc>
                <a:tc>
                  <a:txBody>
                    <a:bodyPr/>
                    <a:lstStyle/>
                    <a:p>
                      <a:pPr algn="l"/>
                      <a:r>
                        <a:rPr lang="en-US" sz="1100" dirty="0">
                          <a:latin typeface="Kievit Offc" panose="020B0504030101020102" pitchFamily="34" charset="0"/>
                        </a:rPr>
                        <a:t>“I move to postpone the matter until…”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p>
                      <a:pPr algn="ctr"/>
                      <a:endParaRPr lang="en-US" sz="1100" b="1" dirty="0">
                        <a:latin typeface="Kievit Offc" panose="020B0504030101020102"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p>
                      <a:pPr algn="ctr"/>
                      <a:endParaRPr lang="en-US" sz="1100" dirty="0">
                        <a:latin typeface="Kievit Offc" panose="020B0504030101020102" pitchFamily="34" charset="0"/>
                      </a:endParaRP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Majority</a:t>
                      </a:r>
                    </a:p>
                  </a:txBody>
                  <a:tcPr/>
                </a:tc>
                <a:extLst>
                  <a:ext uri="{0D108BD9-81ED-4DB2-BD59-A6C34878D82A}">
                    <a16:rowId xmlns:a16="http://schemas.microsoft.com/office/drawing/2014/main" val="329980168"/>
                  </a:ext>
                </a:extLst>
              </a:tr>
              <a:tr h="263746">
                <a:tc>
                  <a:txBody>
                    <a:bodyPr/>
                    <a:lstStyle/>
                    <a:p>
                      <a:pPr algn="l"/>
                      <a:r>
                        <a:rPr lang="en-US" sz="1100" dirty="0">
                          <a:latin typeface="Kievit Offc" panose="020B0504030101020102" pitchFamily="34" charset="0"/>
                        </a:rPr>
                        <a:t>End debate</a:t>
                      </a:r>
                    </a:p>
                  </a:txBody>
                  <a:tcPr/>
                </a:tc>
                <a:tc>
                  <a:txBody>
                    <a:bodyPr/>
                    <a:lstStyle/>
                    <a:p>
                      <a:pPr algn="l"/>
                      <a:r>
                        <a:rPr lang="en-US" sz="1100" dirty="0">
                          <a:latin typeface="Kievit Offc" panose="020B0504030101020102" pitchFamily="34" charset="0"/>
                        </a:rPr>
                        <a:t>“I move the previous question.”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452865781"/>
                  </a:ext>
                </a:extLst>
              </a:tr>
              <a:tr h="263746">
                <a:tc>
                  <a:txBody>
                    <a:bodyPr/>
                    <a:lstStyle/>
                    <a:p>
                      <a:pPr algn="l"/>
                      <a:r>
                        <a:rPr lang="en-US" sz="1100" dirty="0">
                          <a:latin typeface="Kievit Offc" panose="020B0504030101020102" pitchFamily="34" charset="0"/>
                        </a:rPr>
                        <a:t>Object to procedure</a:t>
                      </a:r>
                    </a:p>
                  </a:txBody>
                  <a:tcPr/>
                </a:tc>
                <a:tc>
                  <a:txBody>
                    <a:bodyPr/>
                    <a:lstStyle/>
                    <a:p>
                      <a:pPr algn="l"/>
                      <a:r>
                        <a:rPr lang="en-US" sz="1100" dirty="0">
                          <a:latin typeface="Kievit Offc" panose="020B0504030101020102" pitchFamily="34" charset="0"/>
                        </a:rPr>
                        <a:t>“Point of order.”</a:t>
                      </a:r>
                    </a:p>
                  </a:txBody>
                  <a:tcPr/>
                </a:tc>
                <a:tc>
                  <a:txBody>
                    <a:bodyPr/>
                    <a:lstStyle/>
                    <a:p>
                      <a:pPr algn="ctr"/>
                      <a:r>
                        <a:rPr lang="en-US" sz="1100" dirty="0">
                          <a:latin typeface="Kievit Offc" panose="020B0504030101020102"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Chair’s Ruling</a:t>
                      </a:r>
                    </a:p>
                  </a:txBody>
                  <a:tcPr/>
                </a:tc>
                <a:extLst>
                  <a:ext uri="{0D108BD9-81ED-4DB2-BD59-A6C34878D82A}">
                    <a16:rowId xmlns:a16="http://schemas.microsoft.com/office/drawing/2014/main" val="2680222824"/>
                  </a:ext>
                </a:extLst>
              </a:tr>
              <a:tr h="263746">
                <a:tc>
                  <a:txBody>
                    <a:bodyPr/>
                    <a:lstStyle/>
                    <a:p>
                      <a:pPr algn="l"/>
                      <a:r>
                        <a:rPr lang="en-US" sz="1100" dirty="0">
                          <a:latin typeface="Kievit Offc" panose="020B0504030101020102" pitchFamily="34" charset="0"/>
                        </a:rPr>
                        <a:t>Recess the meeting</a:t>
                      </a:r>
                    </a:p>
                  </a:txBody>
                  <a:tcPr/>
                </a:tc>
                <a:tc>
                  <a:txBody>
                    <a:bodyPr/>
                    <a:lstStyle/>
                    <a:p>
                      <a:pPr algn="l"/>
                      <a:r>
                        <a:rPr lang="en-US" sz="1100" dirty="0">
                          <a:latin typeface="Kievit Offc" panose="020B0504030101020102" pitchFamily="34" charset="0"/>
                        </a:rPr>
                        <a:t>“I move that we recess until…”</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4084509480"/>
                  </a:ext>
                </a:extLst>
              </a:tr>
              <a:tr h="263746">
                <a:tc>
                  <a:txBody>
                    <a:bodyPr/>
                    <a:lstStyle/>
                    <a:p>
                      <a:pPr algn="l"/>
                      <a:r>
                        <a:rPr lang="en-US" sz="1100" dirty="0">
                          <a:latin typeface="Kievit Offc" panose="020B0504030101020102" pitchFamily="34" charset="0"/>
                        </a:rPr>
                        <a:t>Adjourn the meeting</a:t>
                      </a:r>
                    </a:p>
                  </a:txBody>
                  <a:tcPr/>
                </a:tc>
                <a:tc>
                  <a:txBody>
                    <a:bodyPr/>
                    <a:lstStyle/>
                    <a:p>
                      <a:pPr algn="l"/>
                      <a:r>
                        <a:rPr lang="en-US" sz="1100" dirty="0">
                          <a:latin typeface="Kievit Offc" panose="020B0504030101020102" pitchFamily="34" charset="0"/>
                        </a:rPr>
                        <a:t>“I move that we adjourn the meeting.”</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575856075"/>
                  </a:ext>
                </a:extLst>
              </a:tr>
              <a:tr h="263746">
                <a:tc>
                  <a:txBody>
                    <a:bodyPr/>
                    <a:lstStyle/>
                    <a:p>
                      <a:pPr algn="l"/>
                      <a:r>
                        <a:rPr lang="en-US" sz="1100" dirty="0">
                          <a:latin typeface="Kievit Offc" panose="020B0504030101020102" pitchFamily="34" charset="0"/>
                        </a:rPr>
                        <a:t>Request information</a:t>
                      </a:r>
                    </a:p>
                  </a:txBody>
                  <a:tcPr/>
                </a:tc>
                <a:tc>
                  <a:txBody>
                    <a:bodyPr/>
                    <a:lstStyle/>
                    <a:p>
                      <a:pPr algn="l"/>
                      <a:r>
                        <a:rPr lang="en-US" sz="1100" dirty="0">
                          <a:latin typeface="Kievit Offc" panose="020B0504030101020102" pitchFamily="34" charset="0"/>
                        </a:rPr>
                        <a:t>“Point of information.”</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 Vote</a:t>
                      </a:r>
                    </a:p>
                  </a:txBody>
                  <a:tcPr/>
                </a:tc>
                <a:extLst>
                  <a:ext uri="{0D108BD9-81ED-4DB2-BD59-A6C34878D82A}">
                    <a16:rowId xmlns:a16="http://schemas.microsoft.com/office/drawing/2014/main" val="2765592348"/>
                  </a:ext>
                </a:extLst>
              </a:tr>
              <a:tr h="263746">
                <a:tc>
                  <a:txBody>
                    <a:bodyPr/>
                    <a:lstStyle/>
                    <a:p>
                      <a:pPr algn="l"/>
                      <a:r>
                        <a:rPr lang="en-US" sz="1100" dirty="0">
                          <a:latin typeface="Kievit Offc" panose="020B0504030101020102" pitchFamily="34" charset="0"/>
                        </a:rPr>
                        <a:t>Overrule the chair’s ruling</a:t>
                      </a:r>
                    </a:p>
                  </a:txBody>
                  <a:tcPr/>
                </a:tc>
                <a:tc>
                  <a:txBody>
                    <a:bodyPr/>
                    <a:lstStyle/>
                    <a:p>
                      <a:pPr algn="l"/>
                      <a:r>
                        <a:rPr lang="en-US" sz="1100" dirty="0">
                          <a:latin typeface="Kievit Offc" panose="020B0504030101020102" pitchFamily="34" charset="0"/>
                        </a:rPr>
                        <a:t>“I move to overrule the chair’s ruling.”</a:t>
                      </a:r>
                    </a:p>
                  </a:txBody>
                  <a:tcPr/>
                </a:tc>
                <a:tc>
                  <a:txBody>
                    <a:bodyPr/>
                    <a:lstStyle/>
                    <a:p>
                      <a:pPr algn="ctr"/>
                      <a:r>
                        <a:rPr lang="en-US" sz="1100" dirty="0">
                          <a:latin typeface="Kievit Offc" panose="020B0504030101020102"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904872408"/>
                  </a:ext>
                </a:extLst>
              </a:tr>
              <a:tr h="434406">
                <a:tc>
                  <a:txBody>
                    <a:bodyPr/>
                    <a:lstStyle/>
                    <a:p>
                      <a:pPr algn="l"/>
                      <a:r>
                        <a:rPr lang="en-US" sz="1100" dirty="0">
                          <a:latin typeface="Kievit Offc" panose="020B0504030101020102" pitchFamily="34" charset="0"/>
                        </a:rPr>
                        <a:t>Extend the allotted time</a:t>
                      </a:r>
                    </a:p>
                  </a:txBody>
                  <a:tcPr/>
                </a:tc>
                <a:tc>
                  <a:txBody>
                    <a:bodyPr/>
                    <a:lstStyle/>
                    <a:p>
                      <a:pPr algn="l"/>
                      <a:r>
                        <a:rPr lang="en-US" sz="1100" dirty="0">
                          <a:latin typeface="Kievit Offc" panose="020B0504030101020102" pitchFamily="34" charset="0"/>
                        </a:rPr>
                        <a:t>“I move to extend the time by ___ minutes.”</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p>
                      <a:pPr algn="ctr"/>
                      <a:endParaRPr lang="en-US" sz="1100" dirty="0">
                        <a:latin typeface="Kievit Offc" panose="020B0504030101020102" pitchFamily="34" charset="0"/>
                      </a:endParaRP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2/3</a:t>
                      </a:r>
                    </a:p>
                  </a:txBody>
                  <a:tcPr/>
                </a:tc>
                <a:extLst>
                  <a:ext uri="{0D108BD9-81ED-4DB2-BD59-A6C34878D82A}">
                    <a16:rowId xmlns:a16="http://schemas.microsoft.com/office/drawing/2014/main" val="1869976162"/>
                  </a:ext>
                </a:extLst>
              </a:tr>
              <a:tr h="263746">
                <a:tc>
                  <a:txBody>
                    <a:bodyPr/>
                    <a:lstStyle/>
                    <a:p>
                      <a:pPr algn="l"/>
                      <a:r>
                        <a:rPr lang="en-US" sz="1100" dirty="0">
                          <a:latin typeface="Kievit Offc" panose="020B0504030101020102" pitchFamily="34" charset="0"/>
                        </a:rPr>
                        <a:t>Enforce the rules or point out incorrect procedure</a:t>
                      </a:r>
                    </a:p>
                  </a:txBody>
                  <a:tcPr/>
                </a:tc>
                <a:tc>
                  <a:txBody>
                    <a:bodyPr/>
                    <a:lstStyle/>
                    <a:p>
                      <a:pPr algn="l"/>
                      <a:r>
                        <a:rPr lang="en-US" sz="1100" dirty="0">
                          <a:latin typeface="Kievit Offc" panose="020B0504030101020102" pitchFamily="34" charset="0"/>
                        </a:rPr>
                        <a:t>“Point of order.”</a:t>
                      </a:r>
                    </a:p>
                  </a:txBody>
                  <a:tcPr/>
                </a:tc>
                <a:tc>
                  <a:txBody>
                    <a:bodyPr/>
                    <a:lstStyle/>
                    <a:p>
                      <a:pPr algn="ctr"/>
                      <a:r>
                        <a:rPr lang="en-US" sz="1100" dirty="0">
                          <a:latin typeface="Kievit Offc" panose="020B0504030101020102"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 Vote</a:t>
                      </a:r>
                    </a:p>
                  </a:txBody>
                  <a:tcPr/>
                </a:tc>
                <a:extLst>
                  <a:ext uri="{0D108BD9-81ED-4DB2-BD59-A6C34878D82A}">
                    <a16:rowId xmlns:a16="http://schemas.microsoft.com/office/drawing/2014/main" val="2465270736"/>
                  </a:ext>
                </a:extLst>
              </a:tr>
              <a:tr h="263746">
                <a:tc>
                  <a:txBody>
                    <a:bodyPr/>
                    <a:lstStyle/>
                    <a:p>
                      <a:pPr algn="l"/>
                      <a:r>
                        <a:rPr lang="en-US" sz="1100" dirty="0">
                          <a:latin typeface="Kievit Offc" panose="020B0504030101020102" pitchFamily="34" charset="0"/>
                        </a:rPr>
                        <a:t>Table a motion</a:t>
                      </a:r>
                    </a:p>
                  </a:txBody>
                  <a:tcPr/>
                </a:tc>
                <a:tc>
                  <a:txBody>
                    <a:bodyPr/>
                    <a:lstStyle/>
                    <a:p>
                      <a:pPr algn="l"/>
                      <a:r>
                        <a:rPr lang="en-US" sz="1100" dirty="0">
                          <a:latin typeface="Kievit Offc" panose="020B0504030101020102" pitchFamily="34" charset="0"/>
                        </a:rPr>
                        <a:t>“I move to table…”</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2910639312"/>
                  </a:ext>
                </a:extLst>
              </a:tr>
              <a:tr h="263746">
                <a:tc>
                  <a:txBody>
                    <a:bodyPr/>
                    <a:lstStyle/>
                    <a:p>
                      <a:pPr algn="l"/>
                      <a:r>
                        <a:rPr lang="en-US" sz="1100" dirty="0">
                          <a:latin typeface="Kievit Offc" panose="020B0504030101020102" pitchFamily="34" charset="0"/>
                        </a:rPr>
                        <a:t>Verity voice vote with count</a:t>
                      </a:r>
                    </a:p>
                  </a:txBody>
                  <a:tcPr/>
                </a:tc>
                <a:tc>
                  <a:txBody>
                    <a:bodyPr/>
                    <a:lstStyle/>
                    <a:p>
                      <a:pPr algn="l"/>
                      <a:r>
                        <a:rPr lang="en-US" sz="1100" dirty="0">
                          <a:latin typeface="Kievit Offc" panose="020B0504030101020102" pitchFamily="34" charset="0"/>
                        </a:rPr>
                        <a:t>“I call for a division.”</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 Vote</a:t>
                      </a:r>
                    </a:p>
                  </a:txBody>
                  <a:tcPr/>
                </a:tc>
                <a:extLst>
                  <a:ext uri="{0D108BD9-81ED-4DB2-BD59-A6C34878D82A}">
                    <a16:rowId xmlns:a16="http://schemas.microsoft.com/office/drawing/2014/main" val="1618798236"/>
                  </a:ext>
                </a:extLst>
              </a:tr>
              <a:tr h="434406">
                <a:tc>
                  <a:txBody>
                    <a:bodyPr/>
                    <a:lstStyle/>
                    <a:p>
                      <a:pPr algn="l"/>
                      <a:r>
                        <a:rPr lang="en-US" sz="1100" dirty="0">
                          <a:latin typeface="Kievit Offc" panose="020B0504030101020102" pitchFamily="34" charset="0"/>
                        </a:rPr>
                        <a:t>Object to considering some undiplomatic matter</a:t>
                      </a:r>
                    </a:p>
                  </a:txBody>
                  <a:tcPr/>
                </a:tc>
                <a:tc>
                  <a:txBody>
                    <a:bodyPr/>
                    <a:lstStyle/>
                    <a:p>
                      <a:pPr algn="l"/>
                      <a:r>
                        <a:rPr lang="en-US" sz="1100" dirty="0">
                          <a:latin typeface="Kievit Offc" panose="020B0504030101020102" pitchFamily="34" charset="0"/>
                        </a:rPr>
                        <a:t>“I object to consideration of this matter…”</a:t>
                      </a:r>
                    </a:p>
                  </a:txBody>
                  <a:tcPr/>
                </a:tc>
                <a:tc>
                  <a:txBody>
                    <a:bodyPr/>
                    <a:lstStyle/>
                    <a:p>
                      <a:pPr algn="ctr"/>
                      <a:r>
                        <a:rPr lang="en-US" sz="1100" dirty="0">
                          <a:latin typeface="Kievit Offc" panose="020B0504030101020102"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No</a:t>
                      </a:r>
                    </a:p>
                    <a:p>
                      <a:pPr algn="ctr"/>
                      <a:endParaRPr lang="en-US" sz="1100" dirty="0">
                        <a:latin typeface="Kievit Offc" panose="020B0504030101020102" pitchFamily="34" charset="0"/>
                      </a:endParaRP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2/3</a:t>
                      </a:r>
                    </a:p>
                  </a:txBody>
                  <a:tcPr/>
                </a:tc>
                <a:extLst>
                  <a:ext uri="{0D108BD9-81ED-4DB2-BD59-A6C34878D82A}">
                    <a16:rowId xmlns:a16="http://schemas.microsoft.com/office/drawing/2014/main" val="4283280783"/>
                  </a:ext>
                </a:extLst>
              </a:tr>
              <a:tr h="263746">
                <a:tc>
                  <a:txBody>
                    <a:bodyPr/>
                    <a:lstStyle/>
                    <a:p>
                      <a:pPr algn="l"/>
                      <a:r>
                        <a:rPr lang="en-US" sz="1100" dirty="0">
                          <a:latin typeface="Kievit Offc" panose="020B0504030101020102" pitchFamily="34" charset="0"/>
                        </a:rPr>
                        <a:t>Take up a previously tabled item</a:t>
                      </a:r>
                    </a:p>
                  </a:txBody>
                  <a:tcPr/>
                </a:tc>
                <a:tc>
                  <a:txBody>
                    <a:bodyPr/>
                    <a:lstStyle/>
                    <a:p>
                      <a:pPr algn="l"/>
                      <a:r>
                        <a:rPr lang="en-US" sz="1100" dirty="0">
                          <a:latin typeface="Kievit Offc" panose="020B0504030101020102" pitchFamily="34" charset="0"/>
                        </a:rPr>
                        <a:t>“I move to take from the table…”</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2001003190"/>
                  </a:ext>
                </a:extLst>
              </a:tr>
              <a:tr h="263746">
                <a:tc>
                  <a:txBody>
                    <a:bodyPr/>
                    <a:lstStyle/>
                    <a:p>
                      <a:pPr algn="l"/>
                      <a:r>
                        <a:rPr lang="en-US" sz="1100" dirty="0">
                          <a:latin typeface="Kievit Offc" panose="020B0504030101020102" pitchFamily="34" charset="0"/>
                        </a:rPr>
                        <a:t>* Reconsider something already disposed of</a:t>
                      </a:r>
                    </a:p>
                  </a:txBody>
                  <a:tcPr/>
                </a:tc>
                <a:tc>
                  <a:txBody>
                    <a:bodyPr/>
                    <a:lstStyle/>
                    <a:p>
                      <a:pPr algn="l"/>
                      <a:r>
                        <a:rPr lang="en-US" sz="1100" dirty="0">
                          <a:latin typeface="Kievit Offc" panose="020B0504030101020102" pitchFamily="34" charset="0"/>
                        </a:rPr>
                        <a:t>“I move to reconsider our action to…”</a:t>
                      </a:r>
                    </a:p>
                  </a:txBody>
                  <a:tcPr/>
                </a:tc>
                <a:tc>
                  <a:txBody>
                    <a:bodyPr/>
                    <a:lstStyle/>
                    <a:p>
                      <a:pPr algn="ctr"/>
                      <a:r>
                        <a:rPr lang="en-US" sz="1100" dirty="0">
                          <a:latin typeface="Kievit Offc" panose="020B0504030101020102"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4280633381"/>
                  </a:ext>
                </a:extLst>
              </a:tr>
              <a:tr h="434406">
                <a:tc>
                  <a:txBody>
                    <a:bodyPr/>
                    <a:lstStyle/>
                    <a:p>
                      <a:pPr algn="l"/>
                      <a:r>
                        <a:rPr lang="en-US" sz="1100" dirty="0">
                          <a:latin typeface="Kievit Offc" panose="020B0504030101020102" pitchFamily="34" charset="0"/>
                        </a:rPr>
                        <a:t>Consider something out of its scheduled order</a:t>
                      </a:r>
                    </a:p>
                  </a:txBody>
                  <a:tcPr/>
                </a:tc>
                <a:tc>
                  <a:txBody>
                    <a:bodyPr/>
                    <a:lstStyle/>
                    <a:p>
                      <a:pPr algn="l"/>
                      <a:r>
                        <a:rPr lang="en-US" sz="1100" dirty="0">
                          <a:latin typeface="Kievit Offc" panose="020B0504030101020102" pitchFamily="34" charset="0"/>
                        </a:rPr>
                        <a:t>“I move to suspend the rules and consider…”</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p>
                      <a:pPr algn="ctr"/>
                      <a:endParaRPr lang="en-US" sz="1100" dirty="0">
                        <a:latin typeface="Kievit Offc" panose="020B0504030101020102" pitchFamily="34" charset="0"/>
                      </a:endParaRP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2/3</a:t>
                      </a:r>
                    </a:p>
                  </a:txBody>
                  <a:tcPr/>
                </a:tc>
                <a:extLst>
                  <a:ext uri="{0D108BD9-81ED-4DB2-BD59-A6C34878D82A}">
                    <a16:rowId xmlns:a16="http://schemas.microsoft.com/office/drawing/2014/main" val="3341401338"/>
                  </a:ext>
                </a:extLst>
              </a:tr>
              <a:tr h="263746">
                <a:tc>
                  <a:txBody>
                    <a:bodyPr/>
                    <a:lstStyle/>
                    <a:p>
                      <a:pPr algn="l"/>
                      <a:r>
                        <a:rPr lang="en-US" sz="1100" dirty="0">
                          <a:latin typeface="Kievit Offc" panose="020B0504030101020102" pitchFamily="34" charset="0"/>
                        </a:rPr>
                        <a:t>Close the meeting for executive session</a:t>
                      </a:r>
                    </a:p>
                  </a:txBody>
                  <a:tcPr/>
                </a:tc>
                <a:tc>
                  <a:txBody>
                    <a:bodyPr/>
                    <a:lstStyle/>
                    <a:p>
                      <a:pPr algn="l"/>
                      <a:r>
                        <a:rPr lang="en-US" sz="1100" dirty="0">
                          <a:latin typeface="Kievit Offc" panose="020B0504030101020102" pitchFamily="34" charset="0"/>
                        </a:rPr>
                        <a:t>“I move to go into executive session.”</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Yes</a:t>
                      </a:r>
                    </a:p>
                  </a:txBody>
                  <a:tcPr/>
                </a:tc>
                <a:tc>
                  <a:txBody>
                    <a:bodyPr/>
                    <a:lstStyle/>
                    <a:p>
                      <a:pPr algn="ctr"/>
                      <a:r>
                        <a:rPr lang="en-US" sz="1100" dirty="0">
                          <a:latin typeface="Kievit Offc" panose="020B0504030101020102" pitchFamily="34" charset="0"/>
                        </a:rPr>
                        <a:t>No</a:t>
                      </a:r>
                    </a:p>
                  </a:txBody>
                  <a:tcPr/>
                </a:tc>
                <a:tc>
                  <a:txBody>
                    <a:bodyPr/>
                    <a:lstStyle/>
                    <a:p>
                      <a:pPr algn="ctr"/>
                      <a:r>
                        <a:rPr lang="en-US" sz="1100" dirty="0">
                          <a:latin typeface="Kievit Offc" panose="020B0504030101020102" pitchFamily="34" charset="0"/>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Kievit Offc" panose="020B0504030101020102" pitchFamily="34" charset="0"/>
                        </a:rPr>
                        <a:t>Majority</a:t>
                      </a:r>
                    </a:p>
                  </a:txBody>
                  <a:tcPr/>
                </a:tc>
                <a:extLst>
                  <a:ext uri="{0D108BD9-81ED-4DB2-BD59-A6C34878D82A}">
                    <a16:rowId xmlns:a16="http://schemas.microsoft.com/office/drawing/2014/main" val="4086713117"/>
                  </a:ext>
                </a:extLst>
              </a:tr>
              <a:tr h="418891">
                <a:tc gridSpan="7">
                  <a:txBody>
                    <a:bodyPr/>
                    <a:lstStyle/>
                    <a:p>
                      <a:pPr algn="l"/>
                      <a:r>
                        <a:rPr lang="en-US" sz="1050" i="1" dirty="0">
                          <a:latin typeface="Kievit Offc" panose="020B0504030101020102" pitchFamily="34" charset="0"/>
                        </a:rPr>
                        <a:t>*A member may make a motion to reconsider something that was already disposed; however, the reconsidered motion may not be subsequently reconsidered. A motion to reconsider must be made during the same meeting and can extend to a meeting that lasts for more than one day.</a:t>
                      </a:r>
                    </a:p>
                  </a:txBody>
                  <a:tcPr/>
                </a:tc>
                <a:tc hMerge="1">
                  <a:txBody>
                    <a:bodyPr/>
                    <a:lstStyle/>
                    <a:p>
                      <a:pPr algn="ctr"/>
                      <a:endParaRPr lang="en-US" sz="1200" dirty="0">
                        <a:latin typeface="Kievit Offc" panose="020B0504030101020102" pitchFamily="34" charset="0"/>
                      </a:endParaRPr>
                    </a:p>
                  </a:txBody>
                  <a:tcPr/>
                </a:tc>
                <a:tc hMerge="1">
                  <a:txBody>
                    <a:bodyPr/>
                    <a:lstStyle/>
                    <a:p>
                      <a:pPr algn="ctr"/>
                      <a:endParaRPr lang="en-US" sz="1200">
                        <a:latin typeface="Kievit Offc" panose="020B0504030101020102" pitchFamily="34" charset="0"/>
                      </a:endParaRPr>
                    </a:p>
                  </a:txBody>
                  <a:tcPr/>
                </a:tc>
                <a:tc hMerge="1">
                  <a:txBody>
                    <a:bodyPr/>
                    <a:lstStyle/>
                    <a:p>
                      <a:pPr algn="ctr"/>
                      <a:endParaRPr lang="en-US" sz="1200" dirty="0">
                        <a:latin typeface="Kievit Offc" panose="020B0504030101020102" pitchFamily="34" charset="0"/>
                      </a:endParaRPr>
                    </a:p>
                  </a:txBody>
                  <a:tcPr/>
                </a:tc>
                <a:tc hMerge="1">
                  <a:txBody>
                    <a:bodyPr/>
                    <a:lstStyle/>
                    <a:p>
                      <a:pPr algn="ctr"/>
                      <a:endParaRPr lang="en-US" sz="1200" dirty="0">
                        <a:latin typeface="Kievit Offc" panose="020B0504030101020102" pitchFamily="34" charset="0"/>
                      </a:endParaRPr>
                    </a:p>
                  </a:txBody>
                  <a:tcPr/>
                </a:tc>
                <a:tc hMerge="1">
                  <a:txBody>
                    <a:bodyPr/>
                    <a:lstStyle/>
                    <a:p>
                      <a:pPr algn="ctr"/>
                      <a:endParaRPr lang="en-US" sz="1200" dirty="0">
                        <a:latin typeface="Kievit Offc" panose="020B0504030101020102" pitchFamily="34" charset="0"/>
                      </a:endParaRPr>
                    </a:p>
                  </a:txBody>
                  <a:tcPr/>
                </a:tc>
                <a:tc hMerge="1">
                  <a:txBody>
                    <a:bodyPr/>
                    <a:lstStyle/>
                    <a:p>
                      <a:pPr algn="ctr"/>
                      <a:endParaRPr lang="en-US" sz="1200" dirty="0">
                        <a:latin typeface="Kievit Offc" panose="020B0504030101020102" pitchFamily="34" charset="0"/>
                      </a:endParaRPr>
                    </a:p>
                  </a:txBody>
                  <a:tcPr/>
                </a:tc>
                <a:extLst>
                  <a:ext uri="{0D108BD9-81ED-4DB2-BD59-A6C34878D82A}">
                    <a16:rowId xmlns:a16="http://schemas.microsoft.com/office/drawing/2014/main" val="632364220"/>
                  </a:ext>
                </a:extLst>
              </a:tr>
            </a:tbl>
          </a:graphicData>
        </a:graphic>
      </p:graphicFrame>
    </p:spTree>
    <p:extLst>
      <p:ext uri="{BB962C8B-B14F-4D97-AF65-F5344CB8AC3E}">
        <p14:creationId xmlns:p14="http://schemas.microsoft.com/office/powerpoint/2010/main" val="162483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OSU Faculty Senate – Who We Are and what we do</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463203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132 elected Senators represent ~5000 faculty across the state</a:t>
            </a:r>
          </a:p>
          <a:p>
            <a:pPr marL="342900" indent="-342900">
              <a:spcBef>
                <a:spcPts val="600"/>
              </a:spcBef>
              <a:buFont typeface="Arial" panose="020B0604020202020204" pitchFamily="34" charset="0"/>
              <a:buChar char="•"/>
            </a:pPr>
            <a:r>
              <a:rPr lang="en-US" sz="2000" b="0" i="0" u="none" strike="noStrike" dirty="0">
                <a:solidFill>
                  <a:schemeClr val="bg1"/>
                </a:solidFill>
                <a:effectLst/>
                <a:latin typeface="Kievit Offc" panose="020B0504030101020102" pitchFamily="34" charset="0"/>
                <a:cs typeface="Calibri" panose="020F0502020204030204" pitchFamily="34" charset="0"/>
              </a:rPr>
              <a:t>Representation by apportionment group</a:t>
            </a:r>
          </a:p>
          <a:p>
            <a:pPr marL="742950" lvl="1" indent="-285750">
              <a:spcBef>
                <a:spcPts val="600"/>
              </a:spcBef>
              <a:buFont typeface="Arial" panose="020B0604020202020204" pitchFamily="34" charset="0"/>
              <a:buChar char="•"/>
            </a:pPr>
            <a:r>
              <a:rPr lang="en-US" sz="2000" b="0" i="0" u="none" strike="noStrike" dirty="0">
                <a:solidFill>
                  <a:schemeClr val="bg1"/>
                </a:solidFill>
                <a:effectLst/>
                <a:latin typeface="Kievit Offc" panose="020B0504030101020102" pitchFamily="34" charset="0"/>
                <a:cs typeface="Calibri" panose="020F0502020204030204" pitchFamily="34" charset="0"/>
              </a:rPr>
              <a:t>Each College, the combined ROTC staff, off-campus Extension Faculty, Student Affairs, Associated Faculty, OSU-Cascades, Hatfield Marine Science Center, and Library are apportionment groups </a:t>
            </a:r>
            <a:endParaRPr lang="en-US" sz="2000" dirty="0">
              <a:solidFill>
                <a:schemeClr val="bg1"/>
              </a:solidFill>
              <a:latin typeface="Kievit Offc" panose="020B0504030101020102"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Valued partner in Shared Governance</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Shared governance ≠ shared decision-making, but does mean that administration seeks our input, weighs it carefully, and reports back to us on their final decisions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Our primary purview = academic mission, but our collective knowledge informs a wide range of processes and policies at the University</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Work extensively with Office of Academic Affairs, Office of Faculty Affairs</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Strong Senate = seat at many tables = opportunities for faculty input</a:t>
            </a:r>
          </a:p>
          <a:p>
            <a:pPr marL="285750" indent="-285750">
              <a:buFont typeface="Arial" panose="020B0604020202020204" pitchFamily="34" charset="0"/>
              <a:buChar char="•"/>
            </a:pPr>
            <a:endParaRPr lang="en-US" sz="2000" dirty="0">
              <a:solidFill>
                <a:schemeClr val="bg1"/>
              </a:solidFill>
              <a:latin typeface="Kievit Offc" panose="020B0504030101020102" pitchFamily="34" charset="0"/>
            </a:endParaRPr>
          </a:p>
        </p:txBody>
      </p:sp>
    </p:spTree>
    <p:extLst>
      <p:ext uri="{BB962C8B-B14F-4D97-AF65-F5344CB8AC3E}">
        <p14:creationId xmlns:p14="http://schemas.microsoft.com/office/powerpoint/2010/main" val="139085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C5AFE6-CCB6-31D8-855A-54336A91BC7C}"/>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flag on a brick post">
            <a:extLst>
              <a:ext uri="{FF2B5EF4-FFF2-40B4-BE49-F238E27FC236}">
                <a16:creationId xmlns:a16="http://schemas.microsoft.com/office/drawing/2014/main" id="{93928233-79ED-7B6E-7334-DAEAD650F586}"/>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8" name="Arrow: Pentagon 7">
            <a:extLst>
              <a:ext uri="{FF2B5EF4-FFF2-40B4-BE49-F238E27FC236}">
                <a16:creationId xmlns:a16="http://schemas.microsoft.com/office/drawing/2014/main" id="{47138242-7644-4EF7-BF12-1F201E58DDF9}"/>
              </a:ext>
            </a:extLst>
          </p:cNvPr>
          <p:cNvSpPr>
            <a:spLocks noGrp="1" noRot="1" noMove="1" noResize="1" noEditPoints="1" noAdjustHandles="1" noChangeArrowheads="1" noChangeShapeType="1"/>
          </p:cNvSpPr>
          <p:nvPr/>
        </p:nvSpPr>
        <p:spPr>
          <a:xfrm>
            <a:off x="0" y="5710334"/>
            <a:ext cx="3620278" cy="738663"/>
          </a:xfrm>
          <a:prstGeom prst="homePlate">
            <a:avLst/>
          </a:prstGeom>
          <a:effectLst>
            <a:outerShdw blurRad="50800" dist="38100" dir="5400000" algn="t"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37E44C-03E7-32C0-1841-1E75CF74D5F8}"/>
              </a:ext>
            </a:extLst>
          </p:cNvPr>
          <p:cNvSpPr txBox="1"/>
          <p:nvPr/>
        </p:nvSpPr>
        <p:spPr>
          <a:xfrm>
            <a:off x="303245" y="5710334"/>
            <a:ext cx="3013787" cy="738664"/>
          </a:xfrm>
          <a:prstGeom prst="rect">
            <a:avLst/>
          </a:prstGeom>
          <a:noFill/>
        </p:spPr>
        <p:txBody>
          <a:bodyPr wrap="square" rtlCol="0">
            <a:spAutoFit/>
          </a:bodyPr>
          <a:lstStyle/>
          <a:p>
            <a:r>
              <a:rPr lang="en-US" sz="2400" dirty="0">
                <a:solidFill>
                  <a:schemeClr val="tx1">
                    <a:lumMod val="95000"/>
                  </a:schemeClr>
                </a:solidFill>
                <a:latin typeface="Stratum2 Black" panose="020B0506030000020004" pitchFamily="34" charset="0"/>
              </a:rPr>
              <a:t>OSU Faculty Senate</a:t>
            </a:r>
          </a:p>
          <a:p>
            <a:r>
              <a:rPr lang="en-US" dirty="0">
                <a:solidFill>
                  <a:schemeClr val="tx1">
                    <a:lumMod val="95000"/>
                  </a:schemeClr>
                </a:solidFill>
                <a:latin typeface="Stratum2 Black" panose="020B0506030000020004" pitchFamily="34" charset="0"/>
              </a:rPr>
              <a:t>   </a:t>
            </a:r>
            <a:r>
              <a:rPr lang="en-US" dirty="0">
                <a:solidFill>
                  <a:schemeClr val="tx1">
                    <a:lumMod val="95000"/>
                  </a:schemeClr>
                </a:solidFill>
                <a:latin typeface="Kievit Offc" panose="020B0504030101020102" pitchFamily="34" charset="0"/>
              </a:rPr>
              <a:t>January 11, 2024</a:t>
            </a:r>
          </a:p>
        </p:txBody>
      </p:sp>
    </p:spTree>
    <p:extLst>
      <p:ext uri="{BB962C8B-B14F-4D97-AF65-F5344CB8AC3E}">
        <p14:creationId xmlns:p14="http://schemas.microsoft.com/office/powerpoint/2010/main" val="10551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Senate Leadership – 2024</a:t>
            </a:r>
          </a:p>
        </p:txBody>
      </p:sp>
      <p:pic>
        <p:nvPicPr>
          <p:cNvPr id="6" name="Picture 5">
            <a:extLst>
              <a:ext uri="{FF2B5EF4-FFF2-40B4-BE49-F238E27FC236}">
                <a16:creationId xmlns:a16="http://schemas.microsoft.com/office/drawing/2014/main" id="{8F097135-55F6-FB2F-A178-0C63E3D07BA9}"/>
              </a:ext>
            </a:extLst>
          </p:cNvPr>
          <p:cNvPicPr>
            <a:picLocks noChangeAspect="1"/>
          </p:cNvPicPr>
          <p:nvPr/>
        </p:nvPicPr>
        <p:blipFill>
          <a:blip r:embed="rId2"/>
          <a:stretch>
            <a:fillRect/>
          </a:stretch>
        </p:blipFill>
        <p:spPr>
          <a:xfrm>
            <a:off x="1332216" y="1924915"/>
            <a:ext cx="2743200" cy="2717800"/>
          </a:xfrm>
          <a:prstGeom prst="rect">
            <a:avLst/>
          </a:prstGeom>
        </p:spPr>
      </p:pic>
      <p:pic>
        <p:nvPicPr>
          <p:cNvPr id="9" name="Picture 8" descr="A person wearing glasses and a grey shirt&#10;&#10;Description automatically generated">
            <a:extLst>
              <a:ext uri="{FF2B5EF4-FFF2-40B4-BE49-F238E27FC236}">
                <a16:creationId xmlns:a16="http://schemas.microsoft.com/office/drawing/2014/main" id="{62D1DF4C-ADF4-E324-E9B9-561142939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73" y="1924915"/>
            <a:ext cx="2743200" cy="2743200"/>
          </a:xfrm>
          <a:prstGeom prst="rect">
            <a:avLst/>
          </a:prstGeom>
        </p:spPr>
      </p:pic>
      <p:sp>
        <p:nvSpPr>
          <p:cNvPr id="10" name="TextBox 9">
            <a:extLst>
              <a:ext uri="{FF2B5EF4-FFF2-40B4-BE49-F238E27FC236}">
                <a16:creationId xmlns:a16="http://schemas.microsoft.com/office/drawing/2014/main" id="{BECC4B15-8832-AF14-248A-2602A8BDF925}"/>
              </a:ext>
            </a:extLst>
          </p:cNvPr>
          <p:cNvSpPr txBox="1"/>
          <p:nvPr/>
        </p:nvSpPr>
        <p:spPr>
          <a:xfrm>
            <a:off x="1332216" y="4789742"/>
            <a:ext cx="2743200" cy="1200329"/>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Kate MacTavish</a:t>
            </a:r>
          </a:p>
          <a:p>
            <a:pPr algn="ctr"/>
            <a:r>
              <a:rPr lang="en-US" dirty="0">
                <a:solidFill>
                  <a:schemeClr val="bg1"/>
                </a:solidFill>
                <a:latin typeface="Kievit Offc" panose="020B0504030101020102" pitchFamily="34" charset="0"/>
              </a:rPr>
              <a:t>Health</a:t>
            </a:r>
          </a:p>
          <a:p>
            <a:pPr algn="ctr"/>
            <a:r>
              <a:rPr lang="en-US" b="1" dirty="0">
                <a:solidFill>
                  <a:schemeClr val="bg1"/>
                </a:solidFill>
                <a:latin typeface="Kievit Offc" panose="020B0504030101020102" pitchFamily="34" charset="0"/>
              </a:rPr>
              <a:t>Immediate Past President</a:t>
            </a:r>
          </a:p>
        </p:txBody>
      </p:sp>
      <p:sp>
        <p:nvSpPr>
          <p:cNvPr id="11" name="TextBox 10">
            <a:extLst>
              <a:ext uri="{FF2B5EF4-FFF2-40B4-BE49-F238E27FC236}">
                <a16:creationId xmlns:a16="http://schemas.microsoft.com/office/drawing/2014/main" id="{DF089664-DC15-591E-7356-940AE6D16073}"/>
              </a:ext>
            </a:extLst>
          </p:cNvPr>
          <p:cNvSpPr txBox="1"/>
          <p:nvPr/>
        </p:nvSpPr>
        <p:spPr>
          <a:xfrm>
            <a:off x="4334496" y="4789742"/>
            <a:ext cx="2743200" cy="1200329"/>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Yvette Spitz</a:t>
            </a:r>
          </a:p>
          <a:p>
            <a:pPr algn="ctr"/>
            <a:r>
              <a:rPr lang="en-US" dirty="0">
                <a:solidFill>
                  <a:schemeClr val="bg1"/>
                </a:solidFill>
                <a:latin typeface="Kievit Offc" panose="020B0504030101020102" pitchFamily="34" charset="0"/>
              </a:rPr>
              <a:t>Earth, Ocean,</a:t>
            </a:r>
          </a:p>
          <a:p>
            <a:pPr algn="ctr"/>
            <a:r>
              <a:rPr lang="en-US" dirty="0">
                <a:solidFill>
                  <a:schemeClr val="bg1"/>
                </a:solidFill>
                <a:latin typeface="Kievit Offc" panose="020B0504030101020102" pitchFamily="34" charset="0"/>
              </a:rPr>
              <a:t>&amp; Atmospheric Sciences</a:t>
            </a:r>
          </a:p>
          <a:p>
            <a:pPr algn="ctr"/>
            <a:r>
              <a:rPr lang="en-US" b="1" dirty="0">
                <a:solidFill>
                  <a:schemeClr val="bg1"/>
                </a:solidFill>
                <a:latin typeface="Kievit Offc" panose="020B0504030101020102" pitchFamily="34" charset="0"/>
              </a:rPr>
              <a:t>President</a:t>
            </a:r>
          </a:p>
        </p:txBody>
      </p:sp>
      <p:sp>
        <p:nvSpPr>
          <p:cNvPr id="12" name="TextBox 11">
            <a:extLst>
              <a:ext uri="{FF2B5EF4-FFF2-40B4-BE49-F238E27FC236}">
                <a16:creationId xmlns:a16="http://schemas.microsoft.com/office/drawing/2014/main" id="{0DC5F062-3948-BBDC-F970-2031F12F2390}"/>
              </a:ext>
            </a:extLst>
          </p:cNvPr>
          <p:cNvSpPr txBox="1"/>
          <p:nvPr/>
        </p:nvSpPr>
        <p:spPr>
          <a:xfrm>
            <a:off x="7336776" y="4760182"/>
            <a:ext cx="2743200" cy="923330"/>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Andrew Valls</a:t>
            </a:r>
          </a:p>
          <a:p>
            <a:pPr algn="ctr"/>
            <a:r>
              <a:rPr lang="en-US" dirty="0">
                <a:solidFill>
                  <a:schemeClr val="bg1"/>
                </a:solidFill>
                <a:latin typeface="Kievit Offc" panose="020B0504030101020102" pitchFamily="34" charset="0"/>
              </a:rPr>
              <a:t>Liberal Arts</a:t>
            </a:r>
          </a:p>
          <a:p>
            <a:pPr algn="ctr"/>
            <a:r>
              <a:rPr lang="en-US" b="1" dirty="0">
                <a:solidFill>
                  <a:schemeClr val="bg1"/>
                </a:solidFill>
                <a:latin typeface="Kievit Offc" panose="020B0504030101020102" pitchFamily="34" charset="0"/>
              </a:rPr>
              <a:t>President-Elect</a:t>
            </a:r>
          </a:p>
        </p:txBody>
      </p:sp>
      <p:pic>
        <p:nvPicPr>
          <p:cNvPr id="5" name="Picture 4">
            <a:extLst>
              <a:ext uri="{FF2B5EF4-FFF2-40B4-BE49-F238E27FC236}">
                <a16:creationId xmlns:a16="http://schemas.microsoft.com/office/drawing/2014/main" id="{28A52CEE-66CB-56CA-2161-5678F4C6C2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34496" y="1924915"/>
            <a:ext cx="2829786" cy="2717800"/>
          </a:xfrm>
          <a:prstGeom prst="rect">
            <a:avLst/>
          </a:prstGeom>
        </p:spPr>
      </p:pic>
    </p:spTree>
    <p:extLst>
      <p:ext uri="{BB962C8B-B14F-4D97-AF65-F5344CB8AC3E}">
        <p14:creationId xmlns:p14="http://schemas.microsoft.com/office/powerpoint/2010/main" val="290410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How did you get here?</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372409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An </a:t>
            </a:r>
            <a:r>
              <a:rPr lang="en-US" sz="2200" b="1" dirty="0">
                <a:solidFill>
                  <a:schemeClr val="bg1"/>
                </a:solidFill>
                <a:latin typeface="Kievit Offc" panose="020B0504030101020102" pitchFamily="34" charset="0"/>
                <a:cs typeface="Calibri Light" panose="020F0302020204030204" pitchFamily="34" charset="0"/>
              </a:rPr>
              <a:t>inclusive</a:t>
            </a:r>
            <a:r>
              <a:rPr lang="en-US" sz="2200" dirty="0">
                <a:solidFill>
                  <a:schemeClr val="bg1"/>
                </a:solidFill>
                <a:latin typeface="Kievit Offc" panose="020B0504030101020102" pitchFamily="34" charset="0"/>
                <a:cs typeface="Calibri Light" panose="020F0302020204030204" pitchFamily="34" charset="0"/>
              </a:rPr>
              <a:t> nomination process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ALL eligible faculty are included on the nomination ballot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Opportunity to decline or express strong interest in serving</a:t>
            </a:r>
          </a:p>
          <a:p>
            <a:pPr marL="342900"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Election by </a:t>
            </a:r>
            <a:r>
              <a:rPr lang="en-US" sz="2200" b="1" dirty="0">
                <a:solidFill>
                  <a:schemeClr val="bg1"/>
                </a:solidFill>
                <a:latin typeface="Kievit Offc" panose="020B0504030101020102" pitchFamily="34" charset="0"/>
                <a:cs typeface="Calibri Light" panose="020F0302020204030204" pitchFamily="34" charset="0"/>
              </a:rPr>
              <a:t>apportionment</a:t>
            </a:r>
            <a:r>
              <a:rPr lang="en-US" sz="2200" dirty="0">
                <a:solidFill>
                  <a:schemeClr val="bg1"/>
                </a:solidFill>
                <a:latin typeface="Kievit Offc" panose="020B0504030101020102" pitchFamily="34" charset="0"/>
                <a:cs typeface="Calibri Light" panose="020F0302020204030204" pitchFamily="34" charset="0"/>
              </a:rPr>
              <a:t> unit </a:t>
            </a:r>
          </a:p>
          <a:p>
            <a:pPr marL="800100" lvl="1"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Nomination ballot sent to all faculty, by apportionment unit</a:t>
            </a:r>
          </a:p>
          <a:p>
            <a:pPr marL="800100" lvl="1"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Faculty are put on the election ballot based on nomination votes received</a:t>
            </a:r>
          </a:p>
          <a:p>
            <a:pPr marL="800100" lvl="1"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Election ballot sent to all faculty, by apportionment unit</a:t>
            </a:r>
          </a:p>
          <a:p>
            <a:pPr marL="800100" lvl="1" indent="-342900">
              <a:spcBef>
                <a:spcPts val="600"/>
              </a:spcBef>
              <a:buFont typeface="Arial" panose="020B0604020202020204" pitchFamily="34" charset="0"/>
              <a:buChar char="•"/>
            </a:pPr>
            <a:r>
              <a:rPr lang="en-US" sz="2200" dirty="0">
                <a:solidFill>
                  <a:schemeClr val="bg1"/>
                </a:solidFill>
                <a:latin typeface="Kievit Offc" panose="020B0504030101020102" pitchFamily="34" charset="0"/>
                <a:cs typeface="Calibri Light" panose="020F0302020204030204" pitchFamily="34" charset="0"/>
              </a:rPr>
              <a:t>Tiebreaker votes and replacements</a:t>
            </a:r>
          </a:p>
          <a:p>
            <a:pPr marL="342900" indent="-342900">
              <a:spcBef>
                <a:spcPts val="600"/>
              </a:spcBef>
              <a:buFont typeface="Arial" panose="020B0604020202020204" pitchFamily="34" charset="0"/>
              <a:buChar char="•"/>
            </a:pPr>
            <a:r>
              <a:rPr lang="en-US" sz="2400" dirty="0">
                <a:solidFill>
                  <a:schemeClr val="bg1"/>
                </a:solidFill>
                <a:latin typeface="Kievit Offc" panose="020B0504030101020102" pitchFamily="34" charset="0"/>
                <a:cs typeface="Calibri Light" panose="020F0302020204030204" pitchFamily="34" charset="0"/>
              </a:rPr>
              <a:t>And now you are here!</a:t>
            </a:r>
          </a:p>
        </p:txBody>
      </p:sp>
      <p:sp>
        <p:nvSpPr>
          <p:cNvPr id="6" name="Rectangle 5">
            <a:extLst>
              <a:ext uri="{FF2B5EF4-FFF2-40B4-BE49-F238E27FC236}">
                <a16:creationId xmlns:a16="http://schemas.microsoft.com/office/drawing/2014/main" id="{9B5A3257-85E6-A842-55A3-4BFCA24FC033}"/>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B83A5E2-5C7F-D86A-AD97-062FBB5C34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690482"/>
            <a:ext cx="12192000" cy="5167518"/>
          </a:xfrm>
          <a:prstGeom prst="rect">
            <a:avLst/>
          </a:prstGeom>
        </p:spPr>
      </p:pic>
      <p:sp>
        <p:nvSpPr>
          <p:cNvPr id="9" name="TextBox 8">
            <a:extLst>
              <a:ext uri="{FF2B5EF4-FFF2-40B4-BE49-F238E27FC236}">
                <a16:creationId xmlns:a16="http://schemas.microsoft.com/office/drawing/2014/main" id="{C68576DA-6067-C45F-6C7B-EDE0A549FA06}"/>
              </a:ext>
            </a:extLst>
          </p:cNvPr>
          <p:cNvSpPr txBox="1"/>
          <p:nvPr/>
        </p:nvSpPr>
        <p:spPr>
          <a:xfrm>
            <a:off x="-2" y="1078598"/>
            <a:ext cx="12192001" cy="400110"/>
          </a:xfrm>
          <a:prstGeom prst="rect">
            <a:avLst/>
          </a:prstGeom>
          <a:noFill/>
        </p:spPr>
        <p:txBody>
          <a:bodyPr wrap="square">
            <a:spAutoFit/>
          </a:bodyPr>
          <a:lstStyle/>
          <a:p>
            <a:pPr algn="ctr"/>
            <a:r>
              <a:rPr lang="en-US" sz="2000" dirty="0">
                <a:solidFill>
                  <a:schemeClr val="bg1"/>
                </a:solidFill>
                <a:latin typeface="Kievit Offc" panose="020B0504030101020102" pitchFamily="34" charset="0"/>
                <a:cs typeface="Calibri Light" panose="020F0302020204030204" pitchFamily="34" charset="0"/>
              </a:rPr>
              <a:t>https://senate.oregonstate.edu/current-year-membership</a:t>
            </a:r>
          </a:p>
        </p:txBody>
      </p:sp>
    </p:spTree>
    <p:extLst>
      <p:ext uri="{BB962C8B-B14F-4D97-AF65-F5344CB8AC3E}">
        <p14:creationId xmlns:p14="http://schemas.microsoft.com/office/powerpoint/2010/main" val="428834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ievit Offc" panose="020B0504030101020102" pitchFamily="34" charset="0"/>
            </a:endParaRPr>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ievit Offc" panose="020B0504030101020102" pitchFamily="34" charset="0"/>
            </a:endParaRPr>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Senate Leadership – 2024</a:t>
            </a:r>
          </a:p>
        </p:txBody>
      </p:sp>
      <p:pic>
        <p:nvPicPr>
          <p:cNvPr id="5" name="Picture 4">
            <a:extLst>
              <a:ext uri="{FF2B5EF4-FFF2-40B4-BE49-F238E27FC236}">
                <a16:creationId xmlns:a16="http://schemas.microsoft.com/office/drawing/2014/main" id="{CB187F32-2B7B-3516-D753-928D9D313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547" y="1424522"/>
            <a:ext cx="1704679" cy="1695414"/>
          </a:xfrm>
          <a:prstGeom prst="rect">
            <a:avLst/>
          </a:prstGeom>
        </p:spPr>
      </p:pic>
      <p:pic>
        <p:nvPicPr>
          <p:cNvPr id="8" name="Picture 7">
            <a:extLst>
              <a:ext uri="{FF2B5EF4-FFF2-40B4-BE49-F238E27FC236}">
                <a16:creationId xmlns:a16="http://schemas.microsoft.com/office/drawing/2014/main" id="{4DE0E4E9-7968-B0DE-5B56-DB96AF315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874" y="1437998"/>
            <a:ext cx="1686491" cy="1686491"/>
          </a:xfrm>
          <a:prstGeom prst="rect">
            <a:avLst/>
          </a:prstGeom>
        </p:spPr>
      </p:pic>
      <p:sp>
        <p:nvSpPr>
          <p:cNvPr id="13" name="TextBox 12">
            <a:extLst>
              <a:ext uri="{FF2B5EF4-FFF2-40B4-BE49-F238E27FC236}">
                <a16:creationId xmlns:a16="http://schemas.microsoft.com/office/drawing/2014/main" id="{2A3DA3E2-C7E8-97CC-89F8-66FE769E49FC}"/>
              </a:ext>
            </a:extLst>
          </p:cNvPr>
          <p:cNvSpPr txBox="1"/>
          <p:nvPr/>
        </p:nvSpPr>
        <p:spPr>
          <a:xfrm>
            <a:off x="8275885" y="3248910"/>
            <a:ext cx="2110001" cy="646331"/>
          </a:xfrm>
          <a:prstGeom prst="rect">
            <a:avLst/>
          </a:prstGeom>
          <a:noFill/>
        </p:spPr>
        <p:txBody>
          <a:bodyPr wrap="none" rtlCol="0">
            <a:spAutoFit/>
          </a:bodyPr>
          <a:lstStyle/>
          <a:p>
            <a:pPr algn="ctr"/>
            <a:r>
              <a:rPr lang="en-US" dirty="0">
                <a:solidFill>
                  <a:schemeClr val="bg1"/>
                </a:solidFill>
                <a:latin typeface="Kievit Offc" panose="020B0504030101020102" pitchFamily="34" charset="0"/>
              </a:rPr>
              <a:t>Kathy Becker-Blease</a:t>
            </a:r>
          </a:p>
          <a:p>
            <a:pPr algn="ctr"/>
            <a:r>
              <a:rPr lang="en-US" dirty="0">
                <a:solidFill>
                  <a:schemeClr val="bg1"/>
                </a:solidFill>
                <a:latin typeface="Kievit Offc" panose="020B0504030101020102" pitchFamily="34" charset="0"/>
              </a:rPr>
              <a:t>Liberal Arts</a:t>
            </a:r>
          </a:p>
        </p:txBody>
      </p:sp>
      <p:sp>
        <p:nvSpPr>
          <p:cNvPr id="14" name="TextBox 13">
            <a:extLst>
              <a:ext uri="{FF2B5EF4-FFF2-40B4-BE49-F238E27FC236}">
                <a16:creationId xmlns:a16="http://schemas.microsoft.com/office/drawing/2014/main" id="{969056BF-7F28-FF7B-08B5-A8784CE97395}"/>
              </a:ext>
            </a:extLst>
          </p:cNvPr>
          <p:cNvSpPr txBox="1"/>
          <p:nvPr/>
        </p:nvSpPr>
        <p:spPr>
          <a:xfrm>
            <a:off x="1599088" y="3264478"/>
            <a:ext cx="2372250" cy="646331"/>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Jennifer Alix-Garcia</a:t>
            </a:r>
          </a:p>
          <a:p>
            <a:pPr algn="ctr"/>
            <a:r>
              <a:rPr lang="en-US">
                <a:solidFill>
                  <a:schemeClr val="bg1"/>
                </a:solidFill>
                <a:latin typeface="Kievit Offc" panose="020B0504030101020102" pitchFamily="34" charset="0"/>
              </a:rPr>
              <a:t>Agricultural Sciences</a:t>
            </a:r>
            <a:endParaRPr lang="en-US" dirty="0">
              <a:solidFill>
                <a:schemeClr val="bg1"/>
              </a:solidFill>
              <a:latin typeface="Kievit Offc" panose="020B0504030101020102" pitchFamily="34" charset="0"/>
            </a:endParaRPr>
          </a:p>
        </p:txBody>
      </p:sp>
      <p:sp>
        <p:nvSpPr>
          <p:cNvPr id="15" name="TextBox 14">
            <a:extLst>
              <a:ext uri="{FF2B5EF4-FFF2-40B4-BE49-F238E27FC236}">
                <a16:creationId xmlns:a16="http://schemas.microsoft.com/office/drawing/2014/main" id="{D12301B5-0A06-A051-BE23-F121898D7A3A}"/>
              </a:ext>
            </a:extLst>
          </p:cNvPr>
          <p:cNvSpPr txBox="1"/>
          <p:nvPr/>
        </p:nvSpPr>
        <p:spPr>
          <a:xfrm>
            <a:off x="7318339" y="5884883"/>
            <a:ext cx="2002315" cy="646331"/>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Bob Mason, IFS</a:t>
            </a:r>
          </a:p>
          <a:p>
            <a:pPr algn="ctr"/>
            <a:r>
              <a:rPr lang="en-US" dirty="0">
                <a:solidFill>
                  <a:schemeClr val="bg1"/>
                </a:solidFill>
                <a:latin typeface="Kievit Offc" panose="020B0504030101020102" pitchFamily="34" charset="0"/>
              </a:rPr>
              <a:t>Science</a:t>
            </a:r>
          </a:p>
        </p:txBody>
      </p:sp>
      <p:sp>
        <p:nvSpPr>
          <p:cNvPr id="16" name="TextBox 15">
            <a:extLst>
              <a:ext uri="{FF2B5EF4-FFF2-40B4-BE49-F238E27FC236}">
                <a16:creationId xmlns:a16="http://schemas.microsoft.com/office/drawing/2014/main" id="{234FD8DA-0505-B195-8EBF-AB0E44B5A771}"/>
              </a:ext>
            </a:extLst>
          </p:cNvPr>
          <p:cNvSpPr txBox="1"/>
          <p:nvPr/>
        </p:nvSpPr>
        <p:spPr>
          <a:xfrm>
            <a:off x="9476170" y="5879049"/>
            <a:ext cx="1877630" cy="646331"/>
          </a:xfrm>
          <a:prstGeom prst="rect">
            <a:avLst/>
          </a:prstGeom>
          <a:noFill/>
        </p:spPr>
        <p:txBody>
          <a:bodyPr wrap="none" rtlCol="0">
            <a:spAutoFit/>
          </a:bodyPr>
          <a:lstStyle/>
          <a:p>
            <a:pPr algn="ctr"/>
            <a:r>
              <a:rPr lang="en-US" dirty="0">
                <a:solidFill>
                  <a:schemeClr val="bg1"/>
                </a:solidFill>
                <a:latin typeface="Kievit Offc" panose="020B0504030101020102" pitchFamily="34" charset="0"/>
              </a:rPr>
              <a:t>Jordon Zardinejad</a:t>
            </a:r>
          </a:p>
          <a:p>
            <a:pPr algn="ctr"/>
            <a:r>
              <a:rPr lang="en-US" dirty="0">
                <a:solidFill>
                  <a:schemeClr val="bg1"/>
                </a:solidFill>
                <a:latin typeface="Kievit Offc" panose="020B0504030101020102" pitchFamily="34" charset="0"/>
              </a:rPr>
              <a:t>OSU-Cascades</a:t>
            </a:r>
          </a:p>
        </p:txBody>
      </p:sp>
      <p:sp>
        <p:nvSpPr>
          <p:cNvPr id="17" name="TextBox 16">
            <a:extLst>
              <a:ext uri="{FF2B5EF4-FFF2-40B4-BE49-F238E27FC236}">
                <a16:creationId xmlns:a16="http://schemas.microsoft.com/office/drawing/2014/main" id="{EB3A3665-3C72-177E-44DC-140C9ABE81E5}"/>
              </a:ext>
            </a:extLst>
          </p:cNvPr>
          <p:cNvSpPr txBox="1"/>
          <p:nvPr/>
        </p:nvSpPr>
        <p:spPr>
          <a:xfrm>
            <a:off x="6122125" y="3268637"/>
            <a:ext cx="2083941" cy="646331"/>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Mike Bailey</a:t>
            </a:r>
          </a:p>
          <a:p>
            <a:pPr algn="ctr"/>
            <a:r>
              <a:rPr lang="en-US" dirty="0">
                <a:solidFill>
                  <a:schemeClr val="bg1"/>
                </a:solidFill>
                <a:latin typeface="Kievit Offc" panose="020B0504030101020102" pitchFamily="34" charset="0"/>
              </a:rPr>
              <a:t>Engineering</a:t>
            </a:r>
          </a:p>
        </p:txBody>
      </p:sp>
      <p:sp>
        <p:nvSpPr>
          <p:cNvPr id="18" name="TextBox 17">
            <a:extLst>
              <a:ext uri="{FF2B5EF4-FFF2-40B4-BE49-F238E27FC236}">
                <a16:creationId xmlns:a16="http://schemas.microsoft.com/office/drawing/2014/main" id="{1553AEA9-4BFA-A17A-4467-5CBA95620040}"/>
              </a:ext>
            </a:extLst>
          </p:cNvPr>
          <p:cNvSpPr txBox="1"/>
          <p:nvPr/>
        </p:nvSpPr>
        <p:spPr>
          <a:xfrm>
            <a:off x="625638" y="5889731"/>
            <a:ext cx="2176045" cy="646331"/>
          </a:xfrm>
          <a:prstGeom prst="rect">
            <a:avLst/>
          </a:prstGeom>
          <a:noFill/>
        </p:spPr>
        <p:txBody>
          <a:bodyPr wrap="none" rtlCol="0">
            <a:spAutoFit/>
          </a:bodyPr>
          <a:lstStyle/>
          <a:p>
            <a:pPr algn="ctr"/>
            <a:r>
              <a:rPr lang="en-US" dirty="0">
                <a:solidFill>
                  <a:schemeClr val="bg1"/>
                </a:solidFill>
                <a:latin typeface="Kievit Offc" panose="020B0504030101020102" pitchFamily="34" charset="0"/>
              </a:rPr>
              <a:t>Bruce Dugger</a:t>
            </a:r>
          </a:p>
          <a:p>
            <a:pPr algn="ctr"/>
            <a:r>
              <a:rPr lang="en-US" dirty="0">
                <a:solidFill>
                  <a:schemeClr val="bg1"/>
                </a:solidFill>
                <a:latin typeface="Kievit Offc" panose="020B0504030101020102" pitchFamily="34" charset="0"/>
              </a:rPr>
              <a:t>Agricultural Sciences</a:t>
            </a:r>
          </a:p>
        </p:txBody>
      </p:sp>
      <p:sp>
        <p:nvSpPr>
          <p:cNvPr id="19" name="TextBox 18">
            <a:extLst>
              <a:ext uri="{FF2B5EF4-FFF2-40B4-BE49-F238E27FC236}">
                <a16:creationId xmlns:a16="http://schemas.microsoft.com/office/drawing/2014/main" id="{7B47FA9E-362D-2D58-C64F-C3F86089C5AF}"/>
              </a:ext>
            </a:extLst>
          </p:cNvPr>
          <p:cNvSpPr txBox="1"/>
          <p:nvPr/>
        </p:nvSpPr>
        <p:spPr>
          <a:xfrm>
            <a:off x="3065036" y="5884883"/>
            <a:ext cx="1593193" cy="646331"/>
          </a:xfrm>
          <a:prstGeom prst="rect">
            <a:avLst/>
          </a:prstGeom>
          <a:noFill/>
        </p:spPr>
        <p:txBody>
          <a:bodyPr wrap="none" rtlCol="0">
            <a:spAutoFit/>
          </a:bodyPr>
          <a:lstStyle/>
          <a:p>
            <a:pPr algn="ctr"/>
            <a:r>
              <a:rPr lang="en-US" dirty="0">
                <a:solidFill>
                  <a:schemeClr val="bg1"/>
                </a:solidFill>
                <a:latin typeface="Kievit Offc" panose="020B0504030101020102" pitchFamily="34" charset="0"/>
              </a:rPr>
              <a:t>Jessica DuPont</a:t>
            </a:r>
          </a:p>
          <a:p>
            <a:pPr algn="ctr"/>
            <a:r>
              <a:rPr lang="en-US" dirty="0">
                <a:solidFill>
                  <a:schemeClr val="bg1"/>
                </a:solidFill>
                <a:latin typeface="Kievit Offc" panose="020B0504030101020102" pitchFamily="34" charset="0"/>
              </a:rPr>
              <a:t>Ecampus</a:t>
            </a:r>
          </a:p>
        </p:txBody>
      </p:sp>
      <p:pic>
        <p:nvPicPr>
          <p:cNvPr id="23" name="Picture 22" descr="A person wearing a cap and blue jacket&#10;&#10;Description automatically generated">
            <a:extLst>
              <a:ext uri="{FF2B5EF4-FFF2-40B4-BE49-F238E27FC236}">
                <a16:creationId xmlns:a16="http://schemas.microsoft.com/office/drawing/2014/main" id="{2C36EA28-C71C-6729-9CDC-EE9D22E12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21" y="4129128"/>
            <a:ext cx="1649878" cy="1692183"/>
          </a:xfrm>
          <a:prstGeom prst="rect">
            <a:avLst/>
          </a:prstGeom>
        </p:spPr>
      </p:pic>
      <p:pic>
        <p:nvPicPr>
          <p:cNvPr id="25" name="Picture 24" descr="A person with glasses and a beard&#10;&#10;Description automatically generated">
            <a:extLst>
              <a:ext uri="{FF2B5EF4-FFF2-40B4-BE49-F238E27FC236}">
                <a16:creationId xmlns:a16="http://schemas.microsoft.com/office/drawing/2014/main" id="{CF0C6A53-3DC3-C5CD-CBC2-BE3FC225B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327" y="4120773"/>
            <a:ext cx="1686491" cy="1726967"/>
          </a:xfrm>
          <a:prstGeom prst="rect">
            <a:avLst/>
          </a:prstGeom>
        </p:spPr>
      </p:pic>
      <p:pic>
        <p:nvPicPr>
          <p:cNvPr id="27" name="Picture 26" descr="A person smiling for a picture&#10;&#10;Description automatically generated">
            <a:extLst>
              <a:ext uri="{FF2B5EF4-FFF2-40B4-BE49-F238E27FC236}">
                <a16:creationId xmlns:a16="http://schemas.microsoft.com/office/drawing/2014/main" id="{D8CE50B4-761D-57F3-201D-95AFB60E52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036" y="4145173"/>
            <a:ext cx="1669452" cy="1669452"/>
          </a:xfrm>
          <a:prstGeom prst="rect">
            <a:avLst/>
          </a:prstGeom>
        </p:spPr>
      </p:pic>
      <p:pic>
        <p:nvPicPr>
          <p:cNvPr id="29" name="Picture 28" descr="A person wearing glasses and a plaid shirt">
            <a:extLst>
              <a:ext uri="{FF2B5EF4-FFF2-40B4-BE49-F238E27FC236}">
                <a16:creationId xmlns:a16="http://schemas.microsoft.com/office/drawing/2014/main" id="{FD0DBED0-A594-E9D9-6B48-81FA3E037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1828" y="4161249"/>
            <a:ext cx="1686491" cy="1686491"/>
          </a:xfrm>
          <a:prstGeom prst="rect">
            <a:avLst/>
          </a:prstGeom>
        </p:spPr>
      </p:pic>
      <p:pic>
        <p:nvPicPr>
          <p:cNvPr id="33" name="Picture 32" descr="A person in a black shirt&#10;&#10;Description automatically generated">
            <a:extLst>
              <a:ext uri="{FF2B5EF4-FFF2-40B4-BE49-F238E27FC236}">
                <a16:creationId xmlns:a16="http://schemas.microsoft.com/office/drawing/2014/main" id="{4B9B02B9-31DC-D225-4AC9-AA97D3552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2496" y="1437998"/>
            <a:ext cx="1671926" cy="1681938"/>
          </a:xfrm>
          <a:prstGeom prst="rect">
            <a:avLst/>
          </a:prstGeom>
        </p:spPr>
      </p:pic>
      <p:pic>
        <p:nvPicPr>
          <p:cNvPr id="35" name="Picture 34" descr="A person in a blue shirt&#10;&#10;Description automatically generated">
            <a:extLst>
              <a:ext uri="{FF2B5EF4-FFF2-40B4-BE49-F238E27FC236}">
                <a16:creationId xmlns:a16="http://schemas.microsoft.com/office/drawing/2014/main" id="{DB737C36-002A-ED25-FAB0-F6B023CD50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6490" y="1437998"/>
            <a:ext cx="1785237" cy="1695414"/>
          </a:xfrm>
          <a:prstGeom prst="rect">
            <a:avLst/>
          </a:prstGeom>
        </p:spPr>
      </p:pic>
      <p:sp>
        <p:nvSpPr>
          <p:cNvPr id="36" name="TextBox 35">
            <a:extLst>
              <a:ext uri="{FF2B5EF4-FFF2-40B4-BE49-F238E27FC236}">
                <a16:creationId xmlns:a16="http://schemas.microsoft.com/office/drawing/2014/main" id="{D98A2395-CCDE-DAAA-173E-4A96B4CD56F4}"/>
              </a:ext>
            </a:extLst>
          </p:cNvPr>
          <p:cNvSpPr txBox="1"/>
          <p:nvPr/>
        </p:nvSpPr>
        <p:spPr>
          <a:xfrm>
            <a:off x="3847356" y="3264478"/>
            <a:ext cx="2194660" cy="646331"/>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John Bailey</a:t>
            </a:r>
          </a:p>
          <a:p>
            <a:pPr algn="ctr"/>
            <a:r>
              <a:rPr lang="en-US" dirty="0">
                <a:solidFill>
                  <a:schemeClr val="bg1"/>
                </a:solidFill>
                <a:latin typeface="Kievit Offc" panose="020B0504030101020102" pitchFamily="34" charset="0"/>
              </a:rPr>
              <a:t>Forestry</a:t>
            </a:r>
          </a:p>
        </p:txBody>
      </p:sp>
      <p:pic>
        <p:nvPicPr>
          <p:cNvPr id="7" name="Picture 6" descr="A person in a suit&#10;&#10;Description automatically generated">
            <a:extLst>
              <a:ext uri="{FF2B5EF4-FFF2-40B4-BE49-F238E27FC236}">
                <a16:creationId xmlns:a16="http://schemas.microsoft.com/office/drawing/2014/main" id="{72C0294D-419E-F67F-C75C-E74B99FD2B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5438" y="4123179"/>
            <a:ext cx="1686491" cy="1686491"/>
          </a:xfrm>
          <a:prstGeom prst="rect">
            <a:avLst/>
          </a:prstGeom>
        </p:spPr>
      </p:pic>
      <p:sp>
        <p:nvSpPr>
          <p:cNvPr id="9" name="TextBox 8">
            <a:extLst>
              <a:ext uri="{FF2B5EF4-FFF2-40B4-BE49-F238E27FC236}">
                <a16:creationId xmlns:a16="http://schemas.microsoft.com/office/drawing/2014/main" id="{43F63B8F-69A1-2E3F-980A-EFD7B8731AA6}"/>
              </a:ext>
            </a:extLst>
          </p:cNvPr>
          <p:cNvSpPr txBox="1"/>
          <p:nvPr/>
        </p:nvSpPr>
        <p:spPr>
          <a:xfrm>
            <a:off x="5097525" y="5864175"/>
            <a:ext cx="2002315" cy="923330"/>
          </a:xfrm>
          <a:prstGeom prst="rect">
            <a:avLst/>
          </a:prstGeom>
          <a:noFill/>
        </p:spPr>
        <p:txBody>
          <a:bodyPr wrap="square" rtlCol="0">
            <a:spAutoFit/>
          </a:bodyPr>
          <a:lstStyle/>
          <a:p>
            <a:pPr algn="ctr"/>
            <a:r>
              <a:rPr lang="en-US" dirty="0">
                <a:solidFill>
                  <a:schemeClr val="bg1"/>
                </a:solidFill>
                <a:latin typeface="Kievit Offc" panose="020B0504030101020102" pitchFamily="34" charset="0"/>
              </a:rPr>
              <a:t>Ed Feser, Ex-Officio Non-voting</a:t>
            </a:r>
          </a:p>
          <a:p>
            <a:pPr algn="ctr"/>
            <a:r>
              <a:rPr lang="en-US" dirty="0">
                <a:solidFill>
                  <a:schemeClr val="bg1"/>
                </a:solidFill>
                <a:latin typeface="Kievit Offc" panose="020B0504030101020102" pitchFamily="34" charset="0"/>
              </a:rPr>
              <a:t>Provost</a:t>
            </a:r>
          </a:p>
        </p:txBody>
      </p:sp>
    </p:spTree>
    <p:extLst>
      <p:ext uri="{BB962C8B-B14F-4D97-AF65-F5344CB8AC3E}">
        <p14:creationId xmlns:p14="http://schemas.microsoft.com/office/powerpoint/2010/main" val="9383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Your role as a faculty senator</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340093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Represent your College/Apportionment Unit</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Attend and actively engage in FS meetings is expected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FS meets second Thursday 3-5pm each month during academic year</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Information on Canvas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Can’t make a meeting? Appoint a proxy by contacting the Senate Office so that person has access to the Canvas site for information and voting</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Be in touch with your constituents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Keep them informed and engaged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Talk with fellow Senators and your unit leadership about ways to do this</a:t>
            </a:r>
          </a:p>
        </p:txBody>
      </p:sp>
    </p:spTree>
    <p:extLst>
      <p:ext uri="{BB962C8B-B14F-4D97-AF65-F5344CB8AC3E}">
        <p14:creationId xmlns:p14="http://schemas.microsoft.com/office/powerpoint/2010/main" val="350738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Faculty Senate Meetings</a:t>
            </a:r>
          </a:p>
        </p:txBody>
      </p:sp>
      <p:sp>
        <p:nvSpPr>
          <p:cNvPr id="5" name="TextBox 4">
            <a:extLst>
              <a:ext uri="{FF2B5EF4-FFF2-40B4-BE49-F238E27FC236}">
                <a16:creationId xmlns:a16="http://schemas.microsoft.com/office/drawing/2014/main" id="{B005255F-2A27-35E2-F413-5A60BC581DAE}"/>
              </a:ext>
            </a:extLst>
          </p:cNvPr>
          <p:cNvSpPr txBox="1"/>
          <p:nvPr/>
        </p:nvSpPr>
        <p:spPr>
          <a:xfrm>
            <a:off x="484552" y="1697083"/>
            <a:ext cx="11054305" cy="524759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Meetings are IN-PERSON </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Zoom webinar access for those who are physically unable to attend</a:t>
            </a:r>
          </a:p>
          <a:p>
            <a:pPr marL="1257300" lvl="2"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Webinar access does not allow for name changes after you have entered the meeting – make sure your first and last name is set before entering the session. Chat is not enabled.</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Review information on Canvas prior to meeting</a:t>
            </a:r>
          </a:p>
          <a:p>
            <a:pPr marL="342900"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Agenda</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Action Items = vote. Usually first agenda items, after opening remarks from the Senate President</a:t>
            </a:r>
          </a:p>
          <a:p>
            <a:pPr marL="1257300" lvl="2"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Curriculum proposals</a:t>
            </a:r>
          </a:p>
          <a:p>
            <a:pPr marL="1257300" lvl="2"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Changes to bylaws or standing rules</a:t>
            </a:r>
          </a:p>
          <a:p>
            <a:pPr marL="1257300" lvl="2"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Motions, referendums, etc. – usually discussed at prior meeting(s)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Special Reports</a:t>
            </a:r>
          </a:p>
          <a:p>
            <a:pPr marL="800100" lvl="1" indent="-342900">
              <a:spcBef>
                <a:spcPts val="600"/>
              </a:spcBef>
              <a:buFont typeface="Arial" panose="020B0604020202020204" pitchFamily="34" charset="0"/>
              <a:buChar char="•"/>
            </a:pPr>
            <a:r>
              <a:rPr lang="en-US" sz="2000" dirty="0">
                <a:solidFill>
                  <a:schemeClr val="bg1"/>
                </a:solidFill>
                <a:latin typeface="Kievit Offc" panose="020B0504030101020102" pitchFamily="34" charset="0"/>
                <a:cs typeface="Calibri Light" panose="020F0302020204030204" pitchFamily="34" charset="0"/>
              </a:rPr>
              <a:t>New Business</a:t>
            </a:r>
          </a:p>
          <a:p>
            <a:pPr marL="342900" indent="-342900">
              <a:spcBef>
                <a:spcPts val="600"/>
              </a:spcBef>
              <a:buFont typeface="Arial" panose="020B0604020202020204" pitchFamily="34" charset="0"/>
              <a:buChar char="•"/>
            </a:pPr>
            <a:endParaRPr lang="en-US" sz="2000" dirty="0">
              <a:solidFill>
                <a:schemeClr val="bg1"/>
              </a:solidFill>
              <a:latin typeface="Kievit Offc" panose="020B0504030101020102" pitchFamily="34" charset="0"/>
              <a:cs typeface="Calibri Light" panose="020F0302020204030204" pitchFamily="34" charset="0"/>
            </a:endParaRPr>
          </a:p>
        </p:txBody>
      </p:sp>
    </p:spTree>
    <p:extLst>
      <p:ext uri="{BB962C8B-B14F-4D97-AF65-F5344CB8AC3E}">
        <p14:creationId xmlns:p14="http://schemas.microsoft.com/office/powerpoint/2010/main" val="34716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9212E-4DA8-AA62-F60A-E20705EB48E6}"/>
              </a:ext>
            </a:extLst>
          </p:cNvPr>
          <p:cNvSpPr>
            <a:spLocks noGrp="1" noRot="1" noMove="1" noResize="1" noEditPoints="1" noAdjustHandles="1" noChangeArrowheads="1" noChangeShapeType="1"/>
          </p:cNvSpPr>
          <p:nvPr/>
        </p:nvSpPr>
        <p:spPr>
          <a:xfrm>
            <a:off x="0" y="1"/>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B24E39-F60D-6391-D9F9-63517E82AA5A}"/>
              </a:ext>
            </a:extLst>
          </p:cNvPr>
          <p:cNvSpPr>
            <a:spLocks noGrp="1" noRot="1" noMove="1" noResize="1" noEditPoints="1" noAdjustHandles="1" noChangeArrowheads="1" noChangeShapeType="1"/>
          </p:cNvSpPr>
          <p:nvPr/>
        </p:nvSpPr>
        <p:spPr>
          <a:xfrm>
            <a:off x="0" y="0"/>
            <a:ext cx="12192000" cy="1194318"/>
          </a:xfrm>
          <a:prstGeom prst="rect">
            <a:avLst/>
          </a:prstGeom>
          <a:solidFill>
            <a:srgbClr val="D73F09"/>
          </a:solidFill>
          <a:ln>
            <a:solidFill>
              <a:srgbClr val="D73F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016D0-CEBD-4855-FD5B-CD5F86C8314D}"/>
              </a:ext>
            </a:extLst>
          </p:cNvPr>
          <p:cNvSpPr>
            <a:spLocks noGrp="1"/>
          </p:cNvSpPr>
          <p:nvPr>
            <p:ph type="title"/>
          </p:nvPr>
        </p:nvSpPr>
        <p:spPr>
          <a:xfrm>
            <a:off x="484552" y="318846"/>
            <a:ext cx="10869248" cy="643715"/>
          </a:xfrm>
        </p:spPr>
        <p:txBody>
          <a:bodyPr>
            <a:normAutofit/>
          </a:bodyPr>
          <a:lstStyle/>
          <a:p>
            <a:r>
              <a:rPr lang="en-US" sz="3600" dirty="0">
                <a:solidFill>
                  <a:schemeClr val="tx1"/>
                </a:solidFill>
                <a:latin typeface="Stratum2 Black" panose="020B0506030000020004" pitchFamily="34" charset="0"/>
              </a:rPr>
              <a:t>Using Canvas</a:t>
            </a:r>
          </a:p>
        </p:txBody>
      </p:sp>
      <p:pic>
        <p:nvPicPr>
          <p:cNvPr id="7" name="Picture 6">
            <a:extLst>
              <a:ext uri="{FF2B5EF4-FFF2-40B4-BE49-F238E27FC236}">
                <a16:creationId xmlns:a16="http://schemas.microsoft.com/office/drawing/2014/main" id="{B9385379-7E9C-DFAE-5AF7-F76989B3F5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298" y="1713154"/>
            <a:ext cx="2413506" cy="4826000"/>
          </a:xfrm>
          <a:prstGeom prst="rect">
            <a:avLst/>
          </a:prstGeom>
        </p:spPr>
      </p:pic>
      <p:sp>
        <p:nvSpPr>
          <p:cNvPr id="8" name="Oval 7">
            <a:extLst>
              <a:ext uri="{FF2B5EF4-FFF2-40B4-BE49-F238E27FC236}">
                <a16:creationId xmlns:a16="http://schemas.microsoft.com/office/drawing/2014/main" id="{9F9F4B9A-206D-844C-DFD0-0580166AB730}"/>
              </a:ext>
            </a:extLst>
          </p:cNvPr>
          <p:cNvSpPr/>
          <p:nvPr/>
        </p:nvSpPr>
        <p:spPr>
          <a:xfrm>
            <a:off x="1123071" y="4126154"/>
            <a:ext cx="1625600" cy="620753"/>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57CF2CD1-B783-B9BC-5846-C53E62876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5781" y="1606540"/>
            <a:ext cx="7873148" cy="5039228"/>
          </a:xfrm>
          <a:prstGeom prst="rect">
            <a:avLst/>
          </a:prstGeom>
        </p:spPr>
      </p:pic>
    </p:spTree>
    <p:extLst>
      <p:ext uri="{BB962C8B-B14F-4D97-AF65-F5344CB8AC3E}">
        <p14:creationId xmlns:p14="http://schemas.microsoft.com/office/powerpoint/2010/main" val="7867816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{66069E44-4633-834A-A09C-C75164632587}tf10001119</Template>
  <TotalTime>4640</TotalTime>
  <Words>2371</Words>
  <Application>Microsoft Office PowerPoint</Application>
  <PresentationFormat>Widescreen</PresentationFormat>
  <Paragraphs>373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Kievit Offc</vt:lpstr>
      <vt:lpstr>Rockwell</vt:lpstr>
      <vt:lpstr>Stratum2 Black</vt:lpstr>
      <vt:lpstr>Symbol</vt:lpstr>
      <vt:lpstr>Times New Roman</vt:lpstr>
      <vt:lpstr>Gallery</vt:lpstr>
      <vt:lpstr>Faculty Senate 101 Kate MacTavish</vt:lpstr>
      <vt:lpstr>PowerPoint Presentation</vt:lpstr>
      <vt:lpstr>OSU Faculty Senate – Who We Are and what we do</vt:lpstr>
      <vt:lpstr>Senate Leadership – 2024</vt:lpstr>
      <vt:lpstr>How did you get here?</vt:lpstr>
      <vt:lpstr>Senate Leadership – 2024</vt:lpstr>
      <vt:lpstr>Your role as a faculty senator</vt:lpstr>
      <vt:lpstr>Faculty Senate Meetings</vt:lpstr>
      <vt:lpstr>Using Canvas</vt:lpstr>
      <vt:lpstr>Slide Heading – Font is Stratum2 Black, size 36</vt:lpstr>
      <vt:lpstr>Slide Heading – Font is Stratum2 Black, size 36</vt:lpstr>
      <vt:lpstr>Slide Heading – Font is Stratum2 Black, size 36</vt:lpstr>
      <vt:lpstr>Action Items – Curriculum Review and Voting</vt:lpstr>
      <vt:lpstr>Action Items – Motions from the floor</vt:lpstr>
      <vt:lpstr>Faculty Senate Committees</vt:lpstr>
      <vt:lpstr>PowerPoint Presentation</vt:lpstr>
      <vt:lpstr>Standing Committees &amp; Councils</vt:lpstr>
      <vt:lpstr>Other Committees and Groups</vt:lpstr>
      <vt:lpstr>Ad Hoc Committees and Task Forces</vt:lpstr>
      <vt:lpstr>Faculty Senate President/President-Elect/Past President Serve on Many University Committees (e.g., 2023)</vt:lpstr>
      <vt:lpstr>PowerPoint Presentation</vt:lpstr>
      <vt:lpstr>PowerPoint Presentation</vt:lpstr>
      <vt:lpstr>Robert’s Rules of order</vt:lpstr>
      <vt:lpstr>Types of Motions</vt:lpstr>
      <vt:lpstr>Every motion has 6 steps</vt:lpstr>
      <vt:lpstr>Slide Heading – Font is Stratum2 Black, size 36</vt:lpstr>
      <vt:lpstr>Tips and reminders</vt:lpstr>
      <vt:lpstr>Tips and reminders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101</dc:title>
  <dc:creator>Heppell, Selina S</dc:creator>
  <cp:lastModifiedBy>Calascibetta, Caitlin M</cp:lastModifiedBy>
  <cp:revision>67</cp:revision>
  <dcterms:created xsi:type="dcterms:W3CDTF">2021-12-30T22:45:48Z</dcterms:created>
  <dcterms:modified xsi:type="dcterms:W3CDTF">2024-01-11T00:37:16Z</dcterms:modified>
</cp:coreProperties>
</file>