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8" autoAdjust="0"/>
    <p:restoredTop sz="94694"/>
  </p:normalViewPr>
  <p:slideViewPr>
    <p:cSldViewPr>
      <p:cViewPr varScale="1">
        <p:scale>
          <a:sx n="104" d="100"/>
          <a:sy n="104" d="100"/>
        </p:scale>
        <p:origin x="185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C30A29-985F-4E6E-9BCC-6188BE72C93A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1816E627-645A-497E-BC38-D4DBE1A5DB3E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en-US" dirty="0"/>
            <a:t>Transfer Advising Issues</a:t>
          </a:r>
        </a:p>
      </dgm:t>
    </dgm:pt>
    <dgm:pt modelId="{9B401C94-F97E-4CA7-B38A-CC70A6E7B65A}" type="parTrans" cxnId="{98FEF0E4-1978-485E-BCC3-E03C787ADB47}">
      <dgm:prSet/>
      <dgm:spPr/>
      <dgm:t>
        <a:bodyPr/>
        <a:lstStyle/>
        <a:p>
          <a:endParaRPr lang="en-US"/>
        </a:p>
      </dgm:t>
    </dgm:pt>
    <dgm:pt modelId="{FE31C42F-62D5-43AE-A696-EF8496D88253}" type="sibTrans" cxnId="{98FEF0E4-1978-485E-BCC3-E03C787ADB47}">
      <dgm:prSet/>
      <dgm:spPr/>
      <dgm:t>
        <a:bodyPr/>
        <a:lstStyle/>
        <a:p>
          <a:endParaRPr lang="en-US"/>
        </a:p>
      </dgm:t>
    </dgm:pt>
    <dgm:pt modelId="{DC2BE1A3-97A2-456F-A4CF-EC96799FC152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en-US" dirty="0"/>
            <a:t>Cost of textbooks for students. Open-Source Textbooks being developed for adoption.</a:t>
          </a:r>
        </a:p>
      </dgm:t>
    </dgm:pt>
    <dgm:pt modelId="{6D9A221E-0338-48B0-88EE-93168ECCA02A}" type="parTrans" cxnId="{7FBF2026-58F1-4A71-8781-19184C8E3CF6}">
      <dgm:prSet/>
      <dgm:spPr/>
      <dgm:t>
        <a:bodyPr/>
        <a:lstStyle/>
        <a:p>
          <a:endParaRPr lang="en-US"/>
        </a:p>
      </dgm:t>
    </dgm:pt>
    <dgm:pt modelId="{C541D240-7C65-461E-BBB1-BD5F2439AAC4}" type="sibTrans" cxnId="{7FBF2026-58F1-4A71-8781-19184C8E3CF6}">
      <dgm:prSet/>
      <dgm:spPr/>
      <dgm:t>
        <a:bodyPr/>
        <a:lstStyle/>
        <a:p>
          <a:endParaRPr lang="en-US"/>
        </a:p>
      </dgm:t>
    </dgm:pt>
    <dgm:pt modelId="{9E400FBB-18EF-4386-9B67-02A1B0354FB1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en-US" dirty="0"/>
            <a:t>High School Based College Credit</a:t>
          </a:r>
        </a:p>
      </dgm:t>
    </dgm:pt>
    <dgm:pt modelId="{F9F92E3B-7BB2-4970-A970-045E16266F5B}" type="parTrans" cxnId="{324407F6-F103-4817-95BC-583F930D286D}">
      <dgm:prSet/>
      <dgm:spPr/>
      <dgm:t>
        <a:bodyPr/>
        <a:lstStyle/>
        <a:p>
          <a:endParaRPr lang="en-US"/>
        </a:p>
      </dgm:t>
    </dgm:pt>
    <dgm:pt modelId="{179CFDDA-D9E0-4E19-90C6-95F5386027F7}" type="sibTrans" cxnId="{324407F6-F103-4817-95BC-583F930D286D}">
      <dgm:prSet/>
      <dgm:spPr/>
      <dgm:t>
        <a:bodyPr/>
        <a:lstStyle/>
        <a:p>
          <a:endParaRPr lang="en-US"/>
        </a:p>
      </dgm:t>
    </dgm:pt>
    <dgm:pt modelId="{BB842696-2C18-4926-A5C9-BCF7EE5AE30D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en-US" b="0" i="0" dirty="0"/>
            <a:t>House Bill 2998, a bill designed to streamline transfer between Oregon’s community colleges and public universities</a:t>
          </a:r>
          <a:endParaRPr lang="en-US" dirty="0"/>
        </a:p>
      </dgm:t>
    </dgm:pt>
    <dgm:pt modelId="{34AED4AD-E42C-4BBF-BBD6-3BAE6D72AFFD}" type="parTrans" cxnId="{D44941F9-5EE6-43FD-8349-44207587B0C3}">
      <dgm:prSet/>
      <dgm:spPr/>
      <dgm:t>
        <a:bodyPr/>
        <a:lstStyle/>
        <a:p>
          <a:endParaRPr lang="en-US"/>
        </a:p>
      </dgm:t>
    </dgm:pt>
    <dgm:pt modelId="{C207E057-258B-47C9-8EC6-0B69762341BC}" type="sibTrans" cxnId="{D44941F9-5EE6-43FD-8349-44207587B0C3}">
      <dgm:prSet/>
      <dgm:spPr/>
      <dgm:t>
        <a:bodyPr/>
        <a:lstStyle/>
        <a:p>
          <a:endParaRPr lang="en-US"/>
        </a:p>
      </dgm:t>
    </dgm:pt>
    <dgm:pt modelId="{4DD4581D-37DC-1746-86BB-E6E4429A78A6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en-US" dirty="0"/>
            <a:t>Senate Bill 233 Common Course Numbering System in the State of Oregon between all Oregon Public Institutions</a:t>
          </a:r>
        </a:p>
      </dgm:t>
    </dgm:pt>
    <dgm:pt modelId="{53A51D18-51F8-8A46-BAED-0A317F7D3D50}" type="sibTrans" cxnId="{EC8B6F29-7D1C-4D41-B7A0-1E5D88A299C4}">
      <dgm:prSet/>
      <dgm:spPr/>
      <dgm:t>
        <a:bodyPr/>
        <a:lstStyle/>
        <a:p>
          <a:endParaRPr lang="en-US"/>
        </a:p>
      </dgm:t>
    </dgm:pt>
    <dgm:pt modelId="{F00869DB-A03A-3C48-9EDC-C122A0B1723F}" type="parTrans" cxnId="{EC8B6F29-7D1C-4D41-B7A0-1E5D88A299C4}">
      <dgm:prSet/>
      <dgm:spPr/>
      <dgm:t>
        <a:bodyPr/>
        <a:lstStyle/>
        <a:p>
          <a:endParaRPr lang="en-US"/>
        </a:p>
      </dgm:t>
    </dgm:pt>
    <dgm:pt modelId="{746828DF-2A6A-2045-8826-BFCBAF9E331A}">
      <dgm:prSet/>
      <dgm:spPr>
        <a:solidFill>
          <a:schemeClr val="bg1"/>
        </a:solidFill>
        <a:ln w="38100">
          <a:solidFill>
            <a:schemeClr val="tx1"/>
          </a:solidFill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Major Transfer Map Administrative Rules</a:t>
          </a:r>
        </a:p>
      </dgm:t>
    </dgm:pt>
    <dgm:pt modelId="{F17A4095-825E-BF48-B637-B684A0E70ADF}" type="parTrans" cxnId="{E1581DCE-AA62-894C-8082-F123B567EE13}">
      <dgm:prSet/>
      <dgm:spPr/>
      <dgm:t>
        <a:bodyPr/>
        <a:lstStyle/>
        <a:p>
          <a:endParaRPr lang="en-US"/>
        </a:p>
      </dgm:t>
    </dgm:pt>
    <dgm:pt modelId="{319E3CD3-CF78-2F40-8D36-70808674666C}" type="sibTrans" cxnId="{E1581DCE-AA62-894C-8082-F123B567EE13}">
      <dgm:prSet/>
      <dgm:spPr/>
      <dgm:t>
        <a:bodyPr/>
        <a:lstStyle/>
        <a:p>
          <a:endParaRPr lang="en-US"/>
        </a:p>
      </dgm:t>
    </dgm:pt>
    <dgm:pt modelId="{7644644B-852A-A545-810D-1D470FEAB9EB}" type="pres">
      <dgm:prSet presAssocID="{A8C30A29-985F-4E6E-9BCC-6188BE72C93A}" presName="linear" presStyleCnt="0">
        <dgm:presLayoutVars>
          <dgm:animLvl val="lvl"/>
          <dgm:resizeHandles val="exact"/>
        </dgm:presLayoutVars>
      </dgm:prSet>
      <dgm:spPr/>
    </dgm:pt>
    <dgm:pt modelId="{177890F7-9467-ED4D-9A12-8D5301A96A2B}" type="pres">
      <dgm:prSet presAssocID="{746828DF-2A6A-2045-8826-BFCBAF9E331A}" presName="parentText" presStyleLbl="node1" presStyleIdx="0" presStyleCnt="6" custLinFactY="13915" custLinFactNeighborX="0" custLinFactNeighborY="100000">
        <dgm:presLayoutVars>
          <dgm:chMax val="0"/>
          <dgm:bulletEnabled val="1"/>
        </dgm:presLayoutVars>
      </dgm:prSet>
      <dgm:spPr/>
    </dgm:pt>
    <dgm:pt modelId="{6909E221-6E72-154C-BD74-3432B26D9762}" type="pres">
      <dgm:prSet presAssocID="{319E3CD3-CF78-2F40-8D36-70808674666C}" presName="spacer" presStyleCnt="0"/>
      <dgm:spPr/>
    </dgm:pt>
    <dgm:pt modelId="{15D6A434-959E-7A4D-AE53-C1B83B377EE8}" type="pres">
      <dgm:prSet presAssocID="{9E400FBB-18EF-4386-9B67-02A1B0354FB1}" presName="parentText" presStyleLbl="node1" presStyleIdx="1" presStyleCnt="6" custLinFactY="7622" custLinFactNeighborX="0" custLinFactNeighborY="100000">
        <dgm:presLayoutVars>
          <dgm:chMax val="0"/>
          <dgm:bulletEnabled val="1"/>
        </dgm:presLayoutVars>
      </dgm:prSet>
      <dgm:spPr/>
    </dgm:pt>
    <dgm:pt modelId="{49A0B872-47EE-CD47-812B-B6DF50C34131}" type="pres">
      <dgm:prSet presAssocID="{179CFDDA-D9E0-4E19-90C6-95F5386027F7}" presName="spacer" presStyleCnt="0"/>
      <dgm:spPr/>
    </dgm:pt>
    <dgm:pt modelId="{6792710B-C50E-DE45-9526-6FF7D0C987EE}" type="pres">
      <dgm:prSet presAssocID="{4DD4581D-37DC-1746-86BB-E6E4429A78A6}" presName="parentText" presStyleLbl="node1" presStyleIdx="2" presStyleCnt="6" custLinFactY="1807" custLinFactNeighborX="0" custLinFactNeighborY="100000">
        <dgm:presLayoutVars>
          <dgm:chMax val="0"/>
          <dgm:bulletEnabled val="1"/>
        </dgm:presLayoutVars>
      </dgm:prSet>
      <dgm:spPr/>
    </dgm:pt>
    <dgm:pt modelId="{D5D82761-1D83-5840-8F0D-61D0A0C4186A}" type="pres">
      <dgm:prSet presAssocID="{53A51D18-51F8-8A46-BAED-0A317F7D3D50}" presName="spacer" presStyleCnt="0"/>
      <dgm:spPr/>
    </dgm:pt>
    <dgm:pt modelId="{C8B5C7D6-E71A-9140-A326-F0D9A23DE3DE}" type="pres">
      <dgm:prSet presAssocID="{1816E627-645A-497E-BC38-D4DBE1A5DB3E}" presName="parentText" presStyleLbl="node1" presStyleIdx="3" presStyleCnt="6" custLinFactNeighborX="0" custLinFactNeighborY="31528">
        <dgm:presLayoutVars>
          <dgm:chMax val="0"/>
          <dgm:bulletEnabled val="1"/>
        </dgm:presLayoutVars>
      </dgm:prSet>
      <dgm:spPr/>
    </dgm:pt>
    <dgm:pt modelId="{B4F118C6-FBED-E546-AE25-0EC473C17C15}" type="pres">
      <dgm:prSet presAssocID="{FE31C42F-62D5-43AE-A696-EF8496D88253}" presName="spacer" presStyleCnt="0"/>
      <dgm:spPr/>
    </dgm:pt>
    <dgm:pt modelId="{044A8D3E-0869-9A47-844B-33CD1FBF303C}" type="pres">
      <dgm:prSet presAssocID="{DC2BE1A3-97A2-456F-A4CF-EC96799FC152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C118BD7E-79AA-F542-A216-627C2BC8BABC}" type="pres">
      <dgm:prSet presAssocID="{C541D240-7C65-461E-BBB1-BD5F2439AAC4}" presName="spacer" presStyleCnt="0"/>
      <dgm:spPr/>
    </dgm:pt>
    <dgm:pt modelId="{5F5231A2-462A-9E4B-B7B6-79A61CAA4EF6}" type="pres">
      <dgm:prSet presAssocID="{BB842696-2C18-4926-A5C9-BCF7EE5AE30D}" presName="parentText" presStyleLbl="node1" presStyleIdx="5" presStyleCnt="6" custLinFactNeighborY="-58205">
        <dgm:presLayoutVars>
          <dgm:chMax val="0"/>
          <dgm:bulletEnabled val="1"/>
        </dgm:presLayoutVars>
      </dgm:prSet>
      <dgm:spPr/>
    </dgm:pt>
  </dgm:ptLst>
  <dgm:cxnLst>
    <dgm:cxn modelId="{40443207-9BF4-2C42-A3D4-557F7439784F}" type="presOf" srcId="{9E400FBB-18EF-4386-9B67-02A1B0354FB1}" destId="{15D6A434-959E-7A4D-AE53-C1B83B377EE8}" srcOrd="0" destOrd="0" presId="urn:microsoft.com/office/officeart/2005/8/layout/vList2"/>
    <dgm:cxn modelId="{1FCB7A22-674B-AD41-9CED-DFD79427A94C}" type="presOf" srcId="{A8C30A29-985F-4E6E-9BCC-6188BE72C93A}" destId="{7644644B-852A-A545-810D-1D470FEAB9EB}" srcOrd="0" destOrd="0" presId="urn:microsoft.com/office/officeart/2005/8/layout/vList2"/>
    <dgm:cxn modelId="{7FBF2026-58F1-4A71-8781-19184C8E3CF6}" srcId="{A8C30A29-985F-4E6E-9BCC-6188BE72C93A}" destId="{DC2BE1A3-97A2-456F-A4CF-EC96799FC152}" srcOrd="4" destOrd="0" parTransId="{6D9A221E-0338-48B0-88EE-93168ECCA02A}" sibTransId="{C541D240-7C65-461E-BBB1-BD5F2439AAC4}"/>
    <dgm:cxn modelId="{EC8B6F29-7D1C-4D41-B7A0-1E5D88A299C4}" srcId="{A8C30A29-985F-4E6E-9BCC-6188BE72C93A}" destId="{4DD4581D-37DC-1746-86BB-E6E4429A78A6}" srcOrd="2" destOrd="0" parTransId="{F00869DB-A03A-3C48-9EDC-C122A0B1723F}" sibTransId="{53A51D18-51F8-8A46-BAED-0A317F7D3D50}"/>
    <dgm:cxn modelId="{1B6E115D-0887-7545-BF3D-968C65D3EFC7}" type="presOf" srcId="{BB842696-2C18-4926-A5C9-BCF7EE5AE30D}" destId="{5F5231A2-462A-9E4B-B7B6-79A61CAA4EF6}" srcOrd="0" destOrd="0" presId="urn:microsoft.com/office/officeart/2005/8/layout/vList2"/>
    <dgm:cxn modelId="{BFE286B5-1577-8447-AAC0-374825F5E1EF}" type="presOf" srcId="{DC2BE1A3-97A2-456F-A4CF-EC96799FC152}" destId="{044A8D3E-0869-9A47-844B-33CD1FBF303C}" srcOrd="0" destOrd="0" presId="urn:microsoft.com/office/officeart/2005/8/layout/vList2"/>
    <dgm:cxn modelId="{E1581DCE-AA62-894C-8082-F123B567EE13}" srcId="{A8C30A29-985F-4E6E-9BCC-6188BE72C93A}" destId="{746828DF-2A6A-2045-8826-BFCBAF9E331A}" srcOrd="0" destOrd="0" parTransId="{F17A4095-825E-BF48-B637-B684A0E70ADF}" sibTransId="{319E3CD3-CF78-2F40-8D36-70808674666C}"/>
    <dgm:cxn modelId="{A3EF6CD5-130B-4146-AA94-B1086B6DFD3B}" type="presOf" srcId="{746828DF-2A6A-2045-8826-BFCBAF9E331A}" destId="{177890F7-9467-ED4D-9A12-8D5301A96A2B}" srcOrd="0" destOrd="0" presId="urn:microsoft.com/office/officeart/2005/8/layout/vList2"/>
    <dgm:cxn modelId="{98FEF0E4-1978-485E-BCC3-E03C787ADB47}" srcId="{A8C30A29-985F-4E6E-9BCC-6188BE72C93A}" destId="{1816E627-645A-497E-BC38-D4DBE1A5DB3E}" srcOrd="3" destOrd="0" parTransId="{9B401C94-F97E-4CA7-B38A-CC70A6E7B65A}" sibTransId="{FE31C42F-62D5-43AE-A696-EF8496D88253}"/>
    <dgm:cxn modelId="{4AADC7ED-8402-F14A-9421-0F25B1311F9C}" type="presOf" srcId="{4DD4581D-37DC-1746-86BB-E6E4429A78A6}" destId="{6792710B-C50E-DE45-9526-6FF7D0C987EE}" srcOrd="0" destOrd="0" presId="urn:microsoft.com/office/officeart/2005/8/layout/vList2"/>
    <dgm:cxn modelId="{324407F6-F103-4817-95BC-583F930D286D}" srcId="{A8C30A29-985F-4E6E-9BCC-6188BE72C93A}" destId="{9E400FBB-18EF-4386-9B67-02A1B0354FB1}" srcOrd="1" destOrd="0" parTransId="{F9F92E3B-7BB2-4970-A970-045E16266F5B}" sibTransId="{179CFDDA-D9E0-4E19-90C6-95F5386027F7}"/>
    <dgm:cxn modelId="{D44941F9-5EE6-43FD-8349-44207587B0C3}" srcId="{A8C30A29-985F-4E6E-9BCC-6188BE72C93A}" destId="{BB842696-2C18-4926-A5C9-BCF7EE5AE30D}" srcOrd="5" destOrd="0" parTransId="{34AED4AD-E42C-4BBF-BBD6-3BAE6D72AFFD}" sibTransId="{C207E057-258B-47C9-8EC6-0B69762341BC}"/>
    <dgm:cxn modelId="{6406F5FD-8766-1745-9DCB-7DCADE3BF847}" type="presOf" srcId="{1816E627-645A-497E-BC38-D4DBE1A5DB3E}" destId="{C8B5C7D6-E71A-9140-A326-F0D9A23DE3DE}" srcOrd="0" destOrd="0" presId="urn:microsoft.com/office/officeart/2005/8/layout/vList2"/>
    <dgm:cxn modelId="{75FBD66F-83C3-2A43-877B-AA69EE162CED}" type="presParOf" srcId="{7644644B-852A-A545-810D-1D470FEAB9EB}" destId="{177890F7-9467-ED4D-9A12-8D5301A96A2B}" srcOrd="0" destOrd="0" presId="urn:microsoft.com/office/officeart/2005/8/layout/vList2"/>
    <dgm:cxn modelId="{8F9B80C1-BC34-424C-8F35-6E4E14D27FBC}" type="presParOf" srcId="{7644644B-852A-A545-810D-1D470FEAB9EB}" destId="{6909E221-6E72-154C-BD74-3432B26D9762}" srcOrd="1" destOrd="0" presId="urn:microsoft.com/office/officeart/2005/8/layout/vList2"/>
    <dgm:cxn modelId="{535BE34B-4B84-834D-B114-931725C2415E}" type="presParOf" srcId="{7644644B-852A-A545-810D-1D470FEAB9EB}" destId="{15D6A434-959E-7A4D-AE53-C1B83B377EE8}" srcOrd="2" destOrd="0" presId="urn:microsoft.com/office/officeart/2005/8/layout/vList2"/>
    <dgm:cxn modelId="{DCB5F5DC-318C-594C-B7AF-30D20DB6A994}" type="presParOf" srcId="{7644644B-852A-A545-810D-1D470FEAB9EB}" destId="{49A0B872-47EE-CD47-812B-B6DF50C34131}" srcOrd="3" destOrd="0" presId="urn:microsoft.com/office/officeart/2005/8/layout/vList2"/>
    <dgm:cxn modelId="{8665C38E-1C9C-1C4A-A7CC-2C75B68667B3}" type="presParOf" srcId="{7644644B-852A-A545-810D-1D470FEAB9EB}" destId="{6792710B-C50E-DE45-9526-6FF7D0C987EE}" srcOrd="4" destOrd="0" presId="urn:microsoft.com/office/officeart/2005/8/layout/vList2"/>
    <dgm:cxn modelId="{38F39CC0-4C80-5D4D-82DA-A5CC9B38C958}" type="presParOf" srcId="{7644644B-852A-A545-810D-1D470FEAB9EB}" destId="{D5D82761-1D83-5840-8F0D-61D0A0C4186A}" srcOrd="5" destOrd="0" presId="urn:microsoft.com/office/officeart/2005/8/layout/vList2"/>
    <dgm:cxn modelId="{7EDDB2C8-776F-7D4D-9955-7CAD0BA5FEE4}" type="presParOf" srcId="{7644644B-852A-A545-810D-1D470FEAB9EB}" destId="{C8B5C7D6-E71A-9140-A326-F0D9A23DE3DE}" srcOrd="6" destOrd="0" presId="urn:microsoft.com/office/officeart/2005/8/layout/vList2"/>
    <dgm:cxn modelId="{746C6CC6-1F8A-0F47-98C7-0D549F512658}" type="presParOf" srcId="{7644644B-852A-A545-810D-1D470FEAB9EB}" destId="{B4F118C6-FBED-E546-AE25-0EC473C17C15}" srcOrd="7" destOrd="0" presId="urn:microsoft.com/office/officeart/2005/8/layout/vList2"/>
    <dgm:cxn modelId="{AD0751D2-E5AB-F541-BD3A-823349AC1E17}" type="presParOf" srcId="{7644644B-852A-A545-810D-1D470FEAB9EB}" destId="{044A8D3E-0869-9A47-844B-33CD1FBF303C}" srcOrd="8" destOrd="0" presId="urn:microsoft.com/office/officeart/2005/8/layout/vList2"/>
    <dgm:cxn modelId="{3DCDB960-BD1B-834E-A711-5A10E36A405B}" type="presParOf" srcId="{7644644B-852A-A545-810D-1D470FEAB9EB}" destId="{C118BD7E-79AA-F542-A216-627C2BC8BABC}" srcOrd="9" destOrd="0" presId="urn:microsoft.com/office/officeart/2005/8/layout/vList2"/>
    <dgm:cxn modelId="{12A77C1B-7529-844F-9EC1-365CC56089E8}" type="presParOf" srcId="{7644644B-852A-A545-810D-1D470FEAB9EB}" destId="{5F5231A2-462A-9E4B-B7B6-79A61CAA4EF6}" srcOrd="10" destOrd="0" presId="urn:microsoft.com/office/officeart/2005/8/layout/vList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7890F7-9467-ED4D-9A12-8D5301A96A2B}">
      <dsp:nvSpPr>
        <dsp:cNvPr id="0" name=""/>
        <dsp:cNvSpPr/>
      </dsp:nvSpPr>
      <dsp:spPr>
        <a:xfrm>
          <a:off x="0" y="254008"/>
          <a:ext cx="8595360" cy="754777"/>
        </a:xfrm>
        <a:prstGeom prst="roundRect">
          <a:avLst/>
        </a:prstGeom>
        <a:solidFill>
          <a:schemeClr val="bg1"/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1"/>
              </a:solidFill>
            </a:rPr>
            <a:t>Major Transfer Map Administrative Rules</a:t>
          </a:r>
        </a:p>
      </dsp:txBody>
      <dsp:txXfrm>
        <a:off x="36845" y="290853"/>
        <a:ext cx="8521670" cy="681087"/>
      </dsp:txXfrm>
    </dsp:sp>
    <dsp:sp modelId="{15D6A434-959E-7A4D-AE53-C1B83B377EE8}">
      <dsp:nvSpPr>
        <dsp:cNvPr id="0" name=""/>
        <dsp:cNvSpPr/>
      </dsp:nvSpPr>
      <dsp:spPr>
        <a:xfrm>
          <a:off x="0" y="1016008"/>
          <a:ext cx="8595360" cy="754777"/>
        </a:xfrm>
        <a:prstGeom prst="roundRect">
          <a:avLst/>
        </a:prstGeom>
        <a:solidFill>
          <a:schemeClr val="lt1"/>
        </a:solidFill>
        <a:ln w="381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High School Based College Credit</a:t>
          </a:r>
        </a:p>
      </dsp:txBody>
      <dsp:txXfrm>
        <a:off x="36845" y="1052853"/>
        <a:ext cx="8521670" cy="681087"/>
      </dsp:txXfrm>
    </dsp:sp>
    <dsp:sp modelId="{6792710B-C50E-DE45-9526-6FF7D0C987EE}">
      <dsp:nvSpPr>
        <dsp:cNvPr id="0" name=""/>
        <dsp:cNvSpPr/>
      </dsp:nvSpPr>
      <dsp:spPr>
        <a:xfrm>
          <a:off x="0" y="1781615"/>
          <a:ext cx="8595360" cy="754777"/>
        </a:xfrm>
        <a:prstGeom prst="roundRect">
          <a:avLst/>
        </a:prstGeom>
        <a:solidFill>
          <a:schemeClr val="lt1"/>
        </a:solidFill>
        <a:ln w="381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Senate Bill 233 Common Course Numbering System in the State of Oregon between all Oregon Public Institutions</a:t>
          </a:r>
        </a:p>
      </dsp:txBody>
      <dsp:txXfrm>
        <a:off x="36845" y="1818460"/>
        <a:ext cx="8521670" cy="681087"/>
      </dsp:txXfrm>
    </dsp:sp>
    <dsp:sp modelId="{C8B5C7D6-E71A-9140-A326-F0D9A23DE3DE}">
      <dsp:nvSpPr>
        <dsp:cNvPr id="0" name=""/>
        <dsp:cNvSpPr/>
      </dsp:nvSpPr>
      <dsp:spPr>
        <a:xfrm>
          <a:off x="0" y="2540007"/>
          <a:ext cx="8595360" cy="754777"/>
        </a:xfrm>
        <a:prstGeom prst="roundRect">
          <a:avLst/>
        </a:prstGeom>
        <a:solidFill>
          <a:schemeClr val="lt1"/>
        </a:solidFill>
        <a:ln w="381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Transfer Advising Issues</a:t>
          </a:r>
        </a:p>
      </dsp:txBody>
      <dsp:txXfrm>
        <a:off x="36845" y="2576852"/>
        <a:ext cx="8521670" cy="681087"/>
      </dsp:txXfrm>
    </dsp:sp>
    <dsp:sp modelId="{044A8D3E-0869-9A47-844B-33CD1FBF303C}">
      <dsp:nvSpPr>
        <dsp:cNvPr id="0" name=""/>
        <dsp:cNvSpPr/>
      </dsp:nvSpPr>
      <dsp:spPr>
        <a:xfrm>
          <a:off x="0" y="3332252"/>
          <a:ext cx="8595360" cy="754777"/>
        </a:xfrm>
        <a:prstGeom prst="roundRect">
          <a:avLst/>
        </a:prstGeom>
        <a:solidFill>
          <a:schemeClr val="lt1"/>
        </a:solidFill>
        <a:ln w="381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Cost of textbooks for students. Open-Source Textbooks being developed for adoption.</a:t>
          </a:r>
        </a:p>
      </dsp:txBody>
      <dsp:txXfrm>
        <a:off x="36845" y="3369097"/>
        <a:ext cx="8521670" cy="681087"/>
      </dsp:txXfrm>
    </dsp:sp>
    <dsp:sp modelId="{5F5231A2-462A-9E4B-B7B6-79A61CAA4EF6}">
      <dsp:nvSpPr>
        <dsp:cNvPr id="0" name=""/>
        <dsp:cNvSpPr/>
      </dsp:nvSpPr>
      <dsp:spPr>
        <a:xfrm>
          <a:off x="0" y="4109901"/>
          <a:ext cx="8595360" cy="754777"/>
        </a:xfrm>
        <a:prstGeom prst="roundRect">
          <a:avLst/>
        </a:prstGeom>
        <a:solidFill>
          <a:schemeClr val="lt1"/>
        </a:solidFill>
        <a:ln w="381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dirty="0"/>
            <a:t>House Bill 2998, a bill designed to streamline transfer between Oregon’s community colleges and public universities</a:t>
          </a:r>
          <a:endParaRPr lang="en-US" sz="1900" kern="1200" dirty="0"/>
        </a:p>
      </dsp:txBody>
      <dsp:txXfrm>
        <a:off x="36845" y="4146746"/>
        <a:ext cx="8521670" cy="6810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892A2C-109C-AC4C-ABB4-669A3C27ED37}" type="datetimeFigureOut">
              <a:rPr lang="en-US" smtClean="0"/>
              <a:t>1/9/2024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F95FE-1097-114E-8D7C-3ABF1E09D9B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F95FE-1097-114E-8D7C-3ABF1E09D9B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704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F95FE-1097-114E-8D7C-3ABF1E09D9B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068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04FD4-7404-2D45-B7F4-41C0646936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8A95AC-B616-1449-81CD-DC3E1FAFA1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51A28-16B1-8342-BEE5-B72894F97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BEDCF-1CC9-8D49-859C-A78B789BA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EBFB2-192D-E344-8FC7-92274F0FB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11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8E9F6-B990-5541-9047-C5FC1ED05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59D8B-3EA3-6F49-B49D-D4CC0B5D50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042E6D-2A76-7541-9382-8509D6156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E5A4E5-1B41-5740-A772-6FD9C2BAE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53973-350F-7146-95E2-03716A24C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54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13045C-5B87-AB4B-A003-078745C5E6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B4550D-C3B7-B541-BAE6-FEEA0AD79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DE464-01CF-7E45-93B9-DA6475F6A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027C0-50F5-D446-B248-69FAA65A4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177CC-DAC3-0744-A001-B0C030FE9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584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F736F-BB7F-434B-ABC1-1F55A93BA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4693D-6B66-F849-AF77-7D2E8A968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61039-B621-2740-8F03-CDBC8D296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A4EF7-5D9E-2144-8682-8A382F839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2F4F8-4846-F543-A9D7-A09A38082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565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C3AEF-74D9-974E-93D6-2C44C8CC6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12D25E-6693-0143-8F08-F64352B64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358D7-F098-8A43-9B30-255054DF1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1DBD3-7336-7142-831D-27039A272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71323-B027-A940-981A-D4B4A39A9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47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C4DED-B985-E744-A402-F7EDF8F88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27577-A6CA-7D44-8FBF-FBBC4BF3CB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5A290D-96ED-A549-9191-2CC6712F8C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D7AF5A-0322-C646-8708-64ABDC045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CB686B-6EBE-5C42-BE0B-086D2B470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45165-20E0-D54B-87D3-812509D6B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23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A04D8-125E-7641-A2C5-F327B944B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6A9D62-1F06-5743-99A2-A6F9BC7C9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2CD4B3-637F-F443-9E77-3A563FA4DF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D6FF89-6196-9C4C-8473-3F4C153375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023F78-55B0-4D46-B99C-CF32F56BD3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AAFC28-2311-BC4B-9DCC-C34D29EFB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7FFCCD-5E74-0F4F-B379-5E883241D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F3C5E6-0783-DE42-9ECC-F00EA4EEC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706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69810-CD08-B943-AE45-A6047F0A7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277ABB-6CE8-6F4B-99FC-CE5F000D0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9162C0-38B8-2A44-B6C1-FCD05DD14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C9E2A7-7A7C-D54A-AA03-9414F2014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49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8AE501-1ACA-BF4C-9235-DD1DDEB25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4C2A0B-C96A-4D4B-AF86-FBDA8EE33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DE6114-26CF-604F-AC0E-4FF4C2AF6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9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6AD59-6550-484E-871B-CE05282F2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11850-8832-1641-A713-3AB7B03E3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40B92C-3B5A-F344-A394-0EE1C203F9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C2A1DE-BF59-814A-8402-A8961ECEE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2CAE72-0D9E-4D4E-9280-4612CA0FB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11E701-AA60-8541-9BCE-D58308B29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619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A2802-EEAA-2E47-8D66-13122DF10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D64B7-7519-D840-9722-7F161CE28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CE78F-0C20-E14B-AF22-1F4AAC46D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337184-0DB8-694B-95F6-4DA88208D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607AB-5697-A143-BAB1-7F61EE540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AA9EC8-7639-5E4B-82BD-F962F3308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532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083DEF-0CF1-C94B-A88A-CE65313AC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8895-D29E-8441-A839-CFDFB16CA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EC02A-AC12-C74E-BC60-9EF0B4A5E4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F8D1B-7324-AF42-AE1A-44E8114E3F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5745D-7F4E-F44D-8CFE-F426F7CDFE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1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67" r:id="rId12"/>
    <p:sldLayoutId id="2147483668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0738" y="597217"/>
            <a:ext cx="7479665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b="1" spc="-5" dirty="0">
                <a:latin typeface="+mn-lt"/>
                <a:cs typeface="Arial"/>
              </a:rPr>
              <a:t>An </a:t>
            </a:r>
            <a:r>
              <a:rPr sz="2400" b="1" spc="-10" dirty="0">
                <a:latin typeface="+mn-lt"/>
                <a:cs typeface="Arial"/>
              </a:rPr>
              <a:t>Overview </a:t>
            </a:r>
            <a:r>
              <a:rPr sz="2400" b="1" spc="-5" dirty="0">
                <a:latin typeface="+mn-lt"/>
                <a:cs typeface="Arial"/>
              </a:rPr>
              <a:t>of </a:t>
            </a:r>
            <a:r>
              <a:rPr sz="2400" b="1" spc="-10" dirty="0">
                <a:latin typeface="+mn-lt"/>
                <a:cs typeface="Arial"/>
              </a:rPr>
              <a:t>the </a:t>
            </a:r>
            <a:r>
              <a:rPr sz="2400" b="1" spc="-15" dirty="0">
                <a:latin typeface="+mn-lt"/>
                <a:cs typeface="Arial"/>
              </a:rPr>
              <a:t>Interinstitutional Faculty</a:t>
            </a:r>
            <a:r>
              <a:rPr sz="2400" b="1" spc="170" dirty="0">
                <a:latin typeface="+mn-lt"/>
                <a:cs typeface="Arial"/>
              </a:rPr>
              <a:t> </a:t>
            </a:r>
            <a:r>
              <a:rPr sz="2400" b="1" spc="-15" dirty="0">
                <a:latin typeface="+mn-lt"/>
                <a:cs typeface="Arial"/>
              </a:rPr>
              <a:t>Senate</a:t>
            </a:r>
            <a:endParaRPr sz="2400" b="1" dirty="0">
              <a:latin typeface="+mn-lt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600" y="1295400"/>
            <a:ext cx="8227061" cy="33983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0005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Calibri"/>
                <a:cs typeface="Calibri"/>
              </a:rPr>
              <a:t>Members </a:t>
            </a:r>
            <a:r>
              <a:rPr sz="2000" spc="-5" dirty="0">
                <a:latin typeface="Calibri"/>
                <a:cs typeface="Calibri"/>
              </a:rPr>
              <a:t>of the </a:t>
            </a:r>
            <a:r>
              <a:rPr sz="2000" spc="-10" dirty="0">
                <a:latin typeface="Calibri"/>
                <a:cs typeface="Calibri"/>
              </a:rPr>
              <a:t>Interinstitutional </a:t>
            </a:r>
            <a:r>
              <a:rPr sz="2000" spc="-15" dirty="0">
                <a:latin typeface="Calibri"/>
                <a:cs typeface="Calibri"/>
              </a:rPr>
              <a:t>Faculty </a:t>
            </a:r>
            <a:r>
              <a:rPr sz="2000" spc="-10" dirty="0">
                <a:latin typeface="Calibri"/>
                <a:cs typeface="Calibri"/>
              </a:rPr>
              <a:t>Senate (IFS) are </a:t>
            </a:r>
            <a:r>
              <a:rPr sz="2000" dirty="0">
                <a:latin typeface="Calibri"/>
                <a:cs typeface="Calibri"/>
              </a:rPr>
              <a:t>made up </a:t>
            </a:r>
            <a:r>
              <a:rPr sz="2000" spc="-5" dirty="0">
                <a:latin typeface="Calibri"/>
                <a:cs typeface="Calibri"/>
              </a:rPr>
              <a:t>of </a:t>
            </a:r>
            <a:r>
              <a:rPr sz="2000" spc="-10" dirty="0">
                <a:latin typeface="Calibri"/>
                <a:cs typeface="Calibri"/>
              </a:rPr>
              <a:t>elected </a:t>
            </a:r>
            <a:r>
              <a:rPr sz="2000" spc="-5" dirty="0">
                <a:latin typeface="Calibri"/>
                <a:cs typeface="Calibri"/>
              </a:rPr>
              <a:t>Senator </a:t>
            </a:r>
            <a:r>
              <a:rPr sz="2000" spc="-10" dirty="0">
                <a:latin typeface="Calibri"/>
                <a:cs typeface="Calibri"/>
              </a:rPr>
              <a:t>representatives from </a:t>
            </a:r>
            <a:r>
              <a:rPr sz="2000" spc="-5" dirty="0">
                <a:latin typeface="Calibri"/>
                <a:cs typeface="Calibri"/>
              </a:rPr>
              <a:t>each</a:t>
            </a:r>
            <a:r>
              <a:rPr lang="en-US" sz="2000" spc="-5" dirty="0">
                <a:latin typeface="Calibri"/>
                <a:cs typeface="Calibri"/>
              </a:rPr>
              <a:t> of the eight Oregon public</a:t>
            </a:r>
            <a:r>
              <a:rPr sz="2000" spc="-5" dirty="0">
                <a:latin typeface="Calibri"/>
                <a:cs typeface="Calibri"/>
              </a:rPr>
              <a:t> institution</a:t>
            </a:r>
            <a:r>
              <a:rPr lang="en-US" sz="2000" spc="-5" dirty="0">
                <a:latin typeface="Calibri"/>
                <a:cs typeface="Calibri"/>
              </a:rPr>
              <a:t>s</a:t>
            </a:r>
            <a:r>
              <a:rPr sz="2000" spc="-15" dirty="0">
                <a:latin typeface="Calibri"/>
                <a:cs typeface="Calibri"/>
              </a:rPr>
              <a:t>. </a:t>
            </a:r>
            <a:r>
              <a:rPr sz="2000" spc="-5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Faculty Senate Bylaws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state: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00" dirty="0">
              <a:latin typeface="Calibri"/>
              <a:cs typeface="Calibri"/>
            </a:endParaRPr>
          </a:p>
          <a:p>
            <a:pPr marL="519113" marR="11430">
              <a:lnSpc>
                <a:spcPct val="100000"/>
              </a:lnSpc>
            </a:pPr>
            <a:r>
              <a:rPr lang="en-US" sz="2000" spc="-10" dirty="0">
                <a:latin typeface="Calibri"/>
                <a:cs typeface="Calibri"/>
              </a:rPr>
              <a:t>I</a:t>
            </a:r>
            <a:r>
              <a:rPr sz="2000" spc="-10" dirty="0">
                <a:latin typeface="Calibri"/>
                <a:cs typeface="Calibri"/>
              </a:rPr>
              <a:t>nterinstitutional </a:t>
            </a:r>
            <a:r>
              <a:rPr sz="2000" spc="-15" dirty="0">
                <a:latin typeface="Calibri"/>
                <a:cs typeface="Calibri"/>
              </a:rPr>
              <a:t>Faculty </a:t>
            </a:r>
            <a:r>
              <a:rPr sz="2000" spc="-10" dirty="0">
                <a:latin typeface="Calibri"/>
                <a:cs typeface="Calibri"/>
              </a:rPr>
              <a:t>Senators </a:t>
            </a:r>
            <a:r>
              <a:rPr sz="2000" spc="-5" dirty="0">
                <a:latin typeface="Calibri"/>
                <a:cs typeface="Calibri"/>
              </a:rPr>
              <a:t>shall </a:t>
            </a:r>
            <a:r>
              <a:rPr sz="2000" dirty="0">
                <a:latin typeface="Calibri"/>
                <a:cs typeface="Calibri"/>
              </a:rPr>
              <a:t>be </a:t>
            </a:r>
            <a:r>
              <a:rPr sz="2000" spc="-5" dirty="0">
                <a:latin typeface="Calibri"/>
                <a:cs typeface="Calibri"/>
              </a:rPr>
              <a:t>responsible </a:t>
            </a:r>
            <a:r>
              <a:rPr sz="2000" spc="-15" dirty="0">
                <a:latin typeface="Calibri"/>
                <a:cs typeface="Calibri"/>
              </a:rPr>
              <a:t>for </a:t>
            </a:r>
            <a:r>
              <a:rPr sz="2000" spc="-5" dirty="0">
                <a:latin typeface="Calibri"/>
                <a:cs typeface="Calibri"/>
              </a:rPr>
              <a:t>seeking opinions of the OSU </a:t>
            </a:r>
            <a:r>
              <a:rPr sz="2000" spc="-10" dirty="0">
                <a:latin typeface="Calibri"/>
                <a:cs typeface="Calibri"/>
              </a:rPr>
              <a:t>Faculty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5" dirty="0">
                <a:latin typeface="Calibri"/>
                <a:cs typeface="Calibri"/>
              </a:rPr>
              <a:t>the OSU </a:t>
            </a:r>
            <a:r>
              <a:rPr sz="2000" spc="-15" dirty="0">
                <a:latin typeface="Calibri"/>
                <a:cs typeface="Calibri"/>
              </a:rPr>
              <a:t>Faculty </a:t>
            </a:r>
            <a:r>
              <a:rPr sz="2000" spc="-10" dirty="0">
                <a:latin typeface="Calibri"/>
                <a:cs typeface="Calibri"/>
              </a:rPr>
              <a:t>Senate </a:t>
            </a:r>
            <a:r>
              <a:rPr sz="2000" dirty="0">
                <a:latin typeface="Calibri"/>
                <a:cs typeface="Calibri"/>
              </a:rPr>
              <a:t>as a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body.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OSU </a:t>
            </a:r>
            <a:r>
              <a:rPr sz="2000" spc="-10" dirty="0">
                <a:latin typeface="Calibri"/>
                <a:cs typeface="Calibri"/>
              </a:rPr>
              <a:t>IFS representatives are </a:t>
            </a:r>
            <a:r>
              <a:rPr sz="2000" spc="-5" dirty="0">
                <a:latin typeface="Calibri"/>
                <a:cs typeface="Calibri"/>
              </a:rPr>
              <a:t>elected </a:t>
            </a:r>
            <a:r>
              <a:rPr sz="2000" spc="-10" dirty="0">
                <a:latin typeface="Calibri"/>
                <a:cs typeface="Calibri"/>
              </a:rPr>
              <a:t>to three-year terms </a:t>
            </a:r>
            <a:r>
              <a:rPr sz="2000" spc="-5" dirty="0">
                <a:latin typeface="Calibri"/>
                <a:cs typeface="Calibri"/>
              </a:rPr>
              <a:t>in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spc="-10" dirty="0">
                <a:latin typeface="Calibri"/>
                <a:cs typeface="Calibri"/>
              </a:rPr>
              <a:t>university-wide </a:t>
            </a:r>
            <a:r>
              <a:rPr sz="2000" spc="-5" dirty="0">
                <a:latin typeface="Calibri"/>
                <a:cs typeface="Calibri"/>
              </a:rPr>
              <a:t>election each </a:t>
            </a:r>
            <a:r>
              <a:rPr sz="2000" spc="-10" dirty="0">
                <a:latin typeface="Calibri"/>
                <a:cs typeface="Calibri"/>
              </a:rPr>
              <a:t>fall, 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are ex-officio, </a:t>
            </a:r>
            <a:r>
              <a:rPr sz="2000" spc="-5" dirty="0">
                <a:latin typeface="Calibri"/>
                <a:cs typeface="Calibri"/>
              </a:rPr>
              <a:t>voting members, of the OSU </a:t>
            </a:r>
            <a:r>
              <a:rPr sz="2000" spc="-10" dirty="0">
                <a:latin typeface="Calibri"/>
                <a:cs typeface="Calibri"/>
              </a:rPr>
              <a:t>Faculty Senate. </a:t>
            </a:r>
            <a:r>
              <a:rPr sz="2000" spc="-5" dirty="0">
                <a:latin typeface="Calibri"/>
                <a:cs typeface="Calibri"/>
              </a:rPr>
              <a:t>The senior </a:t>
            </a:r>
            <a:r>
              <a:rPr sz="2000" spc="-10" dirty="0">
                <a:latin typeface="Calibri"/>
                <a:cs typeface="Calibri"/>
              </a:rPr>
              <a:t>IFS </a:t>
            </a:r>
            <a:r>
              <a:rPr sz="2000" spc="-5" dirty="0">
                <a:latin typeface="Calibri"/>
                <a:cs typeface="Calibri"/>
              </a:rPr>
              <a:t>Senator is also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lang="en-US" sz="2000" dirty="0">
                <a:latin typeface="Calibri"/>
                <a:cs typeface="Calibri"/>
              </a:rPr>
              <a:t> voting</a:t>
            </a:r>
            <a:r>
              <a:rPr sz="2000" dirty="0">
                <a:latin typeface="Calibri"/>
                <a:cs typeface="Calibri"/>
              </a:rPr>
              <a:t> member </a:t>
            </a:r>
            <a:r>
              <a:rPr sz="2000" spc="-5" dirty="0">
                <a:latin typeface="Calibri"/>
                <a:cs typeface="Calibri"/>
              </a:rPr>
              <a:t>of the </a:t>
            </a:r>
            <a:r>
              <a:rPr sz="2000" spc="-10" dirty="0">
                <a:latin typeface="Calibri"/>
                <a:cs typeface="Calibri"/>
              </a:rPr>
              <a:t>Faculty Senate Executive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Committee.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52801" y="4876799"/>
            <a:ext cx="1852538" cy="18379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597217"/>
            <a:ext cx="7601584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b="1" spc="-15" dirty="0">
                <a:latin typeface="Calibri (Headings)"/>
              </a:rPr>
              <a:t>Interinstitutional Faculty Senate Membership </a:t>
            </a:r>
            <a:endParaRPr sz="2400" b="1" dirty="0">
              <a:latin typeface="Calibri (Headings)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82566" y="1219200"/>
            <a:ext cx="7922261" cy="6029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Oregon </a:t>
            </a:r>
            <a:r>
              <a:rPr sz="1800" spc="-15" dirty="0">
                <a:latin typeface="Calibri"/>
                <a:cs typeface="Calibri"/>
              </a:rPr>
              <a:t>State </a:t>
            </a:r>
            <a:r>
              <a:rPr sz="1800" spc="-10" dirty="0">
                <a:latin typeface="Calibri"/>
                <a:cs typeface="Calibri"/>
              </a:rPr>
              <a:t>University </a:t>
            </a:r>
            <a:r>
              <a:rPr sz="1800" spc="-5" dirty="0">
                <a:latin typeface="Calibri"/>
                <a:cs typeface="Calibri"/>
              </a:rPr>
              <a:t>(3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representatives)</a:t>
            </a:r>
            <a:endParaRPr sz="1800" dirty="0">
              <a:latin typeface="Calibri"/>
              <a:cs typeface="Calibri"/>
            </a:endParaRPr>
          </a:p>
          <a:p>
            <a:pPr marL="178435" indent="-166370">
              <a:buFontTx/>
              <a:buChar char="•"/>
              <a:tabLst>
                <a:tab pos="179070" algn="l"/>
              </a:tabLst>
            </a:pPr>
            <a:r>
              <a:rPr lang="en-US" spc="-10" dirty="0">
                <a:cs typeface="Calibri"/>
              </a:rPr>
              <a:t>Bob Mason (senior IFS representative) </a:t>
            </a:r>
          </a:p>
          <a:p>
            <a:pPr marL="178435" indent="-166370">
              <a:buFontTx/>
              <a:buChar char="•"/>
              <a:tabLst>
                <a:tab pos="179070" algn="l"/>
              </a:tabLst>
            </a:pPr>
            <a:r>
              <a:rPr lang="en-US" spc="-10" dirty="0">
                <a:cs typeface="Calibri"/>
              </a:rPr>
              <a:t>Kerri Goergen-Doll</a:t>
            </a:r>
          </a:p>
          <a:p>
            <a:pPr marL="178435" indent="-166370">
              <a:buFontTx/>
              <a:buChar char="•"/>
              <a:tabLst>
                <a:tab pos="179070" algn="l"/>
              </a:tabLst>
            </a:pPr>
            <a:r>
              <a:rPr lang="en-US" spc="-10" dirty="0">
                <a:cs typeface="Calibri"/>
              </a:rPr>
              <a:t>Roberta Riportella (newly  elected)</a:t>
            </a:r>
          </a:p>
          <a:p>
            <a:pPr marL="178435" indent="-166370">
              <a:buFontTx/>
              <a:buChar char="•"/>
              <a:tabLst>
                <a:tab pos="179070" algn="l"/>
              </a:tabLst>
            </a:pPr>
            <a:endParaRPr lang="en-US" spc="-10" dirty="0"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15" dirty="0">
                <a:latin typeface="Calibri"/>
                <a:cs typeface="Calibri"/>
              </a:rPr>
              <a:t>Eastern </a:t>
            </a:r>
            <a:r>
              <a:rPr sz="1800" spc="-10" dirty="0">
                <a:latin typeface="Calibri"/>
                <a:cs typeface="Calibri"/>
              </a:rPr>
              <a:t>Oregon University </a:t>
            </a:r>
            <a:r>
              <a:rPr lang="en-US" sz="1800" spc="-10" dirty="0">
                <a:latin typeface="Calibri"/>
                <a:cs typeface="Calibri"/>
              </a:rPr>
              <a:t>		</a:t>
            </a:r>
            <a:r>
              <a:rPr sz="1800" spc="-5" dirty="0">
                <a:latin typeface="Calibri"/>
                <a:cs typeface="Calibri"/>
              </a:rPr>
              <a:t>(2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representatives)</a:t>
            </a:r>
            <a:endParaRPr sz="1800" dirty="0">
              <a:latin typeface="Calibri"/>
              <a:cs typeface="Calibri"/>
            </a:endParaRPr>
          </a:p>
          <a:p>
            <a:pPr marL="12700" marR="5080">
              <a:lnSpc>
                <a:spcPct val="200000"/>
              </a:lnSpc>
            </a:pPr>
            <a:r>
              <a:rPr sz="1800" spc="-10" dirty="0">
                <a:latin typeface="Calibri"/>
                <a:cs typeface="Calibri"/>
              </a:rPr>
              <a:t>Oregon </a:t>
            </a:r>
            <a:r>
              <a:rPr sz="1800" spc="-5" dirty="0">
                <a:latin typeface="Calibri"/>
                <a:cs typeface="Calibri"/>
              </a:rPr>
              <a:t>Health </a:t>
            </a:r>
            <a:r>
              <a:rPr sz="1800" dirty="0">
                <a:latin typeface="Calibri"/>
                <a:cs typeface="Calibri"/>
              </a:rPr>
              <a:t>&amp; </a:t>
            </a:r>
            <a:r>
              <a:rPr sz="1800" spc="-5" dirty="0">
                <a:latin typeface="Calibri"/>
                <a:cs typeface="Calibri"/>
              </a:rPr>
              <a:t>Science </a:t>
            </a:r>
            <a:r>
              <a:rPr sz="1800" spc="-10" dirty="0">
                <a:latin typeface="Calibri"/>
                <a:cs typeface="Calibri"/>
              </a:rPr>
              <a:t>University </a:t>
            </a:r>
            <a:r>
              <a:rPr lang="en-US" sz="1800" spc="-10" dirty="0">
                <a:latin typeface="Calibri"/>
                <a:cs typeface="Calibri"/>
              </a:rPr>
              <a:t>	</a:t>
            </a:r>
            <a:r>
              <a:rPr sz="1800" spc="-5" dirty="0">
                <a:latin typeface="Calibri"/>
                <a:cs typeface="Calibri"/>
              </a:rPr>
              <a:t>(3 </a:t>
            </a:r>
            <a:r>
              <a:rPr sz="1800" spc="-10" dirty="0">
                <a:latin typeface="Calibri"/>
                <a:cs typeface="Calibri"/>
              </a:rPr>
              <a:t>representatives)  </a:t>
            </a:r>
            <a:endParaRPr lang="en-US" sz="1800" spc="-10" dirty="0">
              <a:latin typeface="Calibri"/>
              <a:cs typeface="Calibri"/>
            </a:endParaRPr>
          </a:p>
          <a:p>
            <a:pPr marL="12700" marR="5080">
              <a:lnSpc>
                <a:spcPct val="200000"/>
              </a:lnSpc>
            </a:pPr>
            <a:r>
              <a:rPr sz="1800" spc="-10" dirty="0">
                <a:latin typeface="Calibri"/>
                <a:cs typeface="Calibri"/>
              </a:rPr>
              <a:t>Oregon Institute </a:t>
            </a:r>
            <a:r>
              <a:rPr sz="1800" spc="-5" dirty="0">
                <a:latin typeface="Calibri"/>
                <a:cs typeface="Calibri"/>
              </a:rPr>
              <a:t>of </a:t>
            </a:r>
            <a:r>
              <a:rPr sz="1800" spc="-20" dirty="0">
                <a:latin typeface="Calibri"/>
                <a:cs typeface="Calibri"/>
              </a:rPr>
              <a:t>Technology </a:t>
            </a:r>
            <a:r>
              <a:rPr lang="en-US" sz="1800" spc="-20" dirty="0">
                <a:latin typeface="Calibri"/>
                <a:cs typeface="Calibri"/>
              </a:rPr>
              <a:t>	</a:t>
            </a:r>
            <a:r>
              <a:rPr sz="1800" spc="-5" dirty="0">
                <a:latin typeface="Calibri"/>
                <a:cs typeface="Calibri"/>
              </a:rPr>
              <a:t>(</a:t>
            </a:r>
            <a:r>
              <a:rPr lang="en-US" sz="1800" spc="-5" dirty="0">
                <a:latin typeface="Calibri"/>
                <a:cs typeface="Calibri"/>
              </a:rPr>
              <a:t>2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representatives)</a:t>
            </a:r>
            <a:endParaRPr lang="en-US" sz="1800" spc="-10" dirty="0">
              <a:latin typeface="Calibri"/>
              <a:cs typeface="Calibri"/>
            </a:endParaRPr>
          </a:p>
          <a:p>
            <a:pPr marL="12700" marR="5080">
              <a:lnSpc>
                <a:spcPct val="200000"/>
              </a:lnSpc>
            </a:pPr>
            <a:r>
              <a:rPr lang="en-US" sz="1800" spc="-10" dirty="0">
                <a:latin typeface="Calibri"/>
                <a:cs typeface="Calibri"/>
              </a:rPr>
              <a:t>Oregon State University	</a:t>
            </a:r>
            <a:r>
              <a:rPr lang="en-US" sz="1800" spc="-20" dirty="0">
                <a:latin typeface="Calibri"/>
                <a:cs typeface="Calibri"/>
              </a:rPr>
              <a:t>	</a:t>
            </a:r>
            <a:r>
              <a:rPr lang="en-US" sz="1800" spc="-5" dirty="0">
                <a:latin typeface="Calibri"/>
                <a:cs typeface="Calibri"/>
              </a:rPr>
              <a:t>(3 </a:t>
            </a:r>
            <a:r>
              <a:rPr lang="en-US" sz="1800" spc="-10" dirty="0">
                <a:latin typeface="Calibri"/>
                <a:cs typeface="Calibri"/>
              </a:rPr>
              <a:t>representatives)  </a:t>
            </a:r>
            <a:r>
              <a:rPr sz="1800" spc="-10" dirty="0">
                <a:latin typeface="Calibri"/>
                <a:cs typeface="Calibri"/>
              </a:rPr>
              <a:t>  </a:t>
            </a:r>
            <a:endParaRPr lang="en-US" sz="1800" spc="-10" dirty="0">
              <a:latin typeface="Calibri"/>
              <a:cs typeface="Calibri"/>
            </a:endParaRPr>
          </a:p>
          <a:p>
            <a:pPr marL="12700" marR="5080">
              <a:lnSpc>
                <a:spcPct val="200000"/>
              </a:lnSpc>
            </a:pPr>
            <a:r>
              <a:rPr sz="1800" spc="-10" dirty="0">
                <a:latin typeface="Calibri"/>
                <a:cs typeface="Calibri"/>
              </a:rPr>
              <a:t>Portland </a:t>
            </a:r>
            <a:r>
              <a:rPr sz="1800" spc="-15" dirty="0">
                <a:latin typeface="Calibri"/>
                <a:cs typeface="Calibri"/>
              </a:rPr>
              <a:t>State </a:t>
            </a:r>
            <a:r>
              <a:rPr sz="1800" spc="-10" dirty="0">
                <a:latin typeface="Calibri"/>
                <a:cs typeface="Calibri"/>
              </a:rPr>
              <a:t>University </a:t>
            </a:r>
            <a:r>
              <a:rPr lang="en-US" sz="1800" spc="-10" dirty="0">
                <a:latin typeface="Calibri"/>
                <a:cs typeface="Calibri"/>
              </a:rPr>
              <a:t>		</a:t>
            </a:r>
            <a:r>
              <a:rPr sz="1800" spc="-5" dirty="0">
                <a:latin typeface="Calibri"/>
                <a:cs typeface="Calibri"/>
              </a:rPr>
              <a:t>(3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representatives)</a:t>
            </a:r>
            <a:endParaRPr lang="en-US" sz="1800" spc="-10" dirty="0">
              <a:latin typeface="Calibri"/>
              <a:cs typeface="Calibri"/>
            </a:endParaRPr>
          </a:p>
          <a:p>
            <a:pPr marL="12700" marR="5080">
              <a:lnSpc>
                <a:spcPct val="200000"/>
              </a:lnSpc>
            </a:pPr>
            <a:r>
              <a:rPr lang="en-US" spc="-5" dirty="0">
                <a:cs typeface="Calibri"/>
              </a:rPr>
              <a:t>Southern </a:t>
            </a:r>
            <a:r>
              <a:rPr lang="en-US" spc="-10" dirty="0">
                <a:cs typeface="Calibri"/>
              </a:rPr>
              <a:t>Oregon University 		</a:t>
            </a:r>
            <a:r>
              <a:rPr lang="en-US" spc="-5" dirty="0">
                <a:cs typeface="Calibri"/>
              </a:rPr>
              <a:t>(2</a:t>
            </a:r>
            <a:r>
              <a:rPr lang="en-US" spc="45" dirty="0">
                <a:cs typeface="Calibri"/>
              </a:rPr>
              <a:t> </a:t>
            </a:r>
            <a:r>
              <a:rPr lang="en-US" spc="-10" dirty="0">
                <a:cs typeface="Calibri"/>
              </a:rPr>
              <a:t>representatives)</a:t>
            </a:r>
            <a:endParaRPr lang="en-US" dirty="0">
              <a:cs typeface="Calibri"/>
            </a:endParaRPr>
          </a:p>
          <a:p>
            <a:pPr marL="12700" marR="5080">
              <a:lnSpc>
                <a:spcPct val="200000"/>
              </a:lnSpc>
            </a:pPr>
            <a:r>
              <a:rPr lang="en-US" spc="-10" dirty="0">
                <a:cs typeface="Calibri"/>
              </a:rPr>
              <a:t>University </a:t>
            </a:r>
            <a:r>
              <a:rPr lang="en-US" spc="-5" dirty="0">
                <a:cs typeface="Calibri"/>
              </a:rPr>
              <a:t>of </a:t>
            </a:r>
            <a:r>
              <a:rPr lang="en-US" spc="-10" dirty="0">
                <a:cs typeface="Calibri"/>
              </a:rPr>
              <a:t>Oregon 		</a:t>
            </a:r>
            <a:r>
              <a:rPr lang="en-US" spc="-5" dirty="0">
                <a:cs typeface="Calibri"/>
              </a:rPr>
              <a:t>(3</a:t>
            </a:r>
            <a:r>
              <a:rPr lang="en-US" spc="15" dirty="0">
                <a:cs typeface="Calibri"/>
              </a:rPr>
              <a:t> </a:t>
            </a:r>
            <a:r>
              <a:rPr lang="en-US" spc="-10" dirty="0">
                <a:cs typeface="Calibri"/>
              </a:rPr>
              <a:t>representatives)</a:t>
            </a:r>
          </a:p>
          <a:p>
            <a:pPr marL="12700" marR="5080">
              <a:lnSpc>
                <a:spcPct val="200000"/>
              </a:lnSpc>
            </a:pPr>
            <a:r>
              <a:rPr lang="en-US" spc="-20" dirty="0">
                <a:cs typeface="Calibri"/>
              </a:rPr>
              <a:t>Western </a:t>
            </a:r>
            <a:r>
              <a:rPr lang="en-US" spc="-10" dirty="0">
                <a:cs typeface="Calibri"/>
              </a:rPr>
              <a:t>Oregon University 		</a:t>
            </a:r>
            <a:r>
              <a:rPr lang="en-US" spc="-5" dirty="0">
                <a:cs typeface="Calibri"/>
              </a:rPr>
              <a:t>(2</a:t>
            </a:r>
            <a:r>
              <a:rPr lang="en-US" spc="45" dirty="0">
                <a:cs typeface="Calibri"/>
              </a:rPr>
              <a:t> </a:t>
            </a:r>
            <a:r>
              <a:rPr lang="en-US" spc="-10" dirty="0">
                <a:cs typeface="Calibri"/>
              </a:rPr>
              <a:t>representatives)</a:t>
            </a:r>
            <a:endParaRPr lang="en-US" dirty="0">
              <a:cs typeface="Calibri"/>
            </a:endParaRPr>
          </a:p>
          <a:p>
            <a:pPr marL="12700" marR="5080">
              <a:lnSpc>
                <a:spcPct val="200000"/>
              </a:lnSpc>
            </a:pP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3399" y="632518"/>
            <a:ext cx="7074534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b="1" spc="-15" dirty="0">
                <a:latin typeface="+mn-lt"/>
              </a:rPr>
              <a:t>Interinstitutional Faculty Senate </a:t>
            </a:r>
            <a:r>
              <a:rPr sz="2400" b="1" spc="-30" dirty="0">
                <a:latin typeface="+mn-lt"/>
              </a:rPr>
              <a:t>Typical</a:t>
            </a:r>
            <a:r>
              <a:rPr sz="2400" b="1" spc="145" dirty="0">
                <a:latin typeface="+mn-lt"/>
              </a:rPr>
              <a:t> </a:t>
            </a:r>
            <a:r>
              <a:rPr sz="2400" b="1" spc="-10" dirty="0">
                <a:latin typeface="+mn-lt"/>
              </a:rPr>
              <a:t>Activities</a:t>
            </a:r>
            <a:endParaRPr sz="2400" b="1" dirty="0">
              <a:latin typeface="+mn-l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3000" y="1752600"/>
            <a:ext cx="6705600" cy="3336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spc="-10" dirty="0">
                <a:latin typeface="Calibri"/>
                <a:cs typeface="Calibri"/>
              </a:rPr>
              <a:t>Group </a:t>
            </a:r>
            <a:r>
              <a:rPr lang="en-US" sz="2400" spc="-10" dirty="0">
                <a:latin typeface="Calibri"/>
                <a:cs typeface="Calibri"/>
              </a:rPr>
              <a:t>m</a:t>
            </a:r>
            <a:r>
              <a:rPr sz="2400" spc="-10" dirty="0">
                <a:latin typeface="Calibri"/>
                <a:cs typeface="Calibri"/>
              </a:rPr>
              <a:t>eets </a:t>
            </a:r>
            <a:r>
              <a:rPr sz="2400" spc="-5" dirty="0">
                <a:latin typeface="Calibri"/>
                <a:cs typeface="Calibri"/>
              </a:rPr>
              <a:t>on </a:t>
            </a:r>
            <a:r>
              <a:rPr sz="2400" spc="-20" dirty="0">
                <a:latin typeface="Calibri"/>
                <a:cs typeface="Calibri"/>
              </a:rPr>
              <a:t>average </a:t>
            </a:r>
            <a:r>
              <a:rPr sz="2400" spc="-5" dirty="0">
                <a:latin typeface="Calibri"/>
                <a:cs typeface="Calibri"/>
              </a:rPr>
              <a:t>once </a:t>
            </a:r>
            <a:r>
              <a:rPr sz="2400" spc="-10" dirty="0">
                <a:latin typeface="Calibri"/>
                <a:cs typeface="Calibri"/>
              </a:rPr>
              <a:t>every two</a:t>
            </a:r>
            <a:r>
              <a:rPr sz="2400" spc="1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months.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lang="en-US"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r>
              <a:rPr lang="en-US" sz="2400" dirty="0">
                <a:latin typeface="Calibri"/>
                <a:cs typeface="Calibri"/>
              </a:rPr>
              <a:t>During our meetings we have guests from Higher Education Coordinating Commission, Ben Cannon and State Legislators, such as Senator Dembrow. </a:t>
            </a: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lang="en-US"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r>
              <a:rPr lang="en-US" sz="2400" dirty="0">
                <a:latin typeface="Calibri"/>
                <a:cs typeface="Calibri"/>
              </a:rPr>
              <a:t>Conversations focus on issues common to the state public universities, especially state legislation impacting higher education.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1870" y="597217"/>
            <a:ext cx="6467730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b="1" spc="-15" dirty="0">
                <a:latin typeface="+mn-lt"/>
              </a:rPr>
              <a:t>Interinstitutional Faculty Senate</a:t>
            </a:r>
            <a:r>
              <a:rPr sz="2400" b="1" spc="90" dirty="0">
                <a:latin typeface="+mn-lt"/>
              </a:rPr>
              <a:t> </a:t>
            </a:r>
            <a:r>
              <a:rPr sz="2400" b="1" spc="-10" dirty="0">
                <a:latin typeface="+mn-lt"/>
              </a:rPr>
              <a:t>Duties</a:t>
            </a:r>
            <a:endParaRPr sz="2400" b="1" dirty="0">
              <a:latin typeface="+mn-l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2000" y="1371600"/>
            <a:ext cx="7990840" cy="3352800"/>
          </a:xfrm>
          <a:prstGeom prst="rect">
            <a:avLst/>
          </a:prstGeom>
        </p:spPr>
        <p:txBody>
          <a:bodyPr vert="horz" wrap="square" lIns="0" tIns="12700" rIns="0" bIns="0" rtlCol="0">
            <a:no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IFS </a:t>
            </a:r>
            <a:r>
              <a:rPr sz="2000" dirty="0">
                <a:latin typeface="Calibri"/>
                <a:cs typeface="Calibri"/>
              </a:rPr>
              <a:t>has </a:t>
            </a:r>
            <a:r>
              <a:rPr sz="2000" spc="-10" dirty="0">
                <a:latin typeface="Calibri"/>
                <a:cs typeface="Calibri"/>
              </a:rPr>
              <a:t>come to </a:t>
            </a:r>
            <a:r>
              <a:rPr sz="2000" dirty="0">
                <a:latin typeface="Calibri"/>
                <a:cs typeface="Calibri"/>
              </a:rPr>
              <a:t>be a </a:t>
            </a:r>
            <a:r>
              <a:rPr sz="2000" spc="-5" dirty="0">
                <a:latin typeface="Calibri"/>
                <a:cs typeface="Calibri"/>
              </a:rPr>
              <a:t>main body that connects all the campuses</a:t>
            </a:r>
            <a:r>
              <a:rPr lang="en-US" sz="2000" spc="-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– this </a:t>
            </a:r>
            <a:r>
              <a:rPr sz="2000" dirty="0">
                <a:latin typeface="Calibri"/>
                <a:cs typeface="Calibri"/>
              </a:rPr>
              <a:t>has </a:t>
            </a:r>
            <a:r>
              <a:rPr sz="2000" spc="-10" dirty="0">
                <a:latin typeface="Calibri"/>
                <a:cs typeface="Calibri"/>
              </a:rPr>
              <a:t>replaced </a:t>
            </a:r>
            <a:r>
              <a:rPr sz="2000" spc="-5" dirty="0">
                <a:latin typeface="Calibri"/>
                <a:cs typeface="Calibri"/>
              </a:rPr>
              <a:t>the OUS </a:t>
            </a:r>
            <a:r>
              <a:rPr sz="2000" spc="-10" dirty="0">
                <a:latin typeface="Calibri"/>
                <a:cs typeface="Calibri"/>
              </a:rPr>
              <a:t>role.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00" dirty="0">
              <a:latin typeface="Calibri"/>
              <a:cs typeface="Calibri"/>
            </a:endParaRPr>
          </a:p>
          <a:p>
            <a:pPr marL="12700" marR="348615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IFS President </a:t>
            </a:r>
            <a:r>
              <a:rPr sz="2000" dirty="0">
                <a:latin typeface="Calibri"/>
                <a:cs typeface="Calibri"/>
              </a:rPr>
              <a:t>spends </a:t>
            </a:r>
            <a:r>
              <a:rPr sz="2000" spc="-5" dirty="0">
                <a:latin typeface="Calibri"/>
                <a:cs typeface="Calibri"/>
              </a:rPr>
              <a:t>time in Salem when the </a:t>
            </a:r>
            <a:r>
              <a:rPr sz="2000" spc="-10" dirty="0">
                <a:latin typeface="Calibri"/>
                <a:cs typeface="Calibri"/>
              </a:rPr>
              <a:t>legislature </a:t>
            </a:r>
            <a:r>
              <a:rPr sz="2000" spc="-5" dirty="0">
                <a:latin typeface="Calibri"/>
                <a:cs typeface="Calibri"/>
              </a:rPr>
              <a:t>is in session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provides </a:t>
            </a:r>
            <a:r>
              <a:rPr sz="2000" spc="-15" dirty="0">
                <a:latin typeface="Calibri"/>
                <a:cs typeface="Calibri"/>
              </a:rPr>
              <a:t>testimony </a:t>
            </a:r>
            <a:r>
              <a:rPr sz="2000" spc="-10" dirty="0">
                <a:latin typeface="Calibri"/>
                <a:cs typeface="Calibri"/>
              </a:rPr>
              <a:t>(represents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faculty).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00" dirty="0">
              <a:latin typeface="Calibri"/>
              <a:cs typeface="Calibri"/>
            </a:endParaRPr>
          </a:p>
          <a:p>
            <a:pPr marL="12700" marR="304800" algn="just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A member</a:t>
            </a:r>
            <a:r>
              <a:rPr lang="en-US"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 the </a:t>
            </a:r>
            <a:r>
              <a:rPr sz="2000" spc="-10" dirty="0">
                <a:latin typeface="Calibri"/>
                <a:cs typeface="Calibri"/>
              </a:rPr>
              <a:t>IFS </a:t>
            </a:r>
            <a:r>
              <a:rPr sz="2000" spc="-5" dirty="0">
                <a:latin typeface="Calibri"/>
                <a:cs typeface="Calibri"/>
              </a:rPr>
              <a:t>is also on the </a:t>
            </a:r>
            <a:r>
              <a:rPr sz="2000" spc="-15" dirty="0">
                <a:latin typeface="Calibri"/>
                <a:cs typeface="Calibri"/>
              </a:rPr>
              <a:t>state-wide </a:t>
            </a:r>
            <a:r>
              <a:rPr sz="2000" spc="-20" dirty="0">
                <a:latin typeface="Calibri"/>
                <a:cs typeface="Calibri"/>
              </a:rPr>
              <a:t>Provost’s </a:t>
            </a:r>
            <a:r>
              <a:rPr sz="2000" spc="-5" dirty="0">
                <a:latin typeface="Calibri"/>
                <a:cs typeface="Calibri"/>
              </a:rPr>
              <a:t>Council,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5" dirty="0">
                <a:latin typeface="Calibri"/>
                <a:cs typeface="Calibri"/>
              </a:rPr>
              <a:t>they </a:t>
            </a:r>
            <a:r>
              <a:rPr sz="2000" spc="-10" dirty="0">
                <a:latin typeface="Calibri"/>
                <a:cs typeface="Calibri"/>
              </a:rPr>
              <a:t>report </a:t>
            </a:r>
            <a:r>
              <a:rPr sz="2000" spc="-5" dirty="0">
                <a:latin typeface="Calibri"/>
                <a:cs typeface="Calibri"/>
              </a:rPr>
              <a:t>back </a:t>
            </a:r>
            <a:r>
              <a:rPr sz="2000" spc="-10" dirty="0">
                <a:latin typeface="Calibri"/>
                <a:cs typeface="Calibri"/>
              </a:rPr>
              <a:t>to </a:t>
            </a:r>
            <a:r>
              <a:rPr sz="2000" spc="-5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IFS.</a:t>
            </a:r>
            <a:endParaRPr lang="en-US" sz="2000" spc="-10" dirty="0">
              <a:latin typeface="Calibri"/>
              <a:cs typeface="Calibri"/>
            </a:endParaRPr>
          </a:p>
          <a:p>
            <a:pPr marL="12700" marR="304800" algn="just">
              <a:lnSpc>
                <a:spcPct val="100000"/>
              </a:lnSpc>
            </a:pPr>
            <a:endParaRPr lang="en-US" sz="2000" spc="-10" dirty="0">
              <a:latin typeface="Calibri"/>
              <a:cs typeface="Calibri"/>
            </a:endParaRPr>
          </a:p>
          <a:p>
            <a:pPr marL="12700" marR="304800" algn="just">
              <a:lnSpc>
                <a:spcPct val="100000"/>
              </a:lnSpc>
            </a:pPr>
            <a:endParaRPr lang="en-US" sz="2000" spc="-10" dirty="0">
              <a:latin typeface="Calibri"/>
              <a:cs typeface="Calibri"/>
            </a:endParaRPr>
          </a:p>
          <a:p>
            <a:pPr marL="12700" marR="304800" algn="just">
              <a:lnSpc>
                <a:spcPct val="100000"/>
              </a:lnSpc>
            </a:pPr>
            <a:endParaRPr lang="en-US" sz="2000" spc="-10" dirty="0">
              <a:latin typeface="Calibri"/>
              <a:cs typeface="Calibri"/>
            </a:endParaRPr>
          </a:p>
          <a:p>
            <a:pPr marL="12700" marR="304800" algn="just"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2000" y="4038599"/>
            <a:ext cx="7848600" cy="685801"/>
          </a:xfrm>
          <a:prstGeom prst="rect">
            <a:avLst/>
          </a:prstGeom>
        </p:spPr>
        <p:txBody>
          <a:bodyPr vert="horz" wrap="square" lIns="0" tIns="12700" rIns="0" bIns="0" rtlCol="0">
            <a:no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000" spc="-10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IFS President </a:t>
            </a:r>
            <a:r>
              <a:rPr sz="2000" spc="-5" dirty="0">
                <a:latin typeface="Calibri"/>
                <a:cs typeface="Calibri"/>
              </a:rPr>
              <a:t>meets with</a:t>
            </a:r>
            <a:r>
              <a:rPr lang="en-US" sz="2000" spc="-5" dirty="0">
                <a:latin typeface="Calibri"/>
                <a:cs typeface="Calibri"/>
              </a:rPr>
              <a:t> the</a:t>
            </a:r>
            <a:r>
              <a:rPr sz="2000" spc="-5" dirty="0">
                <a:latin typeface="Calibri"/>
                <a:cs typeface="Calibri"/>
              </a:rPr>
              <a:t> Higher </a:t>
            </a:r>
            <a:r>
              <a:rPr sz="2000" spc="-10" dirty="0">
                <a:latin typeface="Calibri"/>
                <a:cs typeface="Calibri"/>
              </a:rPr>
              <a:t>Education Coordinating </a:t>
            </a:r>
            <a:r>
              <a:rPr sz="2000" spc="-5" dirty="0">
                <a:latin typeface="Calibri"/>
                <a:cs typeface="Calibri"/>
              </a:rPr>
              <a:t>Commission </a:t>
            </a:r>
            <a:r>
              <a:rPr sz="2000" spc="-10" dirty="0">
                <a:latin typeface="Calibri"/>
                <a:cs typeface="Calibri"/>
              </a:rPr>
              <a:t>(HECC) </a:t>
            </a:r>
            <a:r>
              <a:rPr sz="2000" spc="-5" dirty="0">
                <a:latin typeface="Calibri"/>
                <a:cs typeface="Calibri"/>
              </a:rPr>
              <a:t>on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spc="-10" dirty="0">
                <a:latin typeface="Calibri"/>
                <a:cs typeface="Calibri"/>
              </a:rPr>
              <a:t>regular  </a:t>
            </a:r>
            <a:r>
              <a:rPr sz="2000" spc="-5" dirty="0">
                <a:latin typeface="Calibri"/>
                <a:cs typeface="Calibri"/>
              </a:rPr>
              <a:t>basis.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2000" y="4876800"/>
            <a:ext cx="7848600" cy="838199"/>
          </a:xfrm>
          <a:prstGeom prst="rect">
            <a:avLst/>
          </a:prstGeom>
        </p:spPr>
        <p:txBody>
          <a:bodyPr vert="horz" wrap="square" lIns="0" tIns="12700" rIns="0" bIns="0" rtlCol="0">
            <a:no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IFS </a:t>
            </a:r>
            <a:r>
              <a:rPr lang="en-US" sz="2000" spc="-10" dirty="0">
                <a:latin typeface="Calibri"/>
                <a:cs typeface="Calibri"/>
              </a:rPr>
              <a:t>provides feedback to HECC and legislators regarding laws and policies of concern to the universities.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9199" y="597217"/>
            <a:ext cx="6705601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400" b="1" spc="-10" dirty="0">
                <a:latin typeface="+mn-lt"/>
              </a:rPr>
              <a:t>   Sample </a:t>
            </a:r>
            <a:r>
              <a:rPr sz="2400" b="1" spc="-10" dirty="0">
                <a:latin typeface="+mn-lt"/>
              </a:rPr>
              <a:t>Interinstitutional </a:t>
            </a:r>
            <a:r>
              <a:rPr sz="2400" b="1" spc="-15" dirty="0">
                <a:latin typeface="+mn-lt"/>
              </a:rPr>
              <a:t>Faculty Senate </a:t>
            </a:r>
            <a:r>
              <a:rPr sz="2400" b="1" spc="-5" dirty="0">
                <a:latin typeface="+mn-lt"/>
              </a:rPr>
              <a:t>Issues</a:t>
            </a:r>
            <a:r>
              <a:rPr sz="2400" b="1" spc="65" dirty="0">
                <a:latin typeface="+mn-lt"/>
              </a:rPr>
              <a:t> </a:t>
            </a:r>
            <a:endParaRPr sz="2400" b="1" dirty="0">
              <a:latin typeface="+mn-lt"/>
            </a:endParaRPr>
          </a:p>
        </p:txBody>
      </p:sp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8E46E17F-3E81-4005-82ED-C463F37317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0474521"/>
              </p:ext>
            </p:extLst>
          </p:nvPr>
        </p:nvGraphicFramePr>
        <p:xfrm>
          <a:off x="274320" y="1269993"/>
          <a:ext cx="8595360" cy="4990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0446" y="461581"/>
            <a:ext cx="5548154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5"/>
              </a:spcBef>
            </a:pPr>
            <a:r>
              <a:rPr sz="3600" b="1" spc="-5" dirty="0"/>
              <a:t>Thanks </a:t>
            </a:r>
            <a:r>
              <a:rPr sz="3600" b="1" spc="-35" dirty="0"/>
              <a:t>for</a:t>
            </a:r>
            <a:r>
              <a:rPr sz="3600" b="1" spc="-75" dirty="0"/>
              <a:t> </a:t>
            </a:r>
            <a:r>
              <a:rPr sz="3600" b="1" spc="-10" dirty="0"/>
              <a:t>Listening</a:t>
            </a:r>
          </a:p>
        </p:txBody>
      </p:sp>
      <p:sp>
        <p:nvSpPr>
          <p:cNvPr id="3" name="object 3"/>
          <p:cNvSpPr/>
          <p:nvPr/>
        </p:nvSpPr>
        <p:spPr>
          <a:xfrm>
            <a:off x="2971800" y="2057400"/>
            <a:ext cx="3505199" cy="22433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3660140" y="4894579"/>
            <a:ext cx="3578860" cy="9310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000" spc="-10" dirty="0">
                <a:latin typeface="Calibri"/>
                <a:cs typeface="Calibri"/>
              </a:rPr>
              <a:t>John Edwards 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000" spc="-10">
                <a:latin typeface="Calibri"/>
                <a:cs typeface="Calibri"/>
              </a:rPr>
              <a:t>Past (2023) </a:t>
            </a:r>
            <a:r>
              <a:rPr lang="en-US" sz="2000" spc="-10" dirty="0">
                <a:latin typeface="Calibri"/>
                <a:cs typeface="Calibri"/>
              </a:rPr>
              <a:t>Senior IFS Senator</a:t>
            </a:r>
            <a:endParaRPr lang="en-US" sz="2000" u="heavy" spc="-5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jedwards@oregonstate.edu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449</Words>
  <Application>Microsoft Office PowerPoint</Application>
  <PresentationFormat>On-screen Show (4:3)</PresentationFormat>
  <Paragraphs>49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(Headings)</vt:lpstr>
      <vt:lpstr>Calibri Light</vt:lpstr>
      <vt:lpstr>Office Theme</vt:lpstr>
      <vt:lpstr>An Overview of the Interinstitutional Faculty Senate</vt:lpstr>
      <vt:lpstr>Interinstitutional Faculty Senate Membership </vt:lpstr>
      <vt:lpstr>Interinstitutional Faculty Senate Typical Activities</vt:lpstr>
      <vt:lpstr>Interinstitutional Faculty Senate Duties</vt:lpstr>
      <vt:lpstr>   Sample Interinstitutional Faculty Senate Issues </vt:lpstr>
      <vt:lpstr>Thanks for Listening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Support</dc:creator>
  <cp:lastModifiedBy>Calascibetta, Caitlin M</cp:lastModifiedBy>
  <cp:revision>21</cp:revision>
  <dcterms:created xsi:type="dcterms:W3CDTF">2021-01-13T20:32:56Z</dcterms:created>
  <dcterms:modified xsi:type="dcterms:W3CDTF">2024-01-09T18:45:17Z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2018-01-23T00:00:00Z</vt:filetime>
  </property>
  <property fmtid="{D5CDD505-2E9C-101B-9397-08002B2CF9AE}" pid="3" name="Creator">
    <vt:lpwstr>Acrobat PDFMaker 18 for PowerPoint</vt:lpwstr>
  </property>
  <property fmtid="{D5CDD505-2E9C-101B-9397-08002B2CF9AE}" pid="4" name="LastSaved">
    <vt:filetime>2020-01-08T00:00:00Z</vt:filetime>
  </property>
</Properties>
</file>