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527" r:id="rId2"/>
    <p:sldId id="534" r:id="rId3"/>
    <p:sldId id="279" r:id="rId4"/>
    <p:sldId id="532" r:id="rId5"/>
    <p:sldId id="53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65" autoAdjust="0"/>
    <p:restoredTop sz="68707" autoAdjust="0"/>
  </p:normalViewPr>
  <p:slideViewPr>
    <p:cSldViewPr snapToGrid="0">
      <p:cViewPr varScale="1">
        <p:scale>
          <a:sx n="72" d="100"/>
          <a:sy n="72" d="100"/>
        </p:scale>
        <p:origin x="1284" y="54"/>
      </p:cViewPr>
      <p:guideLst/>
    </p:cSldViewPr>
  </p:slideViewPr>
  <p:notesTextViewPr>
    <p:cViewPr>
      <p:scale>
        <a:sx n="1" d="1"/>
        <a:sy n="1" d="1"/>
      </p:scale>
      <p:origin x="0" y="0"/>
    </p:cViewPr>
  </p:notesTextViewPr>
  <p:notesViewPr>
    <p:cSldViewPr snapToGrid="0">
      <p:cViewPr>
        <p:scale>
          <a:sx n="165" d="100"/>
          <a:sy n="165" d="100"/>
        </p:scale>
        <p:origin x="2864" y="-17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B718E-D4E0-4F8C-8487-D7CD33F1459A}"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D4AA1B-F6DE-4640-8B85-CA3086F82C0C}" type="slidenum">
              <a:rPr lang="en-US" smtClean="0"/>
              <a:t>‹#›</a:t>
            </a:fld>
            <a:endParaRPr lang="en-US"/>
          </a:p>
        </p:txBody>
      </p:sp>
    </p:spTree>
    <p:extLst>
      <p:ext uri="{BB962C8B-B14F-4D97-AF65-F5344CB8AC3E}">
        <p14:creationId xmlns:p14="http://schemas.microsoft.com/office/powerpoint/2010/main" val="1998786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D4AA1B-F6DE-4640-8B85-CA3086F82C0C}" type="slidenum">
              <a:rPr lang="en-US" smtClean="0"/>
              <a:t>1</a:t>
            </a:fld>
            <a:endParaRPr lang="en-US"/>
          </a:p>
        </p:txBody>
      </p:sp>
    </p:spTree>
    <p:extLst>
      <p:ext uri="{BB962C8B-B14F-4D97-AF65-F5344CB8AC3E}">
        <p14:creationId xmlns:p14="http://schemas.microsoft.com/office/powerpoint/2010/main" val="226053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pro</a:t>
            </a:r>
          </a:p>
        </p:txBody>
      </p:sp>
      <p:sp>
        <p:nvSpPr>
          <p:cNvPr id="4" name="Slide Number Placeholder 3"/>
          <p:cNvSpPr>
            <a:spLocks noGrp="1"/>
          </p:cNvSpPr>
          <p:nvPr>
            <p:ph type="sldNum" sz="quarter" idx="5"/>
          </p:nvPr>
        </p:nvSpPr>
        <p:spPr/>
        <p:txBody>
          <a:bodyPr/>
          <a:lstStyle/>
          <a:p>
            <a:fld id="{44D4AA1B-F6DE-4640-8B85-CA3086F82C0C}" type="slidenum">
              <a:rPr lang="en-US" smtClean="0"/>
              <a:t>2</a:t>
            </a:fld>
            <a:endParaRPr lang="en-US"/>
          </a:p>
        </p:txBody>
      </p:sp>
    </p:spTree>
    <p:extLst>
      <p:ext uri="{BB962C8B-B14F-4D97-AF65-F5344CB8AC3E}">
        <p14:creationId xmlns:p14="http://schemas.microsoft.com/office/powerpoint/2010/main" val="2090210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000" dirty="0"/>
          </a:p>
          <a:p>
            <a:endParaRPr lang="en-US" sz="1000" dirty="0"/>
          </a:p>
          <a:p>
            <a:endParaRPr lang="en-US" sz="1000" dirty="0"/>
          </a:p>
          <a:p>
            <a:endParaRPr lang="en-US" sz="1000" dirty="0"/>
          </a:p>
        </p:txBody>
      </p:sp>
      <p:sp>
        <p:nvSpPr>
          <p:cNvPr id="4" name="Slide Number Placeholder 3"/>
          <p:cNvSpPr>
            <a:spLocks noGrp="1"/>
          </p:cNvSpPr>
          <p:nvPr>
            <p:ph type="sldNum" sz="quarter" idx="5"/>
          </p:nvPr>
        </p:nvSpPr>
        <p:spPr/>
        <p:txBody>
          <a:bodyPr/>
          <a:lstStyle/>
          <a:p>
            <a:fld id="{44D4AA1B-F6DE-4640-8B85-CA3086F82C0C}" type="slidenum">
              <a:rPr lang="en-US" smtClean="0"/>
              <a:t>3</a:t>
            </a:fld>
            <a:endParaRPr lang="en-US"/>
          </a:p>
        </p:txBody>
      </p:sp>
    </p:spTree>
    <p:extLst>
      <p:ext uri="{BB962C8B-B14F-4D97-AF65-F5344CB8AC3E}">
        <p14:creationId xmlns:p14="http://schemas.microsoft.com/office/powerpoint/2010/main" val="656495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D4AA1B-F6DE-4640-8B85-CA3086F82C0C}" type="slidenum">
              <a:rPr lang="en-US" smtClean="0"/>
              <a:t>4</a:t>
            </a:fld>
            <a:endParaRPr lang="en-US"/>
          </a:p>
        </p:txBody>
      </p:sp>
    </p:spTree>
    <p:extLst>
      <p:ext uri="{BB962C8B-B14F-4D97-AF65-F5344CB8AC3E}">
        <p14:creationId xmlns:p14="http://schemas.microsoft.com/office/powerpoint/2010/main" val="2098881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D4AA1B-F6DE-4640-8B85-CA3086F82C0C}" type="slidenum">
              <a:rPr lang="en-US" smtClean="0"/>
              <a:t>5</a:t>
            </a:fld>
            <a:endParaRPr lang="en-US"/>
          </a:p>
        </p:txBody>
      </p:sp>
    </p:spTree>
    <p:extLst>
      <p:ext uri="{BB962C8B-B14F-4D97-AF65-F5344CB8AC3E}">
        <p14:creationId xmlns:p14="http://schemas.microsoft.com/office/powerpoint/2010/main" val="14679943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A78366-A3F1-41A2-BB78-CA5427FE057B}"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207231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2723627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220076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7178D402-14E0-4DB8-B1C1-216F59045A48}"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68182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4105346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AA78366-A3F1-41A2-BB78-CA5427FE057B}" type="datetimeFigureOut">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2271295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AA78366-A3F1-41A2-BB78-CA5427FE057B}" type="datetimeFigureOut">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1664767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A78366-A3F1-41A2-BB78-CA5427FE057B}"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942889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AA78366-A3F1-41A2-BB78-CA5427FE057B}" type="datetimeFigureOut">
              <a:rPr lang="en-US" smtClean="0"/>
              <a:t>1/11/2024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178D402-14E0-4DB8-B1C1-216F59045A48}" type="slidenum">
              <a:rPr lang="en-US" smtClean="0"/>
              <a:t>‹#›</a:t>
            </a:fld>
            <a:endParaRPr lang="en-US"/>
          </a:p>
        </p:txBody>
      </p:sp>
    </p:spTree>
    <p:extLst>
      <p:ext uri="{BB962C8B-B14F-4D97-AF65-F5344CB8AC3E}">
        <p14:creationId xmlns:p14="http://schemas.microsoft.com/office/powerpoint/2010/main" val="3954768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0589" y="3349211"/>
            <a:ext cx="10370820" cy="160845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tx1"/>
                </a:solidFill>
                <a:latin typeface="Calibri"/>
                <a:cs typeface="Calibri"/>
              </a:defRPr>
            </a:lvl1pPr>
          </a:lstStyle>
          <a:p>
            <a:pPr marL="12700">
              <a:lnSpc>
                <a:spcPts val="1240"/>
              </a:lnSpc>
            </a:pPr>
            <a:r>
              <a:rPr spc="-5" dirty="0"/>
              <a:t>OREGON </a:t>
            </a:r>
            <a:r>
              <a:rPr spc="-45" dirty="0"/>
              <a:t>STATE</a:t>
            </a:r>
            <a:r>
              <a:rPr spc="-10" dirty="0"/>
              <a:t> </a:t>
            </a:r>
            <a:r>
              <a:rPr spc="-5" dirty="0"/>
              <a:t>UNIVERSITY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1/11/2024</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2700">
              <a:lnSpc>
                <a:spcPts val="1330"/>
              </a:lnSpc>
            </a:pPr>
            <a:fld id="{81D60167-4931-47E6-BA6A-407CBD079E47}" type="slidenum">
              <a:rPr dirty="0"/>
              <a:t>‹#›</a:t>
            </a:fld>
            <a:endParaRPr dirty="0"/>
          </a:p>
        </p:txBody>
      </p:sp>
    </p:spTree>
    <p:extLst>
      <p:ext uri="{BB962C8B-B14F-4D97-AF65-F5344CB8AC3E}">
        <p14:creationId xmlns:p14="http://schemas.microsoft.com/office/powerpoint/2010/main" val="2405066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Georgia"/>
                <a:cs typeface="Georgia"/>
              </a:defRPr>
            </a:lvl1pPr>
          </a:lstStyle>
          <a:p>
            <a:endParaRPr/>
          </a:p>
        </p:txBody>
      </p:sp>
      <p:sp>
        <p:nvSpPr>
          <p:cNvPr id="3" name="Holder 3"/>
          <p:cNvSpPr>
            <a:spLocks noGrp="1"/>
          </p:cNvSpPr>
          <p:nvPr>
            <p:ph sz="half" idx="2"/>
          </p:nvPr>
        </p:nvSpPr>
        <p:spPr>
          <a:xfrm>
            <a:off x="916903" y="1364894"/>
            <a:ext cx="5012690" cy="4484370"/>
          </a:xfrm>
          <a:prstGeom prst="rect">
            <a:avLst/>
          </a:prstGeom>
        </p:spPr>
        <p:txBody>
          <a:bodyPr wrap="square" lIns="0" tIns="0" rIns="0" bIns="0">
            <a:spAutoFit/>
          </a:bodyPr>
          <a:lstStyle>
            <a:lvl1pPr>
              <a:defRPr sz="1600" b="1" i="0">
                <a:solidFill>
                  <a:schemeClr val="tx1"/>
                </a:solidFill>
                <a:latin typeface="Calibri"/>
                <a:cs typeface="Calibri"/>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a:solidFill>
                  <a:schemeClr val="tx1"/>
                </a:solidFill>
                <a:latin typeface="Calibri"/>
                <a:cs typeface="Calibri"/>
              </a:defRPr>
            </a:lvl1pPr>
          </a:lstStyle>
          <a:p>
            <a:pPr marL="12700">
              <a:lnSpc>
                <a:spcPts val="1240"/>
              </a:lnSpc>
            </a:pPr>
            <a:r>
              <a:rPr spc="-5" dirty="0"/>
              <a:t>OREGON </a:t>
            </a:r>
            <a:r>
              <a:rPr spc="-45" dirty="0"/>
              <a:t>STATE</a:t>
            </a:r>
            <a:r>
              <a:rPr spc="-10" dirty="0"/>
              <a:t> </a:t>
            </a:r>
            <a:r>
              <a:rPr spc="-5" dirty="0"/>
              <a:t>UNIVERSITY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1/11/2024</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2700">
              <a:lnSpc>
                <a:spcPts val="1330"/>
              </a:lnSpc>
            </a:pPr>
            <a:fld id="{81D60167-4931-47E6-BA6A-407CBD079E47}" type="slidenum">
              <a:rPr dirty="0"/>
              <a:t>‹#›</a:t>
            </a:fld>
            <a:endParaRPr dirty="0"/>
          </a:p>
        </p:txBody>
      </p:sp>
    </p:spTree>
    <p:extLst>
      <p:ext uri="{BB962C8B-B14F-4D97-AF65-F5344CB8AC3E}">
        <p14:creationId xmlns:p14="http://schemas.microsoft.com/office/powerpoint/2010/main" val="2998542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A78366-A3F1-41A2-BB78-CA5427FE057B}"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228981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AA78366-A3F1-41A2-BB78-CA5427FE057B}"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42521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01332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A78366-A3F1-41A2-BB78-CA5427FE057B}" type="datetimeFigureOut">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62177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A78366-A3F1-41A2-BB78-CA5427FE057B}" type="datetimeFigureOut">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98570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AA78366-A3F1-41A2-BB78-CA5427FE057B}" type="datetimeFigureOut">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55041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631705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A78366-A3F1-41A2-BB78-CA5427FE057B}"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78D402-14E0-4DB8-B1C1-216F59045A48}" type="slidenum">
              <a:rPr lang="en-US" smtClean="0"/>
              <a:t>‹#›</a:t>
            </a:fld>
            <a:endParaRPr lang="en-US"/>
          </a:p>
        </p:txBody>
      </p:sp>
    </p:spTree>
    <p:extLst>
      <p:ext uri="{BB962C8B-B14F-4D97-AF65-F5344CB8AC3E}">
        <p14:creationId xmlns:p14="http://schemas.microsoft.com/office/powerpoint/2010/main" val="396880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1">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AA78366-A3F1-41A2-BB78-CA5427FE057B}" type="datetimeFigureOut">
              <a:rPr lang="en-US" smtClean="0"/>
              <a:t>1/11/2024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178D402-14E0-4DB8-B1C1-216F59045A48}" type="slidenum">
              <a:rPr lang="en-US" smtClean="0"/>
              <a:t>‹#›</a:t>
            </a:fld>
            <a:endParaRPr lang="en-US"/>
          </a:p>
        </p:txBody>
      </p:sp>
    </p:spTree>
    <p:extLst>
      <p:ext uri="{BB962C8B-B14F-4D97-AF65-F5344CB8AC3E}">
        <p14:creationId xmlns:p14="http://schemas.microsoft.com/office/powerpoint/2010/main" val="30421758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enate.oregonstate.edu/sites/senate.oregonstate.edu/files/2024-01/inst_criteria_24011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senate.oregonstate.edu/sites/senate.oregonstate.edu/files/2024-01/fra_criteria_24011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3F1D-26CA-4335-BC75-811E219287E2}"/>
              </a:ext>
            </a:extLst>
          </p:cNvPr>
          <p:cNvSpPr>
            <a:spLocks noGrp="1"/>
          </p:cNvSpPr>
          <p:nvPr>
            <p:ph type="title"/>
          </p:nvPr>
        </p:nvSpPr>
        <p:spPr/>
        <p:txBody>
          <a:bodyPr>
            <a:normAutofit/>
          </a:bodyPr>
          <a:lstStyle/>
          <a:p>
            <a:pPr algn="l"/>
            <a:r>
              <a:rPr lang="en-US" sz="3600" dirty="0">
                <a:effectLst/>
                <a:latin typeface="+mn-lt"/>
                <a:cs typeface="Calibri" panose="020F0502020204030204" pitchFamily="34" charset="0"/>
              </a:rPr>
              <a:t>Promotional Criteria: Instructor and Faculty Research Assistant (FRA) Tracks</a:t>
            </a:r>
            <a:endParaRPr lang="en-US" dirty="0">
              <a:latin typeface="+mn-lt"/>
              <a:cs typeface="Calibri" panose="020F0502020204030204" pitchFamily="34" charset="0"/>
            </a:endParaRPr>
          </a:p>
        </p:txBody>
      </p:sp>
      <p:sp>
        <p:nvSpPr>
          <p:cNvPr id="3" name="Text Placeholder 2">
            <a:extLst>
              <a:ext uri="{FF2B5EF4-FFF2-40B4-BE49-F238E27FC236}">
                <a16:creationId xmlns:a16="http://schemas.microsoft.com/office/drawing/2014/main" id="{117BDF0C-4FA3-4A32-AB78-4E0E145424DA}"/>
              </a:ext>
            </a:extLst>
          </p:cNvPr>
          <p:cNvSpPr>
            <a:spLocks noGrp="1"/>
          </p:cNvSpPr>
          <p:nvPr>
            <p:ph type="body" idx="1"/>
          </p:nvPr>
        </p:nvSpPr>
        <p:spPr>
          <a:xfrm>
            <a:off x="680321" y="4232171"/>
            <a:ext cx="10421687" cy="1704017"/>
          </a:xfrm>
        </p:spPr>
        <p:txBody>
          <a:bodyPr>
            <a:normAutofit/>
          </a:bodyPr>
          <a:lstStyle/>
          <a:p>
            <a:pPr algn="ctr"/>
            <a:r>
              <a:rPr lang="en-US" sz="2000" dirty="0">
                <a:effectLst/>
                <a:latin typeface="Rockwell" panose="02060603020205020403" pitchFamily="18" charset="77"/>
              </a:rPr>
              <a:t>Kate MacTavish, Past President, Faculty Senate, on behalf of the Steering Committee </a:t>
            </a:r>
          </a:p>
          <a:p>
            <a:pPr algn="ctr"/>
            <a:r>
              <a:rPr lang="en-US" dirty="0">
                <a:latin typeface="Rockwell" panose="02060603020205020403" pitchFamily="18" charset="77"/>
              </a:rPr>
              <a:t>o</a:t>
            </a:r>
            <a:r>
              <a:rPr lang="en-US" sz="2000" dirty="0">
                <a:effectLst/>
                <a:latin typeface="Rockwell" panose="02060603020205020403" pitchFamily="18" charset="77"/>
              </a:rPr>
              <a:t>n Promotion</a:t>
            </a:r>
            <a:r>
              <a:rPr lang="en-US" dirty="0">
                <a:effectLst/>
                <a:latin typeface="Rockwell" panose="02060603020205020403" pitchFamily="18" charset="77"/>
              </a:rPr>
              <a:t> </a:t>
            </a:r>
            <a:r>
              <a:rPr lang="en-US" sz="2000" dirty="0">
                <a:effectLst/>
                <a:latin typeface="Rockwell" panose="02060603020205020403" pitchFamily="18" charset="77"/>
              </a:rPr>
              <a:t>Criteria</a:t>
            </a:r>
          </a:p>
          <a:p>
            <a:pPr algn="ctr"/>
            <a:endParaRPr lang="en-US" dirty="0">
              <a:latin typeface="Rockwell" panose="02060603020205020403" pitchFamily="18" charset="77"/>
            </a:endParaRPr>
          </a:p>
          <a:p>
            <a:pPr algn="ctr"/>
            <a:r>
              <a:rPr lang="en-US" dirty="0">
                <a:latin typeface="Rockwell" panose="02060603020205020403" pitchFamily="18" charset="77"/>
              </a:rPr>
              <a:t>Faculty Senate, January 11, 2024</a:t>
            </a:r>
          </a:p>
        </p:txBody>
      </p:sp>
    </p:spTree>
    <p:extLst>
      <p:ext uri="{BB962C8B-B14F-4D97-AF65-F5344CB8AC3E}">
        <p14:creationId xmlns:p14="http://schemas.microsoft.com/office/powerpoint/2010/main" val="1966884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1E268-E0FE-C447-B6BE-7642784E04F4}"/>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CEFE6FB-507A-3241-B4EB-90B78B389540}"/>
              </a:ext>
            </a:extLst>
          </p:cNvPr>
          <p:cNvSpPr>
            <a:spLocks noGrp="1"/>
          </p:cNvSpPr>
          <p:nvPr>
            <p:ph idx="1"/>
          </p:nvPr>
        </p:nvSpPr>
        <p:spPr>
          <a:xfrm>
            <a:off x="680321" y="2336872"/>
            <a:ext cx="9613861" cy="4078917"/>
          </a:xfrm>
        </p:spPr>
        <p:txBody>
          <a:bodyPr>
            <a:normAutofit fontScale="92500" lnSpcReduction="10000"/>
          </a:bodyPr>
          <a:lstStyle/>
          <a:p>
            <a:pPr marL="0" indent="0">
              <a:buNone/>
            </a:pPr>
            <a:r>
              <a:rPr lang="en-US" dirty="0"/>
              <a:t>Important things to keep in mind:</a:t>
            </a:r>
          </a:p>
          <a:p>
            <a:pPr marL="457200" indent="-457200">
              <a:buFont typeface="+mj-lt"/>
              <a:buAutoNum type="arabicPeriod"/>
            </a:pPr>
            <a:r>
              <a:rPr lang="en-US" dirty="0"/>
              <a:t>Consistent with the collective bargaining agreement (CBA) with UAOSU, the committee has been working to establish promotion criteria required for new ranks or for existing ranks without distinct criteria.  </a:t>
            </a:r>
          </a:p>
          <a:p>
            <a:pPr marL="457200" indent="-457200">
              <a:buFont typeface="+mj-lt"/>
              <a:buAutoNum type="arabicPeriod"/>
            </a:pPr>
            <a:r>
              <a:rPr lang="en-US" dirty="0"/>
              <a:t>Today’s presentation introduces updated draft of criteria for:</a:t>
            </a:r>
          </a:p>
          <a:p>
            <a:pPr lvl="1"/>
            <a:r>
              <a:rPr lang="en-US" sz="2400" dirty="0"/>
              <a:t>Instructor – Instructor ALS, ESL, PAC were developed and approved by Faculty Senate last spring; general Instructor criteria need  to be brought into alignment</a:t>
            </a:r>
          </a:p>
          <a:p>
            <a:pPr lvl="1"/>
            <a:r>
              <a:rPr lang="en-US" sz="2400" dirty="0"/>
              <a:t>Faculty Research Assistant (FRA) – Research Associate (RA) criteria were developed and approved by Faculty Senate last spring; FRA criteria need fine-tuning to differentiate the two profiles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0170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7AEFB-5DC5-C560-5046-FB3E0D0560FD}"/>
              </a:ext>
            </a:extLst>
          </p:cNvPr>
          <p:cNvSpPr>
            <a:spLocks noGrp="1"/>
          </p:cNvSpPr>
          <p:nvPr>
            <p:ph type="title"/>
          </p:nvPr>
        </p:nvSpPr>
        <p:spPr>
          <a:xfrm>
            <a:off x="530976" y="635839"/>
            <a:ext cx="10515600" cy="1325563"/>
          </a:xfrm>
        </p:spPr>
        <p:txBody>
          <a:bodyPr>
            <a:normAutofit/>
          </a:bodyPr>
          <a:lstStyle/>
          <a:p>
            <a:r>
              <a:rPr lang="en-US" sz="3600" dirty="0">
                <a:latin typeface="Calibri Light" panose="020F0302020204030204" pitchFamily="34" charset="0"/>
                <a:cs typeface="Calibri Light" panose="020F0302020204030204" pitchFamily="34" charset="0"/>
              </a:rPr>
              <a:t>Process</a:t>
            </a:r>
          </a:p>
        </p:txBody>
      </p:sp>
      <p:sp>
        <p:nvSpPr>
          <p:cNvPr id="3" name="Text Placeholder 2">
            <a:extLst>
              <a:ext uri="{FF2B5EF4-FFF2-40B4-BE49-F238E27FC236}">
                <a16:creationId xmlns:a16="http://schemas.microsoft.com/office/drawing/2014/main" id="{2956906E-DDFB-E617-1F62-63EF5195CCC8}"/>
              </a:ext>
            </a:extLst>
          </p:cNvPr>
          <p:cNvSpPr>
            <a:spLocks noGrp="1"/>
          </p:cNvSpPr>
          <p:nvPr>
            <p:ph type="body" idx="1"/>
          </p:nvPr>
        </p:nvSpPr>
        <p:spPr>
          <a:xfrm>
            <a:off x="333054" y="2084284"/>
            <a:ext cx="10911443" cy="4634568"/>
          </a:xfrm>
        </p:spPr>
        <p:txBody>
          <a:bodyPr>
            <a:normAutofit/>
          </a:bodyPr>
          <a:lstStyle/>
          <a:p>
            <a:r>
              <a:rPr lang="en-US" sz="2200" dirty="0">
                <a:cs typeface="Calibri Light" panose="020F0302020204030204" pitchFamily="34" charset="0"/>
              </a:rPr>
              <a:t>Steering Committee: Faculty Senate leadership in partnership with leadership of Office of Faculty Affairs</a:t>
            </a:r>
          </a:p>
          <a:p>
            <a:r>
              <a:rPr lang="en-US" sz="2200" dirty="0">
                <a:cs typeface="Calibri Light" panose="020F0302020204030204" pitchFamily="34" charset="0"/>
              </a:rPr>
              <a:t>Same rigorous process of engaging multiple stakeholders, including Faculty Senate P&amp;T Committee, Faculty Senate Executive Committee, and Faculty Senators</a:t>
            </a:r>
          </a:p>
          <a:p>
            <a:r>
              <a:rPr lang="en-US" sz="2200" dirty="0">
                <a:cs typeface="Calibri Light" panose="020F0302020204030204" pitchFamily="34" charset="0"/>
              </a:rPr>
              <a:t>Instructor and FRA updates were being worked on last year alongside Instructor ALS, ESL, PAC and Research Associates (RA), but those needed to be finished first as ranks without established criteria</a:t>
            </a:r>
          </a:p>
          <a:p>
            <a:r>
              <a:rPr lang="en-US" sz="2200" dirty="0">
                <a:cs typeface="Calibri Light" panose="020F0302020204030204" pitchFamily="34" charset="0"/>
              </a:rPr>
              <a:t>Today: </a:t>
            </a:r>
            <a:r>
              <a:rPr lang="en-US" sz="2200" dirty="0"/>
              <a:t>Opportunity for feedback </a:t>
            </a:r>
            <a:r>
              <a:rPr lang="en-US" sz="2200" dirty="0">
                <a:solidFill>
                  <a:srgbClr val="FF0000"/>
                </a:solidFill>
                <a:highlight>
                  <a:srgbClr val="00FF00"/>
                </a:highlight>
              </a:rPr>
              <a:t>(send to Vickie by Friday January 26)</a:t>
            </a:r>
            <a:endParaRPr lang="en-US" sz="2200" dirty="0">
              <a:solidFill>
                <a:srgbClr val="FF0000"/>
              </a:solidFill>
              <a:highlight>
                <a:srgbClr val="00FF00"/>
              </a:highlight>
              <a:cs typeface="Calibri Light" panose="020F0302020204030204" pitchFamily="34" charset="0"/>
            </a:endParaRPr>
          </a:p>
          <a:p>
            <a:r>
              <a:rPr lang="en-US" sz="2200" dirty="0">
                <a:cs typeface="Calibri Light" panose="020F0302020204030204" pitchFamily="34" charset="0"/>
              </a:rPr>
              <a:t>Next steps: Presentation of any additional revisions and vote at February meeting</a:t>
            </a:r>
            <a:endParaRPr lang="en-US" sz="2400" dirty="0">
              <a:cs typeface="Calibri Light" panose="020F0302020204030204" pitchFamily="34" charset="0"/>
            </a:endParaRPr>
          </a:p>
          <a:p>
            <a:endParaRPr lang="en-US" sz="2200" dirty="0">
              <a:cs typeface="Calibri Light" panose="020F0302020204030204" pitchFamily="34" charset="0"/>
            </a:endParaRPr>
          </a:p>
          <a:p>
            <a:pPr marL="457200" lvl="1" indent="0">
              <a:buNone/>
            </a:pPr>
            <a:endParaRPr lang="en-US" sz="1800" dirty="0">
              <a:cs typeface="Calibri Light" panose="020F0302020204030204" pitchFamily="34" charset="0"/>
            </a:endParaRPr>
          </a:p>
          <a:p>
            <a:endParaRPr lang="en-US" sz="2200" dirty="0">
              <a:cs typeface="Calibri Light" panose="020F0302020204030204" pitchFamily="34" charset="0"/>
            </a:endParaRPr>
          </a:p>
          <a:p>
            <a:endParaRPr lang="en-US" sz="2200" dirty="0">
              <a:cs typeface="Calibri Light" panose="020F0302020204030204" pitchFamily="34" charset="0"/>
            </a:endParaRPr>
          </a:p>
          <a:p>
            <a:endParaRPr lang="en-US" sz="2200" dirty="0">
              <a:cs typeface="Calibri Light" panose="020F0302020204030204" pitchFamily="34" charset="0"/>
            </a:endParaRPr>
          </a:p>
          <a:p>
            <a:endParaRPr lang="en-US" sz="2200" dirty="0">
              <a:cs typeface="Calibri Light" panose="020F0302020204030204" pitchFamily="34" charset="0"/>
            </a:endParaRPr>
          </a:p>
          <a:p>
            <a:endParaRPr lang="en-US" sz="2200" dirty="0">
              <a:cs typeface="Calibri Light" panose="020F0302020204030204" pitchFamily="34" charset="0"/>
            </a:endParaRPr>
          </a:p>
        </p:txBody>
      </p:sp>
    </p:spTree>
    <p:extLst>
      <p:ext uri="{BB962C8B-B14F-4D97-AF65-F5344CB8AC3E}">
        <p14:creationId xmlns:p14="http://schemas.microsoft.com/office/powerpoint/2010/main" val="335397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7AEFB-5DC5-C560-5046-FB3E0D0560FD}"/>
              </a:ext>
            </a:extLst>
          </p:cNvPr>
          <p:cNvSpPr>
            <a:spLocks noGrp="1"/>
          </p:cNvSpPr>
          <p:nvPr>
            <p:ph type="title"/>
          </p:nvPr>
        </p:nvSpPr>
        <p:spPr>
          <a:xfrm>
            <a:off x="530976" y="635839"/>
            <a:ext cx="10515600" cy="1325563"/>
          </a:xfrm>
        </p:spPr>
        <p:txBody>
          <a:bodyPr>
            <a:normAutofit/>
          </a:bodyPr>
          <a:lstStyle/>
          <a:p>
            <a:r>
              <a:rPr lang="en-US" dirty="0">
                <a:latin typeface="+mn-lt"/>
                <a:cs typeface="Calibri Light" panose="020F0302020204030204" pitchFamily="34" charset="0"/>
              </a:rPr>
              <a:t>Draft Promotional Criteria</a:t>
            </a:r>
            <a:endParaRPr lang="en-US" sz="3600" dirty="0">
              <a:latin typeface="+mn-lt"/>
              <a:cs typeface="Calibri Light" panose="020F0302020204030204" pitchFamily="34" charset="0"/>
            </a:endParaRPr>
          </a:p>
        </p:txBody>
      </p:sp>
      <p:sp>
        <p:nvSpPr>
          <p:cNvPr id="3" name="Text Placeholder 2">
            <a:extLst>
              <a:ext uri="{FF2B5EF4-FFF2-40B4-BE49-F238E27FC236}">
                <a16:creationId xmlns:a16="http://schemas.microsoft.com/office/drawing/2014/main" id="{2956906E-DDFB-E617-1F62-63EF5195CCC8}"/>
              </a:ext>
            </a:extLst>
          </p:cNvPr>
          <p:cNvSpPr>
            <a:spLocks noGrp="1"/>
          </p:cNvSpPr>
          <p:nvPr>
            <p:ph type="body" idx="1"/>
          </p:nvPr>
        </p:nvSpPr>
        <p:spPr>
          <a:xfrm>
            <a:off x="333054" y="2084284"/>
            <a:ext cx="10911443" cy="5249344"/>
          </a:xfrm>
        </p:spPr>
        <p:txBody>
          <a:bodyPr>
            <a:normAutofit/>
          </a:bodyPr>
          <a:lstStyle/>
          <a:p>
            <a:r>
              <a:rPr lang="en-US" sz="2200" dirty="0">
                <a:cs typeface="Calibri Light" panose="020F0302020204030204" pitchFamily="34" charset="0"/>
              </a:rPr>
              <a:t>Each document provides a basic description of the position, eligibility (service minimums), essential criteria, specific criteria for promotional junctures, and implications for contracts.</a:t>
            </a:r>
          </a:p>
          <a:p>
            <a:pPr marL="0" indent="0">
              <a:buNone/>
            </a:pPr>
            <a:endParaRPr lang="en-US" sz="2200" dirty="0">
              <a:cs typeface="Calibri Light" panose="020F0302020204030204" pitchFamily="34" charset="0"/>
            </a:endParaRPr>
          </a:p>
          <a:p>
            <a:r>
              <a:rPr lang="en-US" sz="2200" i="1" dirty="0">
                <a:highlight>
                  <a:srgbClr val="00FF00"/>
                </a:highlight>
                <a:cs typeface="Calibri Light" panose="020F0302020204030204" pitchFamily="34" charset="0"/>
                <a:hlinkClick r:id="rId3"/>
              </a:rPr>
              <a:t>Link</a:t>
            </a:r>
            <a:r>
              <a:rPr lang="en-US" sz="2200" i="1" dirty="0">
                <a:cs typeface="Calibri Light" panose="020F0302020204030204" pitchFamily="34" charset="0"/>
              </a:rPr>
              <a:t> to Instructor </a:t>
            </a:r>
          </a:p>
          <a:p>
            <a:r>
              <a:rPr lang="en-US" sz="2200" i="1" dirty="0">
                <a:highlight>
                  <a:srgbClr val="00FF00"/>
                </a:highlight>
                <a:cs typeface="Calibri Light" panose="020F0302020204030204" pitchFamily="34" charset="0"/>
                <a:hlinkClick r:id="rId4"/>
              </a:rPr>
              <a:t>Link</a:t>
            </a:r>
            <a:r>
              <a:rPr lang="en-US" sz="2200" i="1" dirty="0">
                <a:cs typeface="Calibri Light" panose="020F0302020204030204" pitchFamily="34" charset="0"/>
              </a:rPr>
              <a:t> to Faculty Research Assistant</a:t>
            </a:r>
          </a:p>
          <a:p>
            <a:pPr marL="0" indent="0">
              <a:buNone/>
            </a:pPr>
            <a:endParaRPr lang="en-US" sz="2200" i="1" dirty="0">
              <a:cs typeface="Calibri Light" panose="020F0302020204030204" pitchFamily="34" charset="0"/>
            </a:endParaRPr>
          </a:p>
          <a:p>
            <a:pPr marL="457200" lvl="1" indent="0">
              <a:buNone/>
            </a:pPr>
            <a:endParaRPr lang="en-US" sz="1800" dirty="0">
              <a:cs typeface="Calibri Light" panose="020F0302020204030204" pitchFamily="34" charset="0"/>
            </a:endParaRPr>
          </a:p>
          <a:p>
            <a:endParaRPr lang="en-US" sz="2200" i="1" dirty="0">
              <a:cs typeface="Calibri Light" panose="020F0302020204030204" pitchFamily="34" charset="0"/>
            </a:endParaRPr>
          </a:p>
          <a:p>
            <a:pPr marL="0" indent="0">
              <a:buNone/>
            </a:pPr>
            <a:endParaRPr lang="en-US" sz="2200" dirty="0">
              <a:cs typeface="Calibri Light" panose="020F0302020204030204" pitchFamily="34" charset="0"/>
            </a:endParaRPr>
          </a:p>
        </p:txBody>
      </p:sp>
    </p:spTree>
    <p:extLst>
      <p:ext uri="{BB962C8B-B14F-4D97-AF65-F5344CB8AC3E}">
        <p14:creationId xmlns:p14="http://schemas.microsoft.com/office/powerpoint/2010/main" val="68476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9B3B62-9687-4E01-B885-11FA54A162AD}"/>
              </a:ext>
            </a:extLst>
          </p:cNvPr>
          <p:cNvSpPr txBox="1"/>
          <p:nvPr/>
        </p:nvSpPr>
        <p:spPr>
          <a:xfrm>
            <a:off x="4966139" y="3105834"/>
            <a:ext cx="2259721" cy="646331"/>
          </a:xfrm>
          <a:prstGeom prst="rect">
            <a:avLst/>
          </a:prstGeom>
          <a:noFill/>
        </p:spPr>
        <p:txBody>
          <a:bodyPr wrap="none" rtlCol="0">
            <a:spAutoFit/>
          </a:bodyPr>
          <a:lstStyle/>
          <a:p>
            <a:r>
              <a:rPr lang="en-US" sz="3600" i="1" dirty="0">
                <a:latin typeface="Calibri Light" panose="020F0302020204030204" pitchFamily="34" charset="0"/>
                <a:cs typeface="Calibri Light" panose="020F0302020204030204" pitchFamily="34" charset="0"/>
              </a:rPr>
              <a:t>Questions?</a:t>
            </a:r>
          </a:p>
        </p:txBody>
      </p:sp>
    </p:spTree>
    <p:extLst>
      <p:ext uri="{BB962C8B-B14F-4D97-AF65-F5344CB8AC3E}">
        <p14:creationId xmlns:p14="http://schemas.microsoft.com/office/powerpoint/2010/main" val="293329955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1478</TotalTime>
  <Words>297</Words>
  <Application>Microsoft Office PowerPoint</Application>
  <PresentationFormat>Widescreen</PresentationFormat>
  <Paragraphs>38</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Georgia</vt:lpstr>
      <vt:lpstr>Rockwell</vt:lpstr>
      <vt:lpstr>Trebuchet MS</vt:lpstr>
      <vt:lpstr>Berlin</vt:lpstr>
      <vt:lpstr>Promotional Criteria: Instructor and Faculty Research Assistant (FRA) Tracks</vt:lpstr>
      <vt:lpstr>Background</vt:lpstr>
      <vt:lpstr>Process</vt:lpstr>
      <vt:lpstr>Draft Promotional Criteria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OSU Faculty Senate</dc:title>
  <dc:creator>Calascibetta, Caitlin</dc:creator>
  <cp:lastModifiedBy>Calascibetta, Caitlin M</cp:lastModifiedBy>
  <cp:revision>220</cp:revision>
  <dcterms:created xsi:type="dcterms:W3CDTF">2021-12-09T00:10:26Z</dcterms:created>
  <dcterms:modified xsi:type="dcterms:W3CDTF">2024-01-11T19:22:03Z</dcterms:modified>
</cp:coreProperties>
</file>