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11"/>
  </p:notesMasterIdLst>
  <p:sldIdLst>
    <p:sldId id="262" r:id="rId2"/>
    <p:sldId id="306" r:id="rId3"/>
    <p:sldId id="307" r:id="rId4"/>
    <p:sldId id="314" r:id="rId5"/>
    <p:sldId id="315" r:id="rId6"/>
    <p:sldId id="316" r:id="rId7"/>
    <p:sldId id="317" r:id="rId8"/>
    <p:sldId id="319" r:id="rId9"/>
    <p:sldId id="294" r:id="rId10"/>
  </p:sldIdLst>
  <p:sldSz cx="12192000" cy="6858000"/>
  <p:notesSz cx="7010400" cy="92964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e, Colleen - COB" initials="CB" lastIdx="1" clrIdx="0">
    <p:extLst>
      <p:ext uri="{19B8F6BF-5375-455C-9EA6-DF929625EA0E}">
        <p15:presenceInfo xmlns:p15="http://schemas.microsoft.com/office/powerpoint/2012/main" userId="Bee, Colleen - COB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4405"/>
    <a:srgbClr val="D83F09"/>
    <a:srgbClr val="D73F0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39" autoAdjust="0"/>
    <p:restoredTop sz="92090" autoAdjust="0"/>
  </p:normalViewPr>
  <p:slideViewPr>
    <p:cSldViewPr snapToGrid="0" snapToObjects="1">
      <p:cViewPr varScale="1">
        <p:scale>
          <a:sx n="53" d="100"/>
          <a:sy n="53" d="100"/>
        </p:scale>
        <p:origin x="108" y="13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38A0696-E8A4-5E47-B426-CB2DE1C28947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4A39D37-EB39-9B49-85DF-DD837FDB4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14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39D37-EB39-9B49-85DF-DD837FDB43E8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17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39D37-EB39-9B49-85DF-DD837FDB43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18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39D37-EB39-9B49-85DF-DD837FDB43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51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39D37-EB39-9B49-85DF-DD837FDB43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93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39D37-EB39-9B49-85DF-DD837FDB43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012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39D37-EB39-9B49-85DF-DD837FDB43E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818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39D37-EB39-9B49-85DF-DD837FDB43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97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39D37-EB39-9B49-85DF-DD837FDB43E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967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39D37-EB39-9B49-85DF-DD837FDB43E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513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1: Austin H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7" descr="Background aerial image of Austin Hall on campus">
            <a:extLst>
              <a:ext uri="{FF2B5EF4-FFF2-40B4-BE49-F238E27FC236}">
                <a16:creationId xmlns:a16="http://schemas.microsoft.com/office/drawing/2014/main" id="{6710F723-089B-7E46-A15D-59BA841A47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B53AA60-07C6-4D4B-AE82-6184B3C8E41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Kievit Offc Regular" panose="020B0504030101020102" pitchFamily="34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33E289-CDF8-D743-AEFA-0E9214648922}"/>
              </a:ext>
            </a:extLst>
          </p:cNvPr>
          <p:cNvSpPr txBox="1"/>
          <p:nvPr userDrawn="1"/>
        </p:nvSpPr>
        <p:spPr>
          <a:xfrm>
            <a:off x="3467100" y="-7239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0" i="0" dirty="0">
              <a:latin typeface="Kievit Offc Regular" panose="020B0504030101020102" pitchFamily="34" charset="77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5CD415F-9F5D-D74C-B392-3B9F3A5D6E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30301" y="1832943"/>
            <a:ext cx="8510656" cy="2141887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lnSpc>
                <a:spcPct val="85000"/>
              </a:lnSpc>
              <a:defRPr sz="80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Headline or title of event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0086F07A-3AB1-9A4A-BBC0-93C1D6AD94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30301" y="1323184"/>
            <a:ext cx="8510656" cy="333338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800"/>
              </a:lnSpc>
              <a:buNone/>
              <a:defRPr sz="25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College Name Here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AB48570-76AE-BE46-B1D8-502D40C3C935}"/>
              </a:ext>
            </a:extLst>
          </p:cNvPr>
          <p:cNvSpPr/>
          <p:nvPr userDrawn="1"/>
        </p:nvSpPr>
        <p:spPr>
          <a:xfrm>
            <a:off x="0" y="5066269"/>
            <a:ext cx="12192000" cy="1791731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lumMod val="100000"/>
                  <a:alpha val="28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Kievit Offc Regular" panose="020B0504030101020102" pitchFamily="34" charset="77"/>
            </a:endParaRPr>
          </a:p>
        </p:txBody>
      </p:sp>
      <p:pic>
        <p:nvPicPr>
          <p:cNvPr id="36" name="Picture 35" descr="Oregon State University logo">
            <a:extLst>
              <a:ext uri="{FF2B5EF4-FFF2-40B4-BE49-F238E27FC236}">
                <a16:creationId xmlns:a16="http://schemas.microsoft.com/office/drawing/2014/main" id="{A3B008FC-7F59-3248-9E8F-89C34EFACD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5052" y="5492462"/>
            <a:ext cx="3337560" cy="1066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-Slide: Bucktooth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635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Kievit Offc Regular" panose="020B0504030101020102" pitchFamily="34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E6EB33-081D-D349-B8F7-A1C4F723E5B5}"/>
              </a:ext>
            </a:extLst>
          </p:cNvPr>
          <p:cNvSpPr txBox="1"/>
          <p:nvPr userDrawn="1"/>
        </p:nvSpPr>
        <p:spPr>
          <a:xfrm>
            <a:off x="7487478" y="0"/>
            <a:ext cx="4704522" cy="1881809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algn="l"/>
            <a:endParaRPr lang="en-US" sz="15000" b="0" i="0" dirty="0">
              <a:solidFill>
                <a:schemeClr val="accent1"/>
              </a:solidFill>
              <a:latin typeface="Kievit Offc Regular" panose="020B0504030101020102" pitchFamily="34" charset="77"/>
            </a:endParaRPr>
          </a:p>
        </p:txBody>
      </p:sp>
      <p:sp>
        <p:nvSpPr>
          <p:cNvPr id="5" name="Picture Placeholder 4" descr="presenter photo placeholder box">
            <a:extLst>
              <a:ext uri="{FF2B5EF4-FFF2-40B4-BE49-F238E27FC236}">
                <a16:creationId xmlns:a16="http://schemas.microsoft.com/office/drawing/2014/main" id="{D428078F-5CD8-5048-A9A9-39DEB6B571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1919" y="1881809"/>
            <a:ext cx="1838325" cy="220904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presenter photo here</a:t>
            </a:r>
          </a:p>
        </p:txBody>
      </p:sp>
      <p:sp>
        <p:nvSpPr>
          <p:cNvPr id="12" name="Picture Placeholder 4" descr="presenter photo placeholder box">
            <a:extLst>
              <a:ext uri="{FF2B5EF4-FFF2-40B4-BE49-F238E27FC236}">
                <a16:creationId xmlns:a16="http://schemas.microsoft.com/office/drawing/2014/main" id="{C7E8BC33-8472-B143-8EA3-83624E24A30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02163" y="1881809"/>
            <a:ext cx="1838325" cy="220904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presenter photo here</a:t>
            </a:r>
          </a:p>
        </p:txBody>
      </p:sp>
      <p:sp>
        <p:nvSpPr>
          <p:cNvPr id="13" name="Picture Placeholder 4" descr="presenter photo placeholder box">
            <a:extLst>
              <a:ext uri="{FF2B5EF4-FFF2-40B4-BE49-F238E27FC236}">
                <a16:creationId xmlns:a16="http://schemas.microsoft.com/office/drawing/2014/main" id="{EC967C99-B367-5E4C-9640-718B07BD74A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72407" y="1881809"/>
            <a:ext cx="1838325" cy="220904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presenter photo here</a:t>
            </a:r>
          </a:p>
        </p:txBody>
      </p:sp>
      <p:sp>
        <p:nvSpPr>
          <p:cNvPr id="14" name="Picture Placeholder 4" descr="presenter photo placeholder box">
            <a:extLst>
              <a:ext uri="{FF2B5EF4-FFF2-40B4-BE49-F238E27FC236}">
                <a16:creationId xmlns:a16="http://schemas.microsoft.com/office/drawing/2014/main" id="{10D2A037-BF58-2442-BD66-00A687CBAB2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42651" y="1881809"/>
            <a:ext cx="1838325" cy="220904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presenter photo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E442D0A-618F-034D-B5C1-60FB3ED88B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1850" y="4226741"/>
            <a:ext cx="2401680" cy="635552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Kievit Offc Regular" panose="020B0504030101020102" pitchFamily="34" charset="77"/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D997C1A7-E13E-0A46-B2C9-FB76535C17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1850" y="4957401"/>
            <a:ext cx="2401680" cy="72169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ACF15736-65FD-8440-A1B8-07CA11D41F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08789" y="4226741"/>
            <a:ext cx="2401680" cy="635552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Kievit Offc Regular" panose="020B0504030101020102" pitchFamily="34" charset="77"/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588CAA31-A92A-C444-951A-2507DCBDD8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08789" y="4957401"/>
            <a:ext cx="2401680" cy="72169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A6596DC8-26A8-B64B-A1FD-B9D2DD889A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5729" y="4226741"/>
            <a:ext cx="2401680" cy="635552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Kievit Offc Regular" panose="020B0504030101020102" pitchFamily="34" charset="77"/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AA6F95F9-E835-9046-AA65-4149030154A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85729" y="4957401"/>
            <a:ext cx="2401680" cy="72169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FFE27356-5AF8-7041-8A99-9D618C37C5B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49415" y="4226741"/>
            <a:ext cx="2401680" cy="635552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Kievit Offc Regular" panose="020B0504030101020102" pitchFamily="34" charset="77"/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51A59CDF-17B0-1543-A39E-E95FAB5CEF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49415" y="4957401"/>
            <a:ext cx="2401680" cy="72169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2" name="Footer Placeholder 4">
            <a:extLst>
              <a:ext uri="{FF2B5EF4-FFF2-40B4-BE49-F238E27FC236}">
                <a16:creationId xmlns:a16="http://schemas.microsoft.com/office/drawing/2014/main" id="{E67086F1-7AC6-874C-AE8B-8CF014946F3D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6172408" y="6239426"/>
            <a:ext cx="5767802" cy="365125"/>
          </a:xfrm>
        </p:spPr>
        <p:txBody>
          <a:bodyPr/>
          <a:lstStyle>
            <a:lvl1pPr>
              <a:defRPr sz="13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OREGON STATE UNIVERSITY COLLEGE OF BUSINESS | </a:t>
            </a:r>
            <a:fld id="{AAB6004F-53F9-E74D-AC89-56EA63355CB3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3A260CDD-E5B3-0F49-BD84-9DD763A2E7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34063" y="665369"/>
            <a:ext cx="8323873" cy="805623"/>
          </a:xfrm>
        </p:spPr>
        <p:txBody>
          <a:bodyPr anchor="b"/>
          <a:lstStyle>
            <a:lvl1pPr algn="ctr">
              <a:defRPr sz="6000" b="0" i="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Our presenters title</a:t>
            </a:r>
          </a:p>
        </p:txBody>
      </p:sp>
    </p:spTree>
    <p:extLst>
      <p:ext uri="{BB962C8B-B14F-4D97-AF65-F5344CB8AC3E}">
        <p14:creationId xmlns:p14="http://schemas.microsoft.com/office/powerpoint/2010/main" val="1371247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: Beav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9625"/>
            <a:ext cx="12192000" cy="6858000"/>
          </a:xfrm>
          <a:prstGeom prst="rect">
            <a:avLst/>
          </a:prstGeom>
          <a:solidFill>
            <a:srgbClr val="D73F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accent1"/>
              </a:solidFill>
              <a:latin typeface="Kievit Offc Regular" panose="020B0504030101020102" pitchFamily="34" charset="77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43B96CB-5BB2-9C48-8F6A-48CF164D1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8425"/>
            <a:ext cx="8956919" cy="1253090"/>
          </a:xfrm>
        </p:spPr>
        <p:txBody>
          <a:bodyPr lIns="0" anchor="b"/>
          <a:lstStyle>
            <a:lvl1pPr>
              <a:defRPr sz="6000" b="0" i="0" cap="all" baseline="0">
                <a:latin typeface="+mj-lt"/>
              </a:defRPr>
            </a:lvl1pPr>
          </a:lstStyle>
          <a:p>
            <a:r>
              <a:rPr lang="en-US" dirty="0"/>
              <a:t>Table of Contents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80CB99E-E1F3-EF46-8942-C06942165F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49" y="3776471"/>
            <a:ext cx="6954989" cy="2451074"/>
          </a:xfrm>
        </p:spPr>
        <p:txBody>
          <a:bodyPr numCol="2" spcCol="274320" anchor="t" anchorCtr="0"/>
          <a:lstStyle>
            <a:lvl1pPr marL="457200" indent="-457200">
              <a:buFont typeface="+mj-lt"/>
              <a:buAutoNum type="arabicPeriod"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1</a:t>
            </a:r>
          </a:p>
          <a:p>
            <a:pPr lvl="0"/>
            <a:r>
              <a:rPr lang="en-US" dirty="0"/>
              <a:t>Section 2</a:t>
            </a:r>
          </a:p>
          <a:p>
            <a:pPr lvl="0"/>
            <a:r>
              <a:rPr lang="en-US" dirty="0"/>
              <a:t>Section 3</a:t>
            </a:r>
          </a:p>
          <a:p>
            <a:pPr lvl="0"/>
            <a:r>
              <a:rPr lang="en-US" dirty="0"/>
              <a:t>Section 4</a:t>
            </a:r>
          </a:p>
          <a:p>
            <a:pPr lvl="0"/>
            <a:r>
              <a:rPr lang="en-US" dirty="0"/>
              <a:t>Section 5</a:t>
            </a:r>
          </a:p>
          <a:p>
            <a:pPr lvl="0"/>
            <a:r>
              <a:rPr lang="en-US" dirty="0"/>
              <a:t>Section 6</a:t>
            </a:r>
          </a:p>
          <a:p>
            <a:pPr lvl="0"/>
            <a:r>
              <a:rPr lang="en-US" dirty="0"/>
              <a:t>Section 7</a:t>
            </a:r>
          </a:p>
          <a:p>
            <a:pPr lvl="0"/>
            <a:r>
              <a:rPr lang="en-US" dirty="0"/>
              <a:t>Section 8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AE20D8-28EF-E342-80F9-1CB129F6CB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0295" y="-1"/>
            <a:ext cx="7341705" cy="163581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800ABB5-08AD-3F42-95B6-7C20E582C09A}"/>
              </a:ext>
            </a:extLst>
          </p:cNvPr>
          <p:cNvCxnSpPr>
            <a:cxnSpLocks/>
          </p:cNvCxnSpPr>
          <p:nvPr userDrawn="1"/>
        </p:nvCxnSpPr>
        <p:spPr>
          <a:xfrm>
            <a:off x="831849" y="3380874"/>
            <a:ext cx="78468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309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: Paddletail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9625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Kievit Offc Regular" panose="020B0504030101020102" pitchFamily="34" charset="77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43B96CB-5BB2-9C48-8F6A-48CF164D1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8425"/>
            <a:ext cx="8956919" cy="1253090"/>
          </a:xfrm>
        </p:spPr>
        <p:txBody>
          <a:bodyPr lIns="0" anchor="b"/>
          <a:lstStyle>
            <a:lvl1pPr>
              <a:defRPr sz="6000" b="0" i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Table of Contents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80CB99E-E1F3-EF46-8942-C06942165F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49" y="3776471"/>
            <a:ext cx="6954989" cy="2451074"/>
          </a:xfrm>
        </p:spPr>
        <p:txBody>
          <a:bodyPr numCol="2" spcCol="274320" anchor="t" anchorCtr="0"/>
          <a:lstStyle>
            <a:lvl1pPr marL="457200" indent="-457200">
              <a:buFont typeface="+mj-lt"/>
              <a:buAutoNum type="arabicPeriod"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1</a:t>
            </a:r>
          </a:p>
          <a:p>
            <a:pPr lvl="0"/>
            <a:r>
              <a:rPr lang="en-US" dirty="0"/>
              <a:t>Section 2</a:t>
            </a:r>
          </a:p>
          <a:p>
            <a:pPr lvl="0"/>
            <a:r>
              <a:rPr lang="en-US" dirty="0"/>
              <a:t>Section 3</a:t>
            </a:r>
          </a:p>
          <a:p>
            <a:pPr lvl="0"/>
            <a:r>
              <a:rPr lang="en-US" dirty="0"/>
              <a:t>Section 4</a:t>
            </a:r>
          </a:p>
          <a:p>
            <a:pPr lvl="0"/>
            <a:r>
              <a:rPr lang="en-US" dirty="0"/>
              <a:t>Section 5</a:t>
            </a:r>
          </a:p>
          <a:p>
            <a:pPr lvl="0"/>
            <a:r>
              <a:rPr lang="en-US" dirty="0"/>
              <a:t>Section 6</a:t>
            </a:r>
          </a:p>
          <a:p>
            <a:pPr lvl="0"/>
            <a:r>
              <a:rPr lang="en-US" dirty="0"/>
              <a:t>Section 7</a:t>
            </a:r>
          </a:p>
          <a:p>
            <a:pPr lvl="0"/>
            <a:r>
              <a:rPr lang="en-US" dirty="0"/>
              <a:t>Section 8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75866B-21D2-104A-80AC-26A3F6FFA3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096"/>
          <a:stretch/>
        </p:blipFill>
        <p:spPr>
          <a:xfrm>
            <a:off x="5907260" y="0"/>
            <a:ext cx="6284741" cy="183142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472C70A-46CC-1444-B29D-DBD756913D6B}"/>
              </a:ext>
            </a:extLst>
          </p:cNvPr>
          <p:cNvCxnSpPr>
            <a:cxnSpLocks/>
          </p:cNvCxnSpPr>
          <p:nvPr userDrawn="1"/>
        </p:nvCxnSpPr>
        <p:spPr>
          <a:xfrm>
            <a:off x="831849" y="3380874"/>
            <a:ext cx="784680" cy="0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608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: Bucktooth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9625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Kievit Offc Regular" panose="020B0504030101020102" pitchFamily="34" charset="77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43B96CB-5BB2-9C48-8F6A-48CF164D1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8425"/>
            <a:ext cx="8956919" cy="1253090"/>
          </a:xfrm>
        </p:spPr>
        <p:txBody>
          <a:bodyPr lIns="0" anchor="b"/>
          <a:lstStyle>
            <a:lvl1pPr>
              <a:defRPr sz="6000" b="0" i="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Table of Contents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80CB99E-E1F3-EF46-8942-C06942165F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49" y="3776471"/>
            <a:ext cx="6954989" cy="2451074"/>
          </a:xfrm>
        </p:spPr>
        <p:txBody>
          <a:bodyPr numCol="2" spcCol="274320" anchor="t" anchorCtr="0"/>
          <a:lstStyle>
            <a:lvl1pPr marL="457200" indent="-457200">
              <a:buFont typeface="+mj-lt"/>
              <a:buAutoNum type="arabicPeriod"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1</a:t>
            </a:r>
          </a:p>
          <a:p>
            <a:pPr lvl="0"/>
            <a:r>
              <a:rPr lang="en-US" dirty="0"/>
              <a:t>Section 2</a:t>
            </a:r>
          </a:p>
          <a:p>
            <a:pPr lvl="0"/>
            <a:r>
              <a:rPr lang="en-US" dirty="0"/>
              <a:t>Section 3</a:t>
            </a:r>
          </a:p>
          <a:p>
            <a:pPr lvl="0"/>
            <a:r>
              <a:rPr lang="en-US" dirty="0"/>
              <a:t>Section 4</a:t>
            </a:r>
          </a:p>
          <a:p>
            <a:pPr lvl="0"/>
            <a:r>
              <a:rPr lang="en-US" dirty="0"/>
              <a:t>Section 5</a:t>
            </a:r>
          </a:p>
          <a:p>
            <a:pPr lvl="0"/>
            <a:r>
              <a:rPr lang="en-US" dirty="0"/>
              <a:t>Section 6</a:t>
            </a:r>
          </a:p>
          <a:p>
            <a:pPr lvl="0"/>
            <a:r>
              <a:rPr lang="en-US" dirty="0"/>
              <a:t>Section 7</a:t>
            </a:r>
          </a:p>
          <a:p>
            <a:pPr lvl="0"/>
            <a:r>
              <a:rPr lang="en-US" dirty="0"/>
              <a:t>Section 8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EBCA58-57BE-E444-916D-8D2D4C7FF4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6186" y="0"/>
            <a:ext cx="6715815" cy="173244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42277C3-7167-9C45-B9F0-AE84DCA183AE}"/>
              </a:ext>
            </a:extLst>
          </p:cNvPr>
          <p:cNvCxnSpPr>
            <a:cxnSpLocks/>
          </p:cNvCxnSpPr>
          <p:nvPr userDrawn="1"/>
        </p:nvCxnSpPr>
        <p:spPr>
          <a:xfrm>
            <a:off x="831849" y="3380874"/>
            <a:ext cx="78468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925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background photo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with Caption: Beav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background photo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484B30-71BE-9F47-928C-0906AE1E72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1850" y="5488685"/>
            <a:ext cx="4999107" cy="779316"/>
          </a:xfrm>
          <a:solidFill>
            <a:schemeClr val="accent1"/>
          </a:solidFill>
        </p:spPr>
        <p:txBody>
          <a:bodyPr wrap="square" lIns="274320" tIns="274320" rIns="274320" bIns="274320" anchor="b" anchorCtr="0">
            <a:sp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Photo caption</a:t>
            </a:r>
          </a:p>
        </p:txBody>
      </p:sp>
    </p:spTree>
    <p:extLst>
      <p:ext uri="{BB962C8B-B14F-4D97-AF65-F5344CB8AC3E}">
        <p14:creationId xmlns:p14="http://schemas.microsoft.com/office/powerpoint/2010/main" val="3491408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with Caption: Paddletail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background photo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484B30-71BE-9F47-928C-0906AE1E72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1850" y="5488685"/>
            <a:ext cx="4999107" cy="779316"/>
          </a:xfrm>
          <a:solidFill>
            <a:schemeClr val="tx1"/>
          </a:solidFill>
        </p:spPr>
        <p:txBody>
          <a:bodyPr wrap="square" lIns="274320" tIns="274320" rIns="274320" bIns="274320" anchor="b" anchorCtr="0">
            <a:sp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Photo caption</a:t>
            </a:r>
          </a:p>
        </p:txBody>
      </p:sp>
    </p:spTree>
    <p:extLst>
      <p:ext uri="{BB962C8B-B14F-4D97-AF65-F5344CB8AC3E}">
        <p14:creationId xmlns:p14="http://schemas.microsoft.com/office/powerpoint/2010/main" val="4064316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with Caption: Bucktooth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background photo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484B30-71BE-9F47-928C-0906AE1E72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1850" y="5488685"/>
            <a:ext cx="4999107" cy="779316"/>
          </a:xfrm>
          <a:solidFill>
            <a:schemeClr val="bg1"/>
          </a:solidFill>
        </p:spPr>
        <p:txBody>
          <a:bodyPr wrap="square" lIns="274320" tIns="274320" rIns="274320" bIns="274320" anchor="b" anchorCtr="0"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Photo caption</a:t>
            </a:r>
          </a:p>
        </p:txBody>
      </p:sp>
    </p:spTree>
    <p:extLst>
      <p:ext uri="{BB962C8B-B14F-4D97-AF65-F5344CB8AC3E}">
        <p14:creationId xmlns:p14="http://schemas.microsoft.com/office/powerpoint/2010/main" val="12251226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Section Slide: Beav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accent1"/>
              </a:solidFill>
              <a:latin typeface="Kievit Offc Regular" panose="020B0504030101020102" pitchFamily="34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2166177"/>
            <a:ext cx="10515600" cy="2334936"/>
          </a:xfrm>
        </p:spPr>
        <p:txBody>
          <a:bodyPr anchor="b"/>
          <a:lstStyle>
            <a:lvl1pPr>
              <a:defRPr sz="6000" b="0" i="0" cap="all" baseline="0">
                <a:latin typeface="+mj-lt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DE1F60BC-4C85-4D4E-A608-61A32C071E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491159"/>
            <a:ext cx="10515600" cy="100550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500" i="1" u="none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#.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DB4C505-7115-954D-8503-2227F633CA4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76781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Optional supporting copy 30 words maximum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E6EB33-081D-D349-B8F7-A1C4F723E5B5}"/>
              </a:ext>
            </a:extLst>
          </p:cNvPr>
          <p:cNvSpPr txBox="1"/>
          <p:nvPr userDrawn="1"/>
        </p:nvSpPr>
        <p:spPr>
          <a:xfrm>
            <a:off x="7487478" y="0"/>
            <a:ext cx="4704522" cy="1881809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algn="l"/>
            <a:endParaRPr lang="en-US" sz="15000" b="0" i="0" dirty="0">
              <a:solidFill>
                <a:schemeClr val="accent1"/>
              </a:solidFill>
              <a:latin typeface="Kievit Offc Regular" panose="020B0504030101020102" pitchFamily="34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A65D44-D396-314B-8979-A4EFE4C7CB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0295" y="-1"/>
            <a:ext cx="7341705" cy="163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114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Section Slide: Paddletail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Kievit Offc Regular" panose="020B0504030101020102" pitchFamily="34" charset="77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3AF8909-88CE-2D41-90DC-3C16C7EE89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166177"/>
            <a:ext cx="10515600" cy="2334936"/>
          </a:xfrm>
        </p:spPr>
        <p:txBody>
          <a:bodyPr anchor="b"/>
          <a:lstStyle>
            <a:lvl1pPr>
              <a:defRPr sz="6000" b="0" i="0" cap="all" baseline="0">
                <a:latin typeface="+mj-lt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1F2DF778-4115-3B4B-A843-C13016C97F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491159"/>
            <a:ext cx="10515600" cy="100550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500" i="1" u="none"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#.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277D4E3-1FDB-974C-90BA-B553EB35A38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76781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Optional supporting copy 30 words maximum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2D32703-82C0-694E-ABE2-3D96A942CB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096"/>
          <a:stretch/>
        </p:blipFill>
        <p:spPr>
          <a:xfrm>
            <a:off x="5907260" y="0"/>
            <a:ext cx="6284741" cy="183142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302FA9A-9C3E-1440-A2FD-385592B88E6B}"/>
              </a:ext>
            </a:extLst>
          </p:cNvPr>
          <p:cNvSpPr txBox="1"/>
          <p:nvPr userDrawn="1"/>
        </p:nvSpPr>
        <p:spPr>
          <a:xfrm>
            <a:off x="2796209" y="-530087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Autofit/>
          </a:bodyPr>
          <a:lstStyle/>
          <a:p>
            <a:pPr algn="l"/>
            <a:endParaRPr lang="en-US" sz="15000" b="0" i="0" dirty="0">
              <a:solidFill>
                <a:schemeClr val="accent1"/>
              </a:solidFill>
              <a:latin typeface="Kievit Offc Regular" panose="020B0504030101020102" pitchFamily="34" charset="77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2: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7" descr="Background image of student reading a book">
            <a:extLst>
              <a:ext uri="{FF2B5EF4-FFF2-40B4-BE49-F238E27FC236}">
                <a16:creationId xmlns:a16="http://schemas.microsoft.com/office/drawing/2014/main" id="{6710F723-089B-7E46-A15D-59BA841A47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B1386DC-CA07-3E43-AF77-0B721F04198E}"/>
              </a:ext>
            </a:extLst>
          </p:cNvPr>
          <p:cNvSpPr/>
          <p:nvPr userDrawn="1"/>
        </p:nvSpPr>
        <p:spPr>
          <a:xfrm rot="5400000">
            <a:off x="393704" y="-393703"/>
            <a:ext cx="6858000" cy="7645407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lumMod val="100000"/>
                  <a:alpha val="28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Kievit Offc Regular" panose="020B0504030101020102" pitchFamily="34" charset="77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4D431D9-ACD8-FD46-9D27-A802AD5CFFB8}"/>
              </a:ext>
            </a:extLst>
          </p:cNvPr>
          <p:cNvSpPr/>
          <p:nvPr userDrawn="1"/>
        </p:nvSpPr>
        <p:spPr>
          <a:xfrm>
            <a:off x="0" y="5066269"/>
            <a:ext cx="12192000" cy="1791731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lumMod val="100000"/>
                  <a:alpha val="28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Kievit Offc Regular" panose="020B0504030101020102" pitchFamily="34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33E289-CDF8-D743-AEFA-0E9214648922}"/>
              </a:ext>
            </a:extLst>
          </p:cNvPr>
          <p:cNvSpPr txBox="1"/>
          <p:nvPr userDrawn="1"/>
        </p:nvSpPr>
        <p:spPr>
          <a:xfrm>
            <a:off x="3467100" y="-7239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0" i="0" dirty="0">
              <a:latin typeface="Kievit Offc Regular" panose="020B0504030101020102" pitchFamily="34" charset="77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BFEDE4F-8F85-EC47-BC97-1551F400DF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9495" y="1654382"/>
            <a:ext cx="5199157" cy="3057318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lnSpc>
                <a:spcPct val="85000"/>
              </a:lnSpc>
              <a:defRPr sz="8000" cap="all" baseline="0">
                <a:solidFill>
                  <a:srgbClr val="D73F09"/>
                </a:solidFill>
                <a:latin typeface="+mj-lt"/>
              </a:defRPr>
            </a:lvl1pPr>
          </a:lstStyle>
          <a:p>
            <a:r>
              <a:rPr lang="en-US" dirty="0"/>
              <a:t>Headline or title of event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559EF6B5-305D-2542-BAD7-D701F2DFB1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69495" y="1144622"/>
            <a:ext cx="5199157" cy="36667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800"/>
              </a:lnSpc>
              <a:buNone/>
              <a:defRPr sz="25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College Name Here</a:t>
            </a:r>
          </a:p>
        </p:txBody>
      </p:sp>
      <p:pic>
        <p:nvPicPr>
          <p:cNvPr id="11" name="Picture 10" descr="Oregon State University logo">
            <a:extLst>
              <a:ext uri="{FF2B5EF4-FFF2-40B4-BE49-F238E27FC236}">
                <a16:creationId xmlns:a16="http://schemas.microsoft.com/office/drawing/2014/main" id="{F74B49FE-28BD-0A4C-8A5D-765555222A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8511" y="5488522"/>
            <a:ext cx="333756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791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Section Slide: Bucktooth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bg1"/>
              </a:solidFill>
              <a:latin typeface="Kievit Offc Regular" panose="020B0504030101020102" pitchFamily="34" charset="77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F89436A-96DD-8C49-99B5-39EE01851D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166177"/>
            <a:ext cx="10515600" cy="2334936"/>
          </a:xfrm>
        </p:spPr>
        <p:txBody>
          <a:bodyPr anchor="b"/>
          <a:lstStyle>
            <a:lvl1pPr>
              <a:defRPr sz="6000" b="0" i="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B5ABF6C3-6EC9-2E49-99F0-8EBDFCE56E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491159"/>
            <a:ext cx="10515600" cy="100550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500" i="1" u="none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#.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F32569E-B73A-054E-A332-EA107D88F4E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76781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Optional supporting copy 30 words maximum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3567581-5DD9-C642-9F0E-319E50B9A1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6186" y="0"/>
            <a:ext cx="6715815" cy="173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4537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: Beav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accent1"/>
              </a:solidFill>
              <a:latin typeface="Kievit Offc Regular" panose="020B0504030101020102" pitchFamily="34" charset="77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69FC60F-88E0-BC49-A418-51EE3E9AEC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166177"/>
            <a:ext cx="10515600" cy="2334936"/>
          </a:xfrm>
        </p:spPr>
        <p:txBody>
          <a:bodyPr anchor="b"/>
          <a:lstStyle>
            <a:lvl1pPr>
              <a:defRPr sz="6000" b="0" i="0" cap="all" baseline="0">
                <a:latin typeface="+mj-lt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A1B7E90-40C8-B642-83F2-4271287B5A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76781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Optional supporting copy 30 words maximum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77B98C4-50F1-3249-8B43-BB406BA301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0295" y="-1"/>
            <a:ext cx="7341705" cy="163581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93B4F37-D793-5B45-A408-5004383562EF}"/>
              </a:ext>
            </a:extLst>
          </p:cNvPr>
          <p:cNvCxnSpPr>
            <a:cxnSpLocks/>
          </p:cNvCxnSpPr>
          <p:nvPr userDrawn="1"/>
        </p:nvCxnSpPr>
        <p:spPr>
          <a:xfrm>
            <a:off x="831849" y="1762539"/>
            <a:ext cx="78468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8978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: Paddletail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Kievit Offc Regular" panose="020B0504030101020102" pitchFamily="34" charset="77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7B0544A-0864-D045-81A6-8BE5E8A18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166177"/>
            <a:ext cx="10515600" cy="2334936"/>
          </a:xfrm>
        </p:spPr>
        <p:txBody>
          <a:bodyPr anchor="b"/>
          <a:lstStyle>
            <a:lvl1pPr>
              <a:defRPr sz="6000" b="0" i="0" cap="all" baseline="0">
                <a:latin typeface="+mj-lt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DDC60BF-CFB5-5F4A-BC8B-25D473C9852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76781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Optional supporting copy 30 words maximum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1AA8E2-19AB-D44F-95C8-4063946242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096"/>
          <a:stretch/>
        </p:blipFill>
        <p:spPr>
          <a:xfrm>
            <a:off x="5907260" y="0"/>
            <a:ext cx="6284741" cy="183142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3DC9BE8-585D-0742-A0A4-0B35D520CFFA}"/>
              </a:ext>
            </a:extLst>
          </p:cNvPr>
          <p:cNvCxnSpPr>
            <a:cxnSpLocks/>
          </p:cNvCxnSpPr>
          <p:nvPr userDrawn="1"/>
        </p:nvCxnSpPr>
        <p:spPr>
          <a:xfrm>
            <a:off x="831849" y="1762539"/>
            <a:ext cx="784680" cy="0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64086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: Bucktooth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bg1"/>
              </a:solidFill>
              <a:latin typeface="Kievit Offc Regular" panose="020B0504030101020102" pitchFamily="34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CA0609-68DB-C74A-9CA4-37169D319E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6186" y="0"/>
            <a:ext cx="6715815" cy="173244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7960327-D1C6-0A46-9916-6A232535E4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166177"/>
            <a:ext cx="10515600" cy="2334936"/>
          </a:xfrm>
        </p:spPr>
        <p:txBody>
          <a:bodyPr anchor="b"/>
          <a:lstStyle>
            <a:lvl1pPr>
              <a:defRPr sz="6000" b="0" i="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7A7F70A-DD92-E64D-B369-2FB94706204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76781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Optional supporting copy 30 words maximum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8888049-C483-7B4E-A760-9120418F7438}"/>
              </a:ext>
            </a:extLst>
          </p:cNvPr>
          <p:cNvCxnSpPr>
            <a:cxnSpLocks/>
          </p:cNvCxnSpPr>
          <p:nvPr userDrawn="1"/>
        </p:nvCxnSpPr>
        <p:spPr>
          <a:xfrm>
            <a:off x="831849" y="1762539"/>
            <a:ext cx="78468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5653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hoto on Left: Beav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A699E7-ADFC-174C-A9E6-79BBE2715197}"/>
              </a:ext>
            </a:extLst>
          </p:cNvPr>
          <p:cNvSpPr/>
          <p:nvPr userDrawn="1"/>
        </p:nvSpPr>
        <p:spPr>
          <a:xfrm>
            <a:off x="5539409" y="0"/>
            <a:ext cx="665259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Kievit Offc Regular" panose="020B0504030101020102" pitchFamily="34" charset="77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E3794A8-CA31-2E46-A89F-72753F7E6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2260" y="656673"/>
            <a:ext cx="4716755" cy="1325563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59B35BC-721E-FF40-844F-33408ADE7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2260" y="2117173"/>
            <a:ext cx="5459897" cy="3859557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2573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16573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1145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B632C-7E08-0D4B-9A95-331DE2AE961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5538788" cy="685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27886F13-719D-2745-A5A7-A6EC27981A2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162260" y="6239426"/>
            <a:ext cx="5777949" cy="365125"/>
          </a:xfrm>
        </p:spPr>
        <p:txBody>
          <a:bodyPr/>
          <a:lstStyle>
            <a:lvl1pPr>
              <a:defRPr sz="13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OREGON STATE UNIVERSITY COLLEGE OF BUSINESS | </a:t>
            </a:r>
            <a:fld id="{AAB6004F-53F9-E74D-AC89-56EA63355CB3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82352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hoto on Left: Paddletail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A699E7-ADFC-174C-A9E6-79BBE2715197}"/>
              </a:ext>
            </a:extLst>
          </p:cNvPr>
          <p:cNvSpPr/>
          <p:nvPr userDrawn="1"/>
        </p:nvSpPr>
        <p:spPr>
          <a:xfrm>
            <a:off x="5539409" y="0"/>
            <a:ext cx="665259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Kievit Offc Regular" panose="020B0504030101020102" pitchFamily="34" charset="77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3BE8DA8-15C3-B744-BFFC-4089D4B84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2260" y="656673"/>
            <a:ext cx="471675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98463D0-A1C9-114B-9433-1599C2461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2260" y="2117173"/>
            <a:ext cx="5459897" cy="3859557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2573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16573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1145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3FD9ECFD-35FD-C14F-AF68-3330E9B7E1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5538788" cy="685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E5786737-96D7-A64A-AE79-2BA6142EBF5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162260" y="6239426"/>
            <a:ext cx="5777949" cy="365125"/>
          </a:xfrm>
        </p:spPr>
        <p:txBody>
          <a:bodyPr/>
          <a:lstStyle>
            <a:lvl1pPr>
              <a:defRPr sz="13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OREGON STATE UNIVERSITY COLLEGE OF BUSINESS | </a:t>
            </a:r>
            <a:fld id="{AAB6004F-53F9-E74D-AC89-56EA63355CB3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45365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hoto on Left: Bucktooth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0E3794A8-CA31-2E46-A89F-72753F7E6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2260" y="656673"/>
            <a:ext cx="4716755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4B46D19-C7DD-9D4C-9814-33377F020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2260" y="2117173"/>
            <a:ext cx="5459897" cy="3859557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2573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573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1145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1C896AB-D737-0A4D-B2D8-5996397F44D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5538788" cy="685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3CD90EEA-3E45-E34F-A52B-7CB673B54A5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162260" y="6239426"/>
            <a:ext cx="5777949" cy="365125"/>
          </a:xfrm>
        </p:spPr>
        <p:txBody>
          <a:bodyPr/>
          <a:lstStyle>
            <a:lvl1pPr>
              <a:defRPr sz="13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OREGON STATE UNIVERSITY COLLEGE OF BUSINESS | </a:t>
            </a:r>
            <a:fld id="{AAB6004F-53F9-E74D-AC89-56EA63355CB3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9076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hoto on Right: Beav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A699E7-ADFC-174C-A9E6-79BBE2715197}"/>
              </a:ext>
            </a:extLst>
          </p:cNvPr>
          <p:cNvSpPr/>
          <p:nvPr userDrawn="1"/>
        </p:nvSpPr>
        <p:spPr>
          <a:xfrm>
            <a:off x="0" y="0"/>
            <a:ext cx="665259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Kievit Offc Regular" panose="020B0504030101020102" pitchFamily="34" charset="77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E3794A8-CA31-2E46-A89F-72753F7E6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51" y="656673"/>
            <a:ext cx="5459897" cy="1325563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59B35BC-721E-FF40-844F-33408ADE7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851" y="2117173"/>
            <a:ext cx="5459897" cy="4109001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2573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16573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1145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3DE7A8A-5860-BD47-AE55-A91933E76DF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653213" y="0"/>
            <a:ext cx="5538787" cy="685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4DCDEC96-64EC-E446-AEBA-9734A40B5EC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178062" y="6239426"/>
            <a:ext cx="5762147" cy="365125"/>
          </a:xfrm>
        </p:spPr>
        <p:txBody>
          <a:bodyPr/>
          <a:lstStyle>
            <a:lvl1pPr>
              <a:defRPr sz="13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OREGON STATE UNIVERSITY COLLEGE OF BUSINESS | </a:t>
            </a:r>
            <a:fld id="{AAB6004F-53F9-E74D-AC89-56EA63355CB3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34962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hoto on Right: Paddletail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A699E7-ADFC-174C-A9E6-79BBE2715197}"/>
              </a:ext>
            </a:extLst>
          </p:cNvPr>
          <p:cNvSpPr/>
          <p:nvPr userDrawn="1"/>
        </p:nvSpPr>
        <p:spPr>
          <a:xfrm>
            <a:off x="0" y="0"/>
            <a:ext cx="665259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Kievit Offc Regular" panose="020B0504030101020102" pitchFamily="34" charset="77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E3794A8-CA31-2E46-A89F-72753F7E6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51" y="656673"/>
            <a:ext cx="5459897" cy="1325563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59B35BC-721E-FF40-844F-33408ADE7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851" y="2117173"/>
            <a:ext cx="5459897" cy="4109001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2573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16573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1145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9E42E88F-2C6C-5F4E-B06F-162850858D9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653213" y="0"/>
            <a:ext cx="5538787" cy="685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D9B16ED7-44CF-1146-B75E-77F39E249B4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178062" y="6239426"/>
            <a:ext cx="5762147" cy="365125"/>
          </a:xfrm>
        </p:spPr>
        <p:txBody>
          <a:bodyPr/>
          <a:lstStyle>
            <a:lvl1pPr>
              <a:defRPr sz="13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OREGON STATE UNIVERSITY COLLEGE OF BUSINESS | </a:t>
            </a:r>
            <a:fld id="{AAB6004F-53F9-E74D-AC89-56EA63355CB3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3193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hoto on Right: Bucktooth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0E3794A8-CA31-2E46-A89F-72753F7E6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51" y="656673"/>
            <a:ext cx="5459897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59B35BC-721E-FF40-844F-33408ADE7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851" y="2117173"/>
            <a:ext cx="5459897" cy="4109001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2573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573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1145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C1EBB4A-C83A-B048-8EA6-EE0629B0312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653213" y="0"/>
            <a:ext cx="5538787" cy="685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13A2A431-3F21-7D4F-BE38-7163FEF234A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178062" y="6239426"/>
            <a:ext cx="5762147" cy="365125"/>
          </a:xfrm>
        </p:spPr>
        <p:txBody>
          <a:bodyPr/>
          <a:lstStyle>
            <a:lvl1pPr>
              <a:defRPr sz="13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OREGON STATE UNIVERSITY COLLEGE OF BUSINESS | </a:t>
            </a:r>
            <a:fld id="{AAB6004F-53F9-E74D-AC89-56EA63355CB3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6900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3: Portland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7" descr="Background image of conference room at the Portland Center">
            <a:extLst>
              <a:ext uri="{FF2B5EF4-FFF2-40B4-BE49-F238E27FC236}">
                <a16:creationId xmlns:a16="http://schemas.microsoft.com/office/drawing/2014/main" id="{6710F723-089B-7E46-A15D-59BA841A47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26C152D-3924-764E-AD1B-71BF68391B1F}"/>
              </a:ext>
            </a:extLst>
          </p:cNvPr>
          <p:cNvSpPr/>
          <p:nvPr userDrawn="1"/>
        </p:nvSpPr>
        <p:spPr>
          <a:xfrm rot="16200000">
            <a:off x="2667001" y="-2667007"/>
            <a:ext cx="6858000" cy="12192001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lumMod val="100000"/>
                  <a:alpha val="28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Kievit Offc Regular" panose="020B0504030101020102" pitchFamily="34" charset="77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843FC6E-61C7-824E-A418-F9CBDDFA7E3E}"/>
              </a:ext>
            </a:extLst>
          </p:cNvPr>
          <p:cNvSpPr/>
          <p:nvPr userDrawn="1"/>
        </p:nvSpPr>
        <p:spPr>
          <a:xfrm rot="16200000">
            <a:off x="3981448" y="-1352555"/>
            <a:ext cx="6858000" cy="9563104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lumMod val="100000"/>
                  <a:alpha val="28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Kievit Offc Regular" panose="020B0504030101020102" pitchFamily="34" charset="77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4AE9A4D-B170-304F-9BAC-87B10D80F7B0}"/>
              </a:ext>
            </a:extLst>
          </p:cNvPr>
          <p:cNvSpPr/>
          <p:nvPr userDrawn="1"/>
        </p:nvSpPr>
        <p:spPr>
          <a:xfrm rot="16200000">
            <a:off x="2666999" y="-2667013"/>
            <a:ext cx="6858000" cy="1219200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lumMod val="100000"/>
                  <a:alpha val="28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Kievit Offc Regular" panose="020B0504030101020102" pitchFamily="34" charset="77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79222A1-0332-784E-8B73-1025E175738B}"/>
              </a:ext>
            </a:extLst>
          </p:cNvPr>
          <p:cNvSpPr/>
          <p:nvPr userDrawn="1"/>
        </p:nvSpPr>
        <p:spPr>
          <a:xfrm rot="16200000">
            <a:off x="2666998" y="-2667027"/>
            <a:ext cx="6858000" cy="12192001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lumMod val="100000"/>
                  <a:alpha val="28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Kievit Offc Regular" panose="020B0504030101020102" pitchFamily="34" charset="77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BE3B3E-6261-A748-91FC-B06D51FD9D95}"/>
              </a:ext>
            </a:extLst>
          </p:cNvPr>
          <p:cNvSpPr/>
          <p:nvPr userDrawn="1"/>
        </p:nvSpPr>
        <p:spPr>
          <a:xfrm>
            <a:off x="0" y="5066269"/>
            <a:ext cx="12192000" cy="1791731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lumMod val="100000"/>
                  <a:alpha val="28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Kievit Offc Regular" panose="020B0504030101020102" pitchFamily="34" charset="77"/>
            </a:endParaRPr>
          </a:p>
        </p:txBody>
      </p:sp>
      <p:pic>
        <p:nvPicPr>
          <p:cNvPr id="19" name="Picture 18" descr="Oregon State University logo">
            <a:extLst>
              <a:ext uri="{FF2B5EF4-FFF2-40B4-BE49-F238E27FC236}">
                <a16:creationId xmlns:a16="http://schemas.microsoft.com/office/drawing/2014/main" id="{81069326-29A2-CF48-ABB5-E0C6294E63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452" y="5492234"/>
            <a:ext cx="3337560" cy="1066800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E965ADAC-AF8F-7647-9A59-CD53E8410F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03077" y="1654382"/>
            <a:ext cx="5718201" cy="3057318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lnSpc>
                <a:spcPct val="85000"/>
              </a:lnSpc>
              <a:defRPr sz="80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Headline or title of event</a:t>
            </a: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E649EB90-88B3-0543-83B0-A5D081F8BA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03077" y="1144622"/>
            <a:ext cx="5718201" cy="36667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800"/>
              </a:lnSpc>
              <a:buNone/>
              <a:defRPr sz="250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College Name Here</a:t>
            </a:r>
          </a:p>
        </p:txBody>
      </p:sp>
    </p:spTree>
    <p:extLst>
      <p:ext uri="{BB962C8B-B14F-4D97-AF65-F5344CB8AC3E}">
        <p14:creationId xmlns:p14="http://schemas.microsoft.com/office/powerpoint/2010/main" val="40608774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Data on Left: Beav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A699E7-ADFC-174C-A9E6-79BBE2715197}"/>
              </a:ext>
            </a:extLst>
          </p:cNvPr>
          <p:cNvSpPr/>
          <p:nvPr userDrawn="1"/>
        </p:nvSpPr>
        <p:spPr>
          <a:xfrm>
            <a:off x="5539409" y="0"/>
            <a:ext cx="665259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Kievit Offc Regular" panose="020B0504030101020102" pitchFamily="34" charset="77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E3794A8-CA31-2E46-A89F-72753F7E6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2260" y="656673"/>
            <a:ext cx="4716755" cy="1325563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59B35BC-721E-FF40-844F-33408ADE7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2260" y="2117173"/>
            <a:ext cx="5459897" cy="3859557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2573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16573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1145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D501C0B-F74F-774B-BBB5-F3240207D4A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0" y="-2"/>
            <a:ext cx="5539409" cy="68580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data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27886F13-719D-2745-A5A7-A6EC27981A2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162260" y="6239426"/>
            <a:ext cx="5777949" cy="365125"/>
          </a:xfrm>
        </p:spPr>
        <p:txBody>
          <a:bodyPr/>
          <a:lstStyle>
            <a:lvl1pPr>
              <a:defRPr sz="13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OREGON STATE UNIVERSITY COLLEGE OF BUSINESS | </a:t>
            </a:r>
            <a:fld id="{AAB6004F-53F9-E74D-AC89-56EA63355CB3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97259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Data on Left: Paddletail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A699E7-ADFC-174C-A9E6-79BBE2715197}"/>
              </a:ext>
            </a:extLst>
          </p:cNvPr>
          <p:cNvSpPr/>
          <p:nvPr userDrawn="1"/>
        </p:nvSpPr>
        <p:spPr>
          <a:xfrm>
            <a:off x="5539409" y="0"/>
            <a:ext cx="665259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Kievit Offc Regular" panose="020B0504030101020102" pitchFamily="34" charset="77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3BE8DA8-15C3-B744-BFFC-4089D4B84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2260" y="656673"/>
            <a:ext cx="471675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98463D0-A1C9-114B-9433-1599C2461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2260" y="2117173"/>
            <a:ext cx="5459897" cy="3859557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2573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16573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1145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1AD0111-7652-4A46-B9AD-E9CAB3C5A16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0" y="-2"/>
            <a:ext cx="5539409" cy="68580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data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E5786737-96D7-A64A-AE79-2BA6142EBF5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162260" y="6239426"/>
            <a:ext cx="5777949" cy="365125"/>
          </a:xfrm>
        </p:spPr>
        <p:txBody>
          <a:bodyPr/>
          <a:lstStyle>
            <a:lvl1pPr>
              <a:defRPr sz="13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OREGON STATE UNIVERSITY COLLEGE OF BUSINESS | </a:t>
            </a:r>
            <a:fld id="{AAB6004F-53F9-E74D-AC89-56EA63355CB3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77054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Data on Left: Bucktooth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0E3794A8-CA31-2E46-A89F-72753F7E6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2260" y="656673"/>
            <a:ext cx="4716755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4B46D19-C7DD-9D4C-9814-33377F020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2260" y="2117173"/>
            <a:ext cx="5459897" cy="3859557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2573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573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1145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712CA1A-7AD6-5347-8BF4-DD6B70BAE81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0" y="-2"/>
            <a:ext cx="5539409" cy="68580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data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3CD90EEA-3E45-E34F-A52B-7CB673B54A5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162260" y="6239426"/>
            <a:ext cx="5777949" cy="365125"/>
          </a:xfrm>
        </p:spPr>
        <p:txBody>
          <a:bodyPr/>
          <a:lstStyle>
            <a:lvl1pPr>
              <a:defRPr sz="13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OREGON STATE UNIVERSITY COLLEGE OF BUSINESS | </a:t>
            </a:r>
            <a:fld id="{AAB6004F-53F9-E74D-AC89-56EA63355CB3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2806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Data on Right: Beav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A699E7-ADFC-174C-A9E6-79BBE2715197}"/>
              </a:ext>
            </a:extLst>
          </p:cNvPr>
          <p:cNvSpPr/>
          <p:nvPr userDrawn="1"/>
        </p:nvSpPr>
        <p:spPr>
          <a:xfrm>
            <a:off x="0" y="0"/>
            <a:ext cx="665259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Kievit Offc Regular" panose="020B0504030101020102" pitchFamily="34" charset="77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E3794A8-CA31-2E46-A89F-72753F7E6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51" y="656673"/>
            <a:ext cx="5459897" cy="1325563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59B35BC-721E-FF40-844F-33408ADE7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851" y="2117173"/>
            <a:ext cx="5459897" cy="4109001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2573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16573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1145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C06AA2E-DBA1-CD4C-A1EE-2ED8BAEBB8A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652591" y="0"/>
            <a:ext cx="5539409" cy="68580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data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4DCDEC96-64EC-E446-AEBA-9734A40B5EC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178062" y="6239426"/>
            <a:ext cx="5762147" cy="365125"/>
          </a:xfrm>
        </p:spPr>
        <p:txBody>
          <a:bodyPr/>
          <a:lstStyle>
            <a:lvl1pPr>
              <a:defRPr sz="13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OREGON STATE UNIVERSITY COLLEGE OF BUSINESS | </a:t>
            </a:r>
            <a:fld id="{AAB6004F-53F9-E74D-AC89-56EA63355CB3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3774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Data on Right: Paddletail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A699E7-ADFC-174C-A9E6-79BBE2715197}"/>
              </a:ext>
            </a:extLst>
          </p:cNvPr>
          <p:cNvSpPr/>
          <p:nvPr userDrawn="1"/>
        </p:nvSpPr>
        <p:spPr>
          <a:xfrm>
            <a:off x="0" y="0"/>
            <a:ext cx="665259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Kievit Offc Regular" panose="020B0504030101020102" pitchFamily="34" charset="77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E3794A8-CA31-2E46-A89F-72753F7E6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51" y="656673"/>
            <a:ext cx="5459897" cy="1325563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59B35BC-721E-FF40-844F-33408ADE7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851" y="2117173"/>
            <a:ext cx="5459897" cy="4109001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2573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16573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1145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95EFE08-4919-3344-9DD1-5F1B80AF066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652591" y="0"/>
            <a:ext cx="5539409" cy="68580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data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D9B16ED7-44CF-1146-B75E-77F39E249B4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178062" y="6239426"/>
            <a:ext cx="5762147" cy="365125"/>
          </a:xfrm>
        </p:spPr>
        <p:txBody>
          <a:bodyPr/>
          <a:lstStyle>
            <a:lvl1pPr>
              <a:defRPr sz="13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OREGON STATE UNIVERSITY COLLEGE OF BUSINESS | </a:t>
            </a:r>
            <a:fld id="{AAB6004F-53F9-E74D-AC89-56EA63355CB3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08995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Data on Right: Bucktooth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0E3794A8-CA31-2E46-A89F-72753F7E6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51" y="656673"/>
            <a:ext cx="5459897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59B35BC-721E-FF40-844F-33408ADE7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851" y="2117173"/>
            <a:ext cx="5459897" cy="4109001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2573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573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1145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211EC76-7FED-9C43-8AA4-31EEF3E7A23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652591" y="0"/>
            <a:ext cx="5539409" cy="68580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data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13A2A431-3F21-7D4F-BE38-7163FEF234A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178062" y="6239426"/>
            <a:ext cx="5762147" cy="365125"/>
          </a:xfrm>
        </p:spPr>
        <p:txBody>
          <a:bodyPr/>
          <a:lstStyle>
            <a:lvl1pPr>
              <a:defRPr sz="13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OREGON STATE UNIVERSITY COLLEGE OF BUSINESS | </a:t>
            </a:r>
            <a:fld id="{AAB6004F-53F9-E74D-AC89-56EA63355CB3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41120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Horizontal Photo on Left: Beav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A699E7-ADFC-174C-A9E6-79BBE2715197}"/>
              </a:ext>
            </a:extLst>
          </p:cNvPr>
          <p:cNvSpPr/>
          <p:nvPr userDrawn="1"/>
        </p:nvSpPr>
        <p:spPr>
          <a:xfrm>
            <a:off x="-92596" y="0"/>
            <a:ext cx="122845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accent1"/>
              </a:solidFill>
              <a:latin typeface="Kievit Offc Regular" panose="020B0504030101020102" pitchFamily="34" charset="77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4068E4B-2ADD-2746-8726-1FE852CD7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453" y="656673"/>
            <a:ext cx="4422704" cy="1325563"/>
          </a:xfrm>
        </p:spPr>
        <p:txBody>
          <a:bodyPr anchor="b" anchorCtr="0"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537C33A-901C-4248-BCDD-2E170C721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453" y="2181053"/>
            <a:ext cx="4422704" cy="359471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2573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16573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1145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8383E9BB-5C5E-7748-93B9-C3907EDF43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0309" y="1476170"/>
            <a:ext cx="6039300" cy="3905659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photo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27886F13-719D-2745-A5A7-A6EC27981A2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178062" y="6239426"/>
            <a:ext cx="5762147" cy="365125"/>
          </a:xfrm>
        </p:spPr>
        <p:txBody>
          <a:bodyPr/>
          <a:lstStyle>
            <a:lvl1pPr>
              <a:defRPr sz="13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OREGON STATE UNIVERSITY COLLEGE OF BUSINESS | </a:t>
            </a:r>
            <a:fld id="{AAB6004F-53F9-E74D-AC89-56EA63355CB3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12180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Horizontal Photo on Left: Paddletail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A699E7-ADFC-174C-A9E6-79BBE2715197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Kievit Offc Regular" panose="020B0504030101020102" pitchFamily="34" charset="77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4068E4B-2ADD-2746-8726-1FE852CD7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453" y="656673"/>
            <a:ext cx="4422704" cy="1325563"/>
          </a:xfrm>
        </p:spPr>
        <p:txBody>
          <a:bodyPr anchor="b" anchorCtr="0"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0CF76D5-7BC1-1048-9093-7E1AD29E7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453" y="2181053"/>
            <a:ext cx="4422704" cy="359471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2573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16573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1145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8383E9BB-5C5E-7748-93B9-C3907EDF43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0309" y="1476170"/>
            <a:ext cx="6039300" cy="3905659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photo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27886F13-719D-2745-A5A7-A6EC27981A2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178062" y="6239426"/>
            <a:ext cx="5762147" cy="365125"/>
          </a:xfrm>
        </p:spPr>
        <p:txBody>
          <a:bodyPr/>
          <a:lstStyle>
            <a:lvl1pPr>
              <a:defRPr sz="13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OREGON STATE UNIVERSITY COLLEGE OF BUSINESS | </a:t>
            </a:r>
            <a:fld id="{AAB6004F-53F9-E74D-AC89-56EA63355CB3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92428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Horizontal Photo on Left: Bucktooth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A699E7-ADFC-174C-A9E6-79BBE2715197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Kievit Offc Regular" panose="020B0504030101020102" pitchFamily="34" charset="77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4068E4B-2ADD-2746-8726-1FE852CD7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453" y="656673"/>
            <a:ext cx="4422704" cy="1325563"/>
          </a:xfrm>
        </p:spPr>
        <p:txBody>
          <a:bodyPr anchor="b" anchorCtr="0"/>
          <a:lstStyle>
            <a:lvl1pPr>
              <a:defRPr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A78DBF2-DB4C-1545-8057-1EDDF2E36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453" y="2181053"/>
            <a:ext cx="4422704" cy="359471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2573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573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1145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8383E9BB-5C5E-7748-93B9-C3907EDF43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0309" y="1476170"/>
            <a:ext cx="6039300" cy="3905659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photo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27886F13-719D-2745-A5A7-A6EC27981A2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178062" y="6239426"/>
            <a:ext cx="5762147" cy="365125"/>
          </a:xfrm>
        </p:spPr>
        <p:txBody>
          <a:bodyPr/>
          <a:lstStyle>
            <a:lvl1pPr>
              <a:defRPr sz="13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OREGON STATE UNIVERSITY COLLEGE OF BUSINESS | </a:t>
            </a:r>
            <a:fld id="{AAB6004F-53F9-E74D-AC89-56EA63355CB3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33391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with Horizontal Photo on Right: Beav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A699E7-ADFC-174C-A9E6-79BBE2715197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accent1"/>
              </a:solidFill>
              <a:latin typeface="Kievit Offc Regular" panose="020B0504030101020102" pitchFamily="34" charset="77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2791A2D-1DB1-3149-8717-9E12A0834DD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90309" y="2181053"/>
            <a:ext cx="4422704" cy="359471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2573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16573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1145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B1C6F24-51A6-2F4B-9F23-ABECE1EB2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309" y="457200"/>
            <a:ext cx="4512362" cy="1600200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8383E9BB-5C5E-7748-93B9-C3907EDF43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82857" y="1476170"/>
            <a:ext cx="6039300" cy="3905659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photo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27886F13-719D-2745-A5A7-A6EC27981A2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178062" y="6239426"/>
            <a:ext cx="5762147" cy="365125"/>
          </a:xfrm>
        </p:spPr>
        <p:txBody>
          <a:bodyPr/>
          <a:lstStyle>
            <a:lvl1pPr>
              <a:defRPr sz="13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OREGON STATE UNIVERSITY COLLEGE OF BUSINESS | </a:t>
            </a:r>
            <a:fld id="{AAB6004F-53F9-E74D-AC89-56EA63355CB3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1517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4: Beaver Oran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78B9F4-A182-7843-9243-86D5CD7F063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accent1"/>
              </a:solidFill>
              <a:latin typeface="Kievit Offc Regular" panose="020B0504030101020102" pitchFamily="34" charset="77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6130273-2C95-D24A-8A4B-57CB6B6D26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30301" y="2074513"/>
            <a:ext cx="8590169" cy="2141887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lnSpc>
                <a:spcPct val="85000"/>
              </a:lnSpc>
              <a:defRPr sz="80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Headline or title of event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998E46F-1742-B84C-B382-D201004030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30301" y="1564753"/>
            <a:ext cx="8590169" cy="303803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800"/>
              </a:lnSpc>
              <a:buNone/>
              <a:defRPr sz="25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College Name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20E1A2-6676-0E49-8DA4-B5A39DFE8E1D}"/>
              </a:ext>
            </a:extLst>
          </p:cNvPr>
          <p:cNvSpPr txBox="1"/>
          <p:nvPr userDrawn="1"/>
        </p:nvSpPr>
        <p:spPr>
          <a:xfrm>
            <a:off x="8242852" y="-371061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Autofit/>
          </a:bodyPr>
          <a:lstStyle/>
          <a:p>
            <a:pPr algn="l"/>
            <a:endParaRPr lang="en-US" sz="15000" b="0" i="0" dirty="0">
              <a:solidFill>
                <a:schemeClr val="accent1"/>
              </a:solidFill>
              <a:latin typeface="Kievit Offc Regular" panose="020B0504030101020102" pitchFamily="34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ABE1E6-0B51-A74B-B2B8-A7EDB07E0AA5}"/>
              </a:ext>
            </a:extLst>
          </p:cNvPr>
          <p:cNvSpPr txBox="1"/>
          <p:nvPr userDrawn="1"/>
        </p:nvSpPr>
        <p:spPr>
          <a:xfrm>
            <a:off x="2584174" y="-39756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Autofit/>
          </a:bodyPr>
          <a:lstStyle/>
          <a:p>
            <a:pPr algn="l"/>
            <a:endParaRPr lang="en-US" sz="15000" b="0" i="0" dirty="0">
              <a:solidFill>
                <a:schemeClr val="accent1"/>
              </a:solidFill>
              <a:latin typeface="Kievit Offc Regular" panose="020B0504030101020102" pitchFamily="34" charset="77"/>
            </a:endParaRPr>
          </a:p>
        </p:txBody>
      </p:sp>
      <p:pic>
        <p:nvPicPr>
          <p:cNvPr id="11" name="Picture 10" descr="Oregon State University logo">
            <a:extLst>
              <a:ext uri="{FF2B5EF4-FFF2-40B4-BE49-F238E27FC236}">
                <a16:creationId xmlns:a16="http://schemas.microsoft.com/office/drawing/2014/main" id="{1AF0B161-2E6E-8E4A-B7DD-574B19010B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33633" y="5505037"/>
            <a:ext cx="3337560" cy="1066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C5AD9FD-744C-F64E-8A45-28C57B2404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961" t="-92101" r="-5961"/>
          <a:stretch/>
        </p:blipFill>
        <p:spPr>
          <a:xfrm>
            <a:off x="0" y="-1"/>
            <a:ext cx="12192000" cy="9674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Horizontal Photo on Right: Paddletail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A699E7-ADFC-174C-A9E6-79BBE2715197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Kievit Offc Regular" panose="020B0504030101020102" pitchFamily="34" charset="77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2531800-5A2A-1846-BE21-47BA80C4970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90309" y="2181053"/>
            <a:ext cx="4422704" cy="359471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2573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16573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1145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F59BD55-2B8C-E34F-9006-C10116968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309" y="457200"/>
            <a:ext cx="4512362" cy="1600200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8383E9BB-5C5E-7748-93B9-C3907EDF43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82857" y="1476170"/>
            <a:ext cx="6039300" cy="3905659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photo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27886F13-719D-2745-A5A7-A6EC27981A2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178062" y="6239426"/>
            <a:ext cx="5762147" cy="365125"/>
          </a:xfrm>
        </p:spPr>
        <p:txBody>
          <a:bodyPr/>
          <a:lstStyle>
            <a:lvl1pPr>
              <a:defRPr sz="13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OREGON STATE UNIVERSITY COLLEGE OF BUSINESS | </a:t>
            </a:r>
            <a:fld id="{AAB6004F-53F9-E74D-AC89-56EA63355CB3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14689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with Horizontal Photo on Right: Bucktooth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A699E7-ADFC-174C-A9E6-79BBE2715197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Kievit Offc Regular" panose="020B0504030101020102" pitchFamily="34" charset="77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93D5C9D-F039-FD44-97D5-2FFB2B55106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90309" y="2181053"/>
            <a:ext cx="4422704" cy="359471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2573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573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1145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2F23266-55B4-FE4A-8C3B-E10756833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309" y="457200"/>
            <a:ext cx="4512362" cy="1600200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8383E9BB-5C5E-7748-93B9-C3907EDF43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82857" y="1476170"/>
            <a:ext cx="6039300" cy="3905659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photo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27886F13-719D-2745-A5A7-A6EC27981A2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178062" y="6239426"/>
            <a:ext cx="5762147" cy="365125"/>
          </a:xfrm>
        </p:spPr>
        <p:txBody>
          <a:bodyPr/>
          <a:lstStyle>
            <a:lvl1pPr>
              <a:defRPr sz="13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OREGON STATE UNIVERSITY COLLEGE OF BUSINESS | </a:t>
            </a:r>
            <a:fld id="{AAB6004F-53F9-E74D-AC89-56EA63355CB3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35295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, Caption: Beav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accent1"/>
              </a:solidFill>
              <a:latin typeface="Kievit Offc Regular" panose="020B0504030101020102" pitchFamily="34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512362" cy="1600200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5A27B9F-92E9-C642-B0CF-CCD0B45605F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200" y="2282031"/>
            <a:ext cx="4513950" cy="217069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2573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573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1145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Optional text here (max 30 words)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DDD1EF3E-A37E-4646-83AC-71F18444C73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28152" y="4754598"/>
            <a:ext cx="2252869" cy="1126054"/>
          </a:xfrm>
        </p:spPr>
        <p:txBody>
          <a:bodyPr anchor="b" anchorCtr="0">
            <a:normAutofit/>
          </a:bodyPr>
          <a:lstStyle>
            <a:lvl1pPr marL="0" indent="0" algn="r">
              <a:spcAft>
                <a:spcPts val="60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caption text for image here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341A533-09D1-4D4E-A105-20E8A14319B1}"/>
              </a:ext>
            </a:extLst>
          </p:cNvPr>
          <p:cNvCxnSpPr/>
          <p:nvPr userDrawn="1"/>
        </p:nvCxnSpPr>
        <p:spPr>
          <a:xfrm flipH="1">
            <a:off x="3828152" y="5976349"/>
            <a:ext cx="225286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6A160774-0341-544A-9B8F-F48C53A930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08035" y="457200"/>
            <a:ext cx="5444917" cy="551914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ECC536CF-B47F-F143-AEF8-C64456E804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178062" y="6239426"/>
            <a:ext cx="5762147" cy="365125"/>
          </a:xfrm>
        </p:spPr>
        <p:txBody>
          <a:bodyPr/>
          <a:lstStyle>
            <a:lvl1pPr>
              <a:defRPr sz="13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OREGON STATE UNIVERSITY COLLEGE OF BUSINESS | </a:t>
            </a:r>
            <a:fld id="{AAB6004F-53F9-E74D-AC89-56EA63355CB3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2239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, Caption: Paddletail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bg1"/>
              </a:solidFill>
              <a:latin typeface="Kievit Offc Regular" panose="020B0504030101020102" pitchFamily="34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512362" cy="1600200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EEF37FE-F5CE-2245-A946-D0467F9AA4C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200" y="2282031"/>
            <a:ext cx="4513950" cy="217069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2573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573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1145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Optional text here (max 30 words)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2B83591B-744B-3B4F-9BFB-BB4B922F30A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28152" y="4754598"/>
            <a:ext cx="2252869" cy="1126054"/>
          </a:xfrm>
        </p:spPr>
        <p:txBody>
          <a:bodyPr anchor="b" anchorCtr="0">
            <a:normAutofit/>
          </a:bodyPr>
          <a:lstStyle>
            <a:lvl1pPr marL="0" indent="0" algn="r">
              <a:spcAft>
                <a:spcPts val="60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caption text for image here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0853F9E-F757-FA4D-8286-41E156D3073F}"/>
              </a:ext>
            </a:extLst>
          </p:cNvPr>
          <p:cNvCxnSpPr/>
          <p:nvPr userDrawn="1"/>
        </p:nvCxnSpPr>
        <p:spPr>
          <a:xfrm flipH="1">
            <a:off x="3828152" y="5976349"/>
            <a:ext cx="2252869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37E04B5F-54A7-4145-908D-335A128BE6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08035" y="457200"/>
            <a:ext cx="5444917" cy="551914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D495C596-3D5A-F74B-946E-5DB01407919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178062" y="6239426"/>
            <a:ext cx="5762147" cy="365125"/>
          </a:xfrm>
        </p:spPr>
        <p:txBody>
          <a:bodyPr/>
          <a:lstStyle>
            <a:lvl1pPr>
              <a:defRPr sz="13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OREGON STATE UNIVERSITY COLLEGE OF BUSINESS | </a:t>
            </a:r>
            <a:fld id="{AAB6004F-53F9-E74D-AC89-56EA63355CB3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60561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, Caption: Bucktooth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Kievit Offc Regular" panose="020B0504030101020102" pitchFamily="34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512362" cy="1600200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B50A0D6-11ED-4B44-9143-C55F11F6D19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200" y="2282031"/>
            <a:ext cx="4513950" cy="217069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2573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573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1145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Optional text here (max 30 words)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EC5FBA8E-966C-EB47-A473-F01A1CB1C07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28152" y="4754598"/>
            <a:ext cx="2252869" cy="1126054"/>
          </a:xfrm>
        </p:spPr>
        <p:txBody>
          <a:bodyPr anchor="b" anchorCtr="0">
            <a:normAutofit/>
          </a:bodyPr>
          <a:lstStyle>
            <a:lvl1pPr marL="0" indent="0" algn="r">
              <a:spcAft>
                <a:spcPts val="60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caption text for image here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2772AD3-A02E-F940-97BA-B84E0380C792}"/>
              </a:ext>
            </a:extLst>
          </p:cNvPr>
          <p:cNvCxnSpPr/>
          <p:nvPr userDrawn="1"/>
        </p:nvCxnSpPr>
        <p:spPr>
          <a:xfrm flipH="1">
            <a:off x="3828152" y="5976349"/>
            <a:ext cx="2252869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08035" y="457200"/>
            <a:ext cx="5444917" cy="551914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018D6A86-FD19-984D-BBBB-EA5016C368D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178062" y="6239426"/>
            <a:ext cx="5762147" cy="365125"/>
          </a:xfrm>
        </p:spPr>
        <p:txBody>
          <a:bodyPr/>
          <a:lstStyle>
            <a:lvl1pPr>
              <a:defRPr sz="13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OREGON STATE UNIVERSITY COLLEGE OF BUSINESS | </a:t>
            </a:r>
            <a:fld id="{AAB6004F-53F9-E74D-AC89-56EA63355CB3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Beav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DC64521-F9BF-744C-B48B-E463B453D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accent1"/>
              </a:solidFill>
              <a:latin typeface="Kievit Offc Regular" panose="020B0504030101020102" pitchFamily="34" charset="77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03D784A-4D3F-4F43-90F7-79452E5AD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692662" cy="1325563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0469505-C3E8-DA42-A2B1-D650B7FFC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  <a:defRPr/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lvl2pPr>
            <a:lvl3pPr marL="12573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lvl3pPr>
            <a:lvl4pPr marL="16573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lvl4pPr>
            <a:lvl5pPr marL="21145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8540D91-3FB1-C949-ACA2-964A1E9EC72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03164" y="6239426"/>
            <a:ext cx="4837045" cy="365125"/>
          </a:xfrm>
        </p:spPr>
        <p:txBody>
          <a:bodyPr/>
          <a:lstStyle>
            <a:lvl1pPr>
              <a:defRPr sz="13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OREGON STATE UNIVERSITY COLLEGE OF BUSINESS | </a:t>
            </a:r>
            <a:fld id="{AAB6004F-53F9-E74D-AC89-56EA63355CB3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: Paddletail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Kievit Offc Regular" panose="020B0504030101020102" pitchFamily="34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692662" cy="1325563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  <a:defRPr/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lvl2pPr>
            <a:lvl3pPr marL="12573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lvl3pPr>
            <a:lvl4pPr marL="16573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lvl4pPr>
            <a:lvl5pPr marL="21145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1529350E-B5B0-3947-9C88-E84E5472C8A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178062" y="6239426"/>
            <a:ext cx="5762147" cy="365125"/>
          </a:xfrm>
        </p:spPr>
        <p:txBody>
          <a:bodyPr/>
          <a:lstStyle>
            <a:lvl1pPr>
              <a:defRPr sz="13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OREGON STATE UNIVERSITY COLLEGE OF BUSINESS | </a:t>
            </a:r>
            <a:fld id="{AAB6004F-53F9-E74D-AC89-56EA63355CB3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Bucktooth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DC64521-F9BF-744C-B48B-E463B453D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Kievit Offc Regular" panose="020B0504030101020102" pitchFamily="34" charset="77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03D784A-4D3F-4F43-90F7-79452E5AD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692662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0469505-C3E8-DA42-A2B1-D650B7FFC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2573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573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1145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5698CC83-13AA-CF44-B232-D7E4BE2E90E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239426"/>
            <a:ext cx="5844209" cy="365125"/>
          </a:xfrm>
        </p:spPr>
        <p:txBody>
          <a:bodyPr/>
          <a:lstStyle>
            <a:lvl1pPr>
              <a:defRPr sz="13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OREGON STATE UNIVERSITY COLLEGE OF BUSINESS | </a:t>
            </a:r>
            <a:fld id="{AAB6004F-53F9-E74D-AC89-56EA63355CB3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87030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header: Beav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DC64521-F9BF-744C-B48B-E463B453D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accent1"/>
              </a:solidFill>
              <a:latin typeface="Kievit Offc Regular" panose="020B0504030101020102" pitchFamily="34" charset="77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03D784A-4D3F-4F43-90F7-79452E5AD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692662" cy="1325563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0F1F7E9-F1A8-6E44-801C-AEE1E7B1A5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843088"/>
            <a:ext cx="8358809" cy="642937"/>
          </a:xfrm>
        </p:spPr>
        <p:txBody>
          <a:bodyPr tIns="0" bIns="0" anchor="b" anchorCtr="0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</a:t>
            </a:r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0469505-C3E8-DA42-A2B1-D650B7FFC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8425"/>
            <a:ext cx="10515600" cy="3538538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  <a:defRPr/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lvl2pPr>
            <a:lvl3pPr marL="12573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lvl3pPr>
            <a:lvl4pPr marL="16573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lvl4pPr>
            <a:lvl5pPr marL="21145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8540D91-3FB1-C949-ACA2-964A1E9EC72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178062" y="6239426"/>
            <a:ext cx="5762147" cy="365125"/>
          </a:xfrm>
        </p:spPr>
        <p:txBody>
          <a:bodyPr/>
          <a:lstStyle>
            <a:lvl1pPr>
              <a:defRPr sz="13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OREGON STATE UNIVERSITY COLLEGE OF BUSINESS | </a:t>
            </a:r>
            <a:fld id="{AAB6004F-53F9-E74D-AC89-56EA63355CB3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14635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header: Paddletail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Kievit Offc Regular" panose="020B0504030101020102" pitchFamily="34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692662" cy="1325563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F599592-0264-414B-9AEB-C2EC8A6FD3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843088"/>
            <a:ext cx="8358809" cy="642937"/>
          </a:xfrm>
        </p:spPr>
        <p:txBody>
          <a:bodyPr tIns="0" bIns="0" anchor="b" anchorCtr="0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</a:t>
            </a:r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3DBB396-9E3F-E14A-B6B8-3F5CAD285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8425"/>
            <a:ext cx="10515600" cy="3538538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  <a:defRPr/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lvl2pPr>
            <a:lvl3pPr marL="12573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lvl3pPr>
            <a:lvl4pPr marL="16573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lvl4pPr>
            <a:lvl5pPr marL="21145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1529350E-B5B0-3947-9C88-E84E5472C8A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178062" y="6239426"/>
            <a:ext cx="5762147" cy="365125"/>
          </a:xfrm>
        </p:spPr>
        <p:txBody>
          <a:bodyPr/>
          <a:lstStyle>
            <a:lvl1pPr>
              <a:defRPr sz="13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OREGON STATE UNIVERSITY COLLEGE OF BUSINESS | </a:t>
            </a:r>
            <a:fld id="{AAB6004F-53F9-E74D-AC89-56EA63355CB3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2006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5: Paddletail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78B9F4-A182-7843-9243-86D5CD7F063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Kievit Offc Regular" panose="020B0504030101020102" pitchFamily="34" charset="77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6130273-2C95-D24A-8A4B-57CB6B6D26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30301" y="2074513"/>
            <a:ext cx="8431142" cy="2141887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lnSpc>
                <a:spcPct val="85000"/>
              </a:lnSpc>
              <a:defRPr sz="80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Headline or title of event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998E46F-1742-B84C-B382-D201004030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30301" y="1564754"/>
            <a:ext cx="8431142" cy="277298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800"/>
              </a:lnSpc>
              <a:buNone/>
              <a:defRPr sz="250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College Name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ED7471-EEDF-F849-AD69-DB81CD88D5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027" r="-6027" b="-25491"/>
          <a:stretch/>
        </p:blipFill>
        <p:spPr>
          <a:xfrm>
            <a:off x="0" y="-13253"/>
            <a:ext cx="12192001" cy="848140"/>
          </a:xfrm>
          <a:prstGeom prst="rect">
            <a:avLst/>
          </a:prstGeom>
        </p:spPr>
      </p:pic>
      <p:pic>
        <p:nvPicPr>
          <p:cNvPr id="10" name="Picture 9" descr="Oregon State University logo">
            <a:extLst>
              <a:ext uri="{FF2B5EF4-FFF2-40B4-BE49-F238E27FC236}">
                <a16:creationId xmlns:a16="http://schemas.microsoft.com/office/drawing/2014/main" id="{3882E364-D457-F54F-A745-77BA00ABC4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33632" y="5499032"/>
            <a:ext cx="333756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8777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header: Bucktooth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DC64521-F9BF-744C-B48B-E463B453D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Kievit Offc Regular" panose="020B0504030101020102" pitchFamily="34" charset="77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03D784A-4D3F-4F43-90F7-79452E5AD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692662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A74C07F-9E2F-9347-A71E-503CF4BDE1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843088"/>
            <a:ext cx="8358810" cy="642937"/>
          </a:xfrm>
        </p:spPr>
        <p:txBody>
          <a:bodyPr tIns="0" bIns="0" anchor="b" anchorCtr="0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</a:t>
            </a:r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8E94D22-BB31-B749-89DE-0F1A330A3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8425"/>
            <a:ext cx="10515600" cy="3538538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2573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573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1145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5698CC83-13AA-CF44-B232-D7E4BE2E90E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178062" y="6239426"/>
            <a:ext cx="5762147" cy="365125"/>
          </a:xfrm>
        </p:spPr>
        <p:txBody>
          <a:bodyPr/>
          <a:lstStyle>
            <a:lvl1pPr>
              <a:defRPr sz="13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OREGON STATE UNIVERSITY COLLEGE OF BUSINESS | </a:t>
            </a:r>
            <a:fld id="{AAB6004F-53F9-E74D-AC89-56EA63355CB3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41558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-column Content: Beav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accent1"/>
              </a:solidFill>
              <a:latin typeface="Kievit Offc Regular" panose="020B0504030101020102" pitchFamily="34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692662" cy="1325563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75727FB-4DCD-1B43-A478-BEA14775D6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06009" cy="4351338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/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7880608-F8D6-E84D-9FF6-B96FE8B2BF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5026" y="1825625"/>
            <a:ext cx="5098774" cy="4351338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/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1A0B1C7-DD95-D34E-9A3E-FC93A292090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239426"/>
            <a:ext cx="5844209" cy="365125"/>
          </a:xfrm>
        </p:spPr>
        <p:txBody>
          <a:bodyPr/>
          <a:lstStyle>
            <a:lvl1pPr>
              <a:defRPr sz="13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OREGON STATE UNIVERSITY COLLEGE OF BUSINESS | </a:t>
            </a:r>
            <a:fld id="{AAB6004F-53F9-E74D-AC89-56EA63355CB3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Two-column Content: Paddletail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Kievit Offc Regular" panose="020B0504030101020102" pitchFamily="34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692662" cy="1325563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06009" cy="4351338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/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5026" y="1825625"/>
            <a:ext cx="5098774" cy="4351338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/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2B9E94B-2DA4-4347-9D78-E815AC5115F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239426"/>
            <a:ext cx="5844209" cy="365125"/>
          </a:xfrm>
        </p:spPr>
        <p:txBody>
          <a:bodyPr/>
          <a:lstStyle>
            <a:lvl1pPr>
              <a:defRPr sz="13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OREGON STATE UNIVERSITY COLLEGE OF BUSINESS | </a:t>
            </a:r>
            <a:fld id="{AAB6004F-53F9-E74D-AC89-56EA63355CB3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-column Content: Bucktooth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Kievit Offc Regular" panose="020B0504030101020102" pitchFamily="34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692662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378E194-B93E-2F45-A7BE-53FDF04E79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06009" cy="4351338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60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60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60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6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F5C60C4-2698-F54D-912C-41434E7C6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5026" y="1825625"/>
            <a:ext cx="5098774" cy="4351338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60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60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60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6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44BEFF0-C748-CB4C-AAFE-938DAE11B54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239426"/>
            <a:ext cx="5844209" cy="365125"/>
          </a:xfrm>
        </p:spPr>
        <p:txBody>
          <a:bodyPr/>
          <a:lstStyle>
            <a:lvl1pPr>
              <a:defRPr sz="13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OREGON STATE UNIVERSITY COLLEGE OF BUSINESS | </a:t>
            </a:r>
            <a:fld id="{AAB6004F-53F9-E74D-AC89-56EA63355CB3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-column Content with Subheaders: Beav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accent1"/>
              </a:solidFill>
              <a:latin typeface="Kievit Offc Regular" panose="020B0504030101020102" pitchFamily="34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692662" cy="1325563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E6B061-39CF-8046-A042-6E0E029716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843088"/>
            <a:ext cx="5005388" cy="642937"/>
          </a:xfrm>
        </p:spPr>
        <p:txBody>
          <a:bodyPr tIns="0" bIns="0" anchor="b" anchorCtr="0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</a:t>
            </a:r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75727FB-4DCD-1B43-A478-BEA14775D6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14613"/>
            <a:ext cx="5006009" cy="3562350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/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C50BEBA-5A27-4B45-871E-231927E6AC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67450" y="1843088"/>
            <a:ext cx="5086350" cy="642937"/>
          </a:xfrm>
        </p:spPr>
        <p:txBody>
          <a:bodyPr tIns="0" bIns="0" anchor="b" anchorCtr="0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</a:t>
            </a:r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7880608-F8D6-E84D-9FF6-B96FE8B2BF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5026" y="2614613"/>
            <a:ext cx="5098774" cy="3562350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/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1A0B1C7-DD95-D34E-9A3E-FC93A292090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239426"/>
            <a:ext cx="5844209" cy="365125"/>
          </a:xfrm>
        </p:spPr>
        <p:txBody>
          <a:bodyPr/>
          <a:lstStyle>
            <a:lvl1pPr>
              <a:defRPr sz="13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OREGON STATE UNIVERSITY COLLEGE OF BUSINESS | </a:t>
            </a:r>
            <a:fld id="{AAB6004F-53F9-E74D-AC89-56EA63355CB3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61668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-column Content with Subheaders: Paddletail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Kievit Offc Regular" panose="020B0504030101020102" pitchFamily="34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692662" cy="1325563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E6B061-39CF-8046-A042-6E0E029716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843088"/>
            <a:ext cx="5005388" cy="642937"/>
          </a:xfrm>
        </p:spPr>
        <p:txBody>
          <a:bodyPr tIns="0" bIns="0" anchor="b" anchorCtr="0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</a:t>
            </a:r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75727FB-4DCD-1B43-A478-BEA14775D6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14613"/>
            <a:ext cx="5006009" cy="3562350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/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C50BEBA-5A27-4B45-871E-231927E6AC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67450" y="1843088"/>
            <a:ext cx="5086350" cy="642937"/>
          </a:xfrm>
        </p:spPr>
        <p:txBody>
          <a:bodyPr tIns="0" bIns="0" anchor="b" anchorCtr="0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</a:t>
            </a:r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7880608-F8D6-E84D-9FF6-B96FE8B2BF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5026" y="2614613"/>
            <a:ext cx="5098774" cy="3562350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/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1A0B1C7-DD95-D34E-9A3E-FC93A292090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239426"/>
            <a:ext cx="5844209" cy="365125"/>
          </a:xfrm>
        </p:spPr>
        <p:txBody>
          <a:bodyPr/>
          <a:lstStyle>
            <a:lvl1pPr>
              <a:defRPr sz="13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OREGON STATE UNIVERSITY COLLEGE OF BUSINESS | </a:t>
            </a:r>
            <a:fld id="{AAB6004F-53F9-E74D-AC89-56EA63355CB3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87243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-column Content with Subheaders: Bucktooth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Kievit Offc Regular" panose="020B0504030101020102" pitchFamily="34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692662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E6B061-39CF-8046-A042-6E0E029716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843088"/>
            <a:ext cx="5005388" cy="642937"/>
          </a:xfrm>
        </p:spPr>
        <p:txBody>
          <a:bodyPr tIns="0" bIns="0" anchor="b" anchorCtr="0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</a:t>
            </a:r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75727FB-4DCD-1B43-A478-BEA14775D6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14613"/>
            <a:ext cx="5006009" cy="3562350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60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60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60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6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C50BEBA-5A27-4B45-871E-231927E6AC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67450" y="1843088"/>
            <a:ext cx="5086350" cy="642937"/>
          </a:xfrm>
        </p:spPr>
        <p:txBody>
          <a:bodyPr tIns="0" bIns="0" anchor="b" anchorCtr="0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</a:t>
            </a:r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7880608-F8D6-E84D-9FF6-B96FE8B2BF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5026" y="2614613"/>
            <a:ext cx="5098774" cy="3562350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60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60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60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6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1A0B1C7-DD95-D34E-9A3E-FC93A292090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96000" y="6239426"/>
            <a:ext cx="5844209" cy="365125"/>
          </a:xfrm>
        </p:spPr>
        <p:txBody>
          <a:bodyPr/>
          <a:lstStyle>
            <a:lvl1pPr>
              <a:defRPr sz="13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OREGON STATE UNIVERSITY COLLEGE OF BUSINESS | </a:t>
            </a:r>
            <a:fld id="{AAB6004F-53F9-E74D-AC89-56EA63355CB3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24131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Stats: Beav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accent1"/>
              </a:solidFill>
              <a:latin typeface="Kievit Offc Regular" panose="020B0504030101020102" pitchFamily="34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CE2C3C-E91C-A941-B143-7E03E58D4BC2}"/>
              </a:ext>
            </a:extLst>
          </p:cNvPr>
          <p:cNvSpPr/>
          <p:nvPr userDrawn="1"/>
        </p:nvSpPr>
        <p:spPr>
          <a:xfrm>
            <a:off x="6167250" y="1028700"/>
            <a:ext cx="5672759" cy="50173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0756BD8F-4CCB-0842-A10C-AC09C1CF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52" y="656673"/>
            <a:ext cx="5068126" cy="1325563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A863A6EF-38B2-D54A-A8BD-4DE494849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852" y="2117173"/>
            <a:ext cx="5068126" cy="4109001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2573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16573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1145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C50BEBA-5A27-4B45-871E-231927E6AC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67250" y="417291"/>
            <a:ext cx="4254565" cy="524186"/>
          </a:xfrm>
        </p:spPr>
        <p:txBody>
          <a:bodyPr lIns="0" tIns="0" bIns="0" anchor="b" anchorCtr="0"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Title for statistics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D9BAE40-0821-F346-B296-6D3E20537214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750498" y="1278441"/>
            <a:ext cx="4727538" cy="969710"/>
          </a:xfrm>
        </p:spPr>
        <p:txBody>
          <a:bodyPr tIns="0" bIns="0" anchor="b" anchorCtr="0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600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####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7880608-F8D6-E84D-9FF6-B96FE8B2BF6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750498" y="2248153"/>
            <a:ext cx="4727538" cy="420952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24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Supporting text for statistic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AEBE60A6-50C2-6F45-96BB-9ABAD7A4A762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6750498" y="2681572"/>
            <a:ext cx="4727538" cy="969710"/>
          </a:xfrm>
        </p:spPr>
        <p:txBody>
          <a:bodyPr tIns="0" bIns="0" anchor="b" anchorCtr="0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600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####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695A0564-7F0F-B843-99D1-4FD2567D2E71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750498" y="3651284"/>
            <a:ext cx="4727538" cy="420952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24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Supporting text for statistic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A3788413-9FA8-3C4F-BA33-ACA9E1757B2C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6750498" y="4076820"/>
            <a:ext cx="4727538" cy="969710"/>
          </a:xfrm>
        </p:spPr>
        <p:txBody>
          <a:bodyPr tIns="0" bIns="0" anchor="b" anchorCtr="0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600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####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D985FFB8-2593-6E42-8787-4E1F9FCA448E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6750498" y="5046532"/>
            <a:ext cx="4727538" cy="420952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24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Supporting text for statistic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1A0B1C7-DD95-D34E-9A3E-FC93A292090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167250" y="6239426"/>
            <a:ext cx="5772959" cy="365125"/>
          </a:xfrm>
        </p:spPr>
        <p:txBody>
          <a:bodyPr/>
          <a:lstStyle>
            <a:lvl1pPr>
              <a:defRPr sz="13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OREGON STATE UNIVERSITY COLLEGE OF BUSINESS | </a:t>
            </a:r>
            <a:fld id="{AAB6004F-53F9-E74D-AC89-56EA63355CB3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59291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Stats: Paddletail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accent1"/>
              </a:solidFill>
              <a:latin typeface="Kievit Offc Regular" panose="020B0504030101020102" pitchFamily="34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CE2C3C-E91C-A941-B143-7E03E58D4BC2}"/>
              </a:ext>
            </a:extLst>
          </p:cNvPr>
          <p:cNvSpPr/>
          <p:nvPr userDrawn="1"/>
        </p:nvSpPr>
        <p:spPr>
          <a:xfrm>
            <a:off x="6167250" y="1028700"/>
            <a:ext cx="5672759" cy="5017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55653D1-F4C5-AB41-B2D4-705A16B44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52" y="656673"/>
            <a:ext cx="5068126" cy="1325563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E1DAFFDF-6442-3F4B-9C40-553FF4157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852" y="2117173"/>
            <a:ext cx="5068126" cy="4109001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2573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16573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1145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C50BEBA-5A27-4B45-871E-231927E6AC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67250" y="417291"/>
            <a:ext cx="4254565" cy="524186"/>
          </a:xfrm>
        </p:spPr>
        <p:txBody>
          <a:bodyPr lIns="0" tIns="0" bIns="0" anchor="b" anchorCtr="0">
            <a:norm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Title for statistics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D9BAE40-0821-F346-B296-6D3E20537214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750498" y="1278441"/>
            <a:ext cx="4727538" cy="969710"/>
          </a:xfrm>
        </p:spPr>
        <p:txBody>
          <a:bodyPr tIns="0" bIns="0" anchor="b" anchorCtr="0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600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####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7880608-F8D6-E84D-9FF6-B96FE8B2BF6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750498" y="2248153"/>
            <a:ext cx="4727538" cy="420952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24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Supporting text for statistic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AEBE60A6-50C2-6F45-96BB-9ABAD7A4A762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6750498" y="2681572"/>
            <a:ext cx="4727538" cy="969710"/>
          </a:xfrm>
        </p:spPr>
        <p:txBody>
          <a:bodyPr tIns="0" bIns="0" anchor="b" anchorCtr="0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600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####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695A0564-7F0F-B843-99D1-4FD2567D2E71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750498" y="3651284"/>
            <a:ext cx="4727538" cy="420952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24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Supporting text for statistic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A3788413-9FA8-3C4F-BA33-ACA9E1757B2C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6750498" y="4076820"/>
            <a:ext cx="4727538" cy="969710"/>
          </a:xfrm>
        </p:spPr>
        <p:txBody>
          <a:bodyPr tIns="0" bIns="0" anchor="b" anchorCtr="0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600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####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D985FFB8-2593-6E42-8787-4E1F9FCA448E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6750498" y="5046532"/>
            <a:ext cx="4727538" cy="420952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24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Supporting text for statistic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1A0B1C7-DD95-D34E-9A3E-FC93A292090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167250" y="6239426"/>
            <a:ext cx="5772959" cy="365125"/>
          </a:xfrm>
        </p:spPr>
        <p:txBody>
          <a:bodyPr/>
          <a:lstStyle>
            <a:lvl1pPr>
              <a:defRPr sz="13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OREGON STATE UNIVERSITY COLLEGE OF BUSINESS | </a:t>
            </a:r>
            <a:fld id="{AAB6004F-53F9-E74D-AC89-56EA63355CB3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13039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Stats: Bucktooth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accent1"/>
              </a:solidFill>
              <a:latin typeface="Kievit Offc Regular" panose="020B0504030101020102" pitchFamily="34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CE2C3C-E91C-A941-B143-7E03E58D4BC2}"/>
              </a:ext>
            </a:extLst>
          </p:cNvPr>
          <p:cNvSpPr/>
          <p:nvPr userDrawn="1"/>
        </p:nvSpPr>
        <p:spPr>
          <a:xfrm>
            <a:off x="6167250" y="1028700"/>
            <a:ext cx="5672759" cy="5017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A739C7C5-9ECF-8A4B-84C1-234349F38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52" y="656673"/>
            <a:ext cx="5068126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84BD757-8B75-F042-9A7A-7AA9E2685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852" y="2117173"/>
            <a:ext cx="5068126" cy="4109001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2573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573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1145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C50BEBA-5A27-4B45-871E-231927E6AC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67250" y="417291"/>
            <a:ext cx="4254565" cy="524186"/>
          </a:xfrm>
        </p:spPr>
        <p:txBody>
          <a:bodyPr lIns="0" tIns="0" bIns="0" anchor="b" anchorCtr="0"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Title for statistics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D9BAE40-0821-F346-B296-6D3E20537214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750498" y="1278441"/>
            <a:ext cx="4727538" cy="969710"/>
          </a:xfrm>
        </p:spPr>
        <p:txBody>
          <a:bodyPr tIns="0" bIns="0" anchor="b" anchorCtr="0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6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####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7880608-F8D6-E84D-9FF6-B96FE8B2BF6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750498" y="2248153"/>
            <a:ext cx="4727538" cy="420952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24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Supporting text for statistic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AEBE60A6-50C2-6F45-96BB-9ABAD7A4A762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6750498" y="2681572"/>
            <a:ext cx="4727538" cy="969710"/>
          </a:xfrm>
        </p:spPr>
        <p:txBody>
          <a:bodyPr tIns="0" bIns="0" anchor="b" anchorCtr="0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6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####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695A0564-7F0F-B843-99D1-4FD2567D2E71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750498" y="3651284"/>
            <a:ext cx="4727538" cy="420952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24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Supporting text for statistic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A3788413-9FA8-3C4F-BA33-ACA9E1757B2C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6750498" y="4076820"/>
            <a:ext cx="4727538" cy="969710"/>
          </a:xfrm>
        </p:spPr>
        <p:txBody>
          <a:bodyPr tIns="0" bIns="0" anchor="b" anchorCtr="0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6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####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D985FFB8-2593-6E42-8787-4E1F9FCA448E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6750498" y="5046532"/>
            <a:ext cx="4727538" cy="420952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24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Supporting text for statistic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1A0B1C7-DD95-D34E-9A3E-FC93A292090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167250" y="6239426"/>
            <a:ext cx="5772959" cy="365125"/>
          </a:xfrm>
        </p:spPr>
        <p:txBody>
          <a:bodyPr/>
          <a:lstStyle>
            <a:lvl1pPr>
              <a:defRPr sz="13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OREGON STATE UNIVERSITY COLLEGE OF BUSINESS | </a:t>
            </a:r>
            <a:fld id="{AAB6004F-53F9-E74D-AC89-56EA63355CB3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9430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6: Bucktooth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6130273-2C95-D24A-8A4B-57CB6B6D26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30301" y="2074513"/>
            <a:ext cx="8431142" cy="2141887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lnSpc>
                <a:spcPct val="85000"/>
              </a:lnSpc>
              <a:defRPr sz="80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Headline or title of event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998E46F-1742-B84C-B382-D201004030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30301" y="1564753"/>
            <a:ext cx="8431142" cy="343559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800"/>
              </a:lnSpc>
              <a:buNone/>
              <a:defRPr sz="25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College Name Here</a:t>
            </a:r>
          </a:p>
        </p:txBody>
      </p:sp>
      <p:pic>
        <p:nvPicPr>
          <p:cNvPr id="9" name="Picture 8" descr="Oregon State University logo">
            <a:extLst>
              <a:ext uri="{FF2B5EF4-FFF2-40B4-BE49-F238E27FC236}">
                <a16:creationId xmlns:a16="http://schemas.microsoft.com/office/drawing/2014/main" id="{10AAEC78-5266-5741-B5E4-8617C9E5DB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2940" y="5500745"/>
            <a:ext cx="3337560" cy="1066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31672A-4642-0B4C-A3FA-11EBF78F67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110" r="-5812"/>
          <a:stretch/>
        </p:blipFill>
        <p:spPr>
          <a:xfrm>
            <a:off x="0" y="0"/>
            <a:ext cx="12192001" cy="103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8923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Graphic: Beav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78AE98-11AA-4D41-AD1E-9057EF596C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accent1"/>
              </a:solidFill>
              <a:latin typeface="Kievit Offc Regular" panose="020B0504030101020102" pitchFamily="34" charset="77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40E1436-C159-B54C-ADC2-25593BC4D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854" y="365125"/>
            <a:ext cx="8962292" cy="1325563"/>
          </a:xfrm>
        </p:spPr>
        <p:txBody>
          <a:bodyPr anchor="b" anchorCtr="0"/>
          <a:lstStyle>
            <a:lvl1pPr algn="ctr">
              <a:defRPr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F4129BD-1848-8E41-8B5A-0C4D3D51008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881188"/>
            <a:ext cx="10515600" cy="3857625"/>
          </a:xfrm>
        </p:spPr>
        <p:txBody>
          <a:bodyPr/>
          <a:lstStyle/>
          <a:p>
            <a:r>
              <a:rPr lang="en-US" dirty="0"/>
              <a:t>Click icon to add graphic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062576F-B336-1841-B502-CDFA26BE6B4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178062" y="6239426"/>
            <a:ext cx="5762147" cy="365125"/>
          </a:xfrm>
        </p:spPr>
        <p:txBody>
          <a:bodyPr/>
          <a:lstStyle>
            <a:lvl1pPr>
              <a:defRPr sz="13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OREGON STATE UNIVERSITY COLLEGE OF BUSINESS | </a:t>
            </a:r>
            <a:fld id="{AAB6004F-53F9-E74D-AC89-56EA63355CB3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Graphic: Paddletail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Kievit Offc Regular" panose="020B0504030101020102" pitchFamily="34" charset="77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94B12E8-FF8C-CD47-BAF9-E877641984E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881188"/>
            <a:ext cx="10515600" cy="3857625"/>
          </a:xfrm>
        </p:spPr>
        <p:txBody>
          <a:bodyPr/>
          <a:lstStyle/>
          <a:p>
            <a:r>
              <a:rPr lang="en-US" dirty="0"/>
              <a:t>Click icon to add graphic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4828ACB-DEA0-B148-B75F-76A333F20BF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178062" y="6239426"/>
            <a:ext cx="5762147" cy="365125"/>
          </a:xfrm>
        </p:spPr>
        <p:txBody>
          <a:bodyPr/>
          <a:lstStyle>
            <a:lvl1pPr>
              <a:defRPr sz="13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OREGON STATE UNIVERSITY COLLEGE OF BUSINESS | </a:t>
            </a:r>
            <a:fld id="{AAB6004F-53F9-E74D-AC89-56EA63355CB3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0A14D11-7592-0C46-BF64-CE6F98A77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854" y="365125"/>
            <a:ext cx="8962292" cy="1325563"/>
          </a:xfrm>
        </p:spPr>
        <p:txBody>
          <a:bodyPr anchor="b" anchorCtr="0"/>
          <a:lstStyle>
            <a:lvl1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Graphic: Bucktooth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5BBBF49-FDBF-2041-B780-6FF561D76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854" y="365125"/>
            <a:ext cx="8962292" cy="1325563"/>
          </a:xfrm>
        </p:spPr>
        <p:txBody>
          <a:bodyPr anchor="b" anchorCtr="0"/>
          <a:lstStyle>
            <a:lvl1pPr algn="ctr">
              <a:defRPr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5210769-9874-5644-A92C-3C0FECB8E39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881188"/>
            <a:ext cx="10515600" cy="38576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graphic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253E3DBD-B51C-514C-BA31-07DD1A53AE4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178062" y="6239426"/>
            <a:ext cx="5762147" cy="365125"/>
          </a:xfrm>
        </p:spPr>
        <p:txBody>
          <a:bodyPr/>
          <a:lstStyle>
            <a:lvl1pPr>
              <a:defRPr sz="13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OREGON STATE UNIVERSITY COLLEGE OF BUSINESS | </a:t>
            </a:r>
            <a:fld id="{AAB6004F-53F9-E74D-AC89-56EA63355CB3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: Beav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78AE98-11AA-4D41-AD1E-9057EF596CCC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Kievit Offc Regular" panose="020B0504030101020102" pitchFamily="34" charset="77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40E1436-C159-B54C-ADC2-25593BC4D5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657" y="2092626"/>
            <a:ext cx="9310687" cy="2672747"/>
          </a:xfrm>
        </p:spPr>
        <p:txBody>
          <a:bodyPr anchor="ctr" anchorCtr="0"/>
          <a:lstStyle>
            <a:lvl1pPr algn="ctr">
              <a:defRPr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Place quote text here. Maximum 30 words to keep it easily scannable. Place quote text here. Maximum 30 words to keep it easily scannable.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062576F-B336-1841-B502-CDFA26BE6B4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178062" y="6239426"/>
            <a:ext cx="5762147" cy="365125"/>
          </a:xfrm>
        </p:spPr>
        <p:txBody>
          <a:bodyPr/>
          <a:lstStyle>
            <a:lvl1pPr>
              <a:defRPr sz="13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OREGON STATE UNIVERSITY COLLEGE OF BUSINESS | </a:t>
            </a:r>
            <a:fld id="{AAB6004F-53F9-E74D-AC89-56EA63355CB3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8CB8077-EE8A-7D44-A3CA-C66A1EC17A80}"/>
              </a:ext>
            </a:extLst>
          </p:cNvPr>
          <p:cNvSpPr txBox="1">
            <a:spLocks/>
          </p:cNvSpPr>
          <p:nvPr userDrawn="1"/>
        </p:nvSpPr>
        <p:spPr>
          <a:xfrm>
            <a:off x="339329" y="341655"/>
            <a:ext cx="1716882" cy="98069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25000" dirty="0">
                <a:solidFill>
                  <a:schemeClr val="tx1"/>
                </a:solidFill>
              </a:rPr>
              <a:t>“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476C25C-56AF-7540-A505-C7A85AC81910}"/>
              </a:ext>
            </a:extLst>
          </p:cNvPr>
          <p:cNvSpPr txBox="1">
            <a:spLocks/>
          </p:cNvSpPr>
          <p:nvPr userDrawn="1"/>
        </p:nvSpPr>
        <p:spPr>
          <a:xfrm rot="10800000">
            <a:off x="10129578" y="5258736"/>
            <a:ext cx="1716882" cy="98069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25000" dirty="0">
                <a:solidFill>
                  <a:schemeClr val="tx1"/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4181065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: Paddletail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78AE98-11AA-4D41-AD1E-9057EF596CCC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Kievit Offc Regular" panose="020B0504030101020102" pitchFamily="34" charset="77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40E1436-C159-B54C-ADC2-25593BC4D5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657" y="2092626"/>
            <a:ext cx="9310687" cy="2672747"/>
          </a:xfrm>
        </p:spPr>
        <p:txBody>
          <a:bodyPr anchor="ctr" anchorCtr="0"/>
          <a:lstStyle>
            <a:lvl1pPr algn="ctr">
              <a:defRPr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Place quote text here. Maximum 30 words to keep it easily scannable. Place quote text here. Maximum 30 words to keep it easily scannable.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062576F-B336-1841-B502-CDFA26BE6B4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178062" y="6239426"/>
            <a:ext cx="5762147" cy="365125"/>
          </a:xfrm>
        </p:spPr>
        <p:txBody>
          <a:bodyPr/>
          <a:lstStyle>
            <a:lvl1pPr>
              <a:defRPr sz="13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OREGON STATE UNIVERSITY COLLEGE OF BUSINESS | </a:t>
            </a:r>
            <a:fld id="{AAB6004F-53F9-E74D-AC89-56EA63355CB3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8CB8077-EE8A-7D44-A3CA-C66A1EC17A80}"/>
              </a:ext>
            </a:extLst>
          </p:cNvPr>
          <p:cNvSpPr txBox="1">
            <a:spLocks/>
          </p:cNvSpPr>
          <p:nvPr userDrawn="1"/>
        </p:nvSpPr>
        <p:spPr>
          <a:xfrm>
            <a:off x="339329" y="341655"/>
            <a:ext cx="1716882" cy="98069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25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476C25C-56AF-7540-A505-C7A85AC81910}"/>
              </a:ext>
            </a:extLst>
          </p:cNvPr>
          <p:cNvSpPr txBox="1">
            <a:spLocks/>
          </p:cNvSpPr>
          <p:nvPr userDrawn="1"/>
        </p:nvSpPr>
        <p:spPr>
          <a:xfrm rot="10800000">
            <a:off x="10129578" y="5258736"/>
            <a:ext cx="1716882" cy="98069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25000" dirty="0">
                <a:solidFill>
                  <a:schemeClr val="accent1"/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6716019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: Bucktooth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78AE98-11AA-4D41-AD1E-9057EF596CCC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bg1"/>
              </a:solidFill>
              <a:latin typeface="Kievit Offc Regular" panose="020B0504030101020102" pitchFamily="34" charset="77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40E1436-C159-B54C-ADC2-25593BC4D5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657" y="2092626"/>
            <a:ext cx="9310687" cy="2672747"/>
          </a:xfrm>
        </p:spPr>
        <p:txBody>
          <a:bodyPr anchor="ctr" anchorCtr="0"/>
          <a:lstStyle>
            <a:lvl1pPr algn="ctr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Place quote text here. Maximum 30 words to keep it easily scannable. Place quote text here. Maximum 30 words to keep it easily scannable.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062576F-B336-1841-B502-CDFA26BE6B4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178062" y="6239426"/>
            <a:ext cx="5762147" cy="365125"/>
          </a:xfrm>
        </p:spPr>
        <p:txBody>
          <a:bodyPr/>
          <a:lstStyle>
            <a:lvl1pPr>
              <a:defRPr sz="13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OREGON STATE UNIVERSITY COLLEGE OF BUSINESS | </a:t>
            </a:r>
            <a:fld id="{AAB6004F-53F9-E74D-AC89-56EA63355CB3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8CB8077-EE8A-7D44-A3CA-C66A1EC17A80}"/>
              </a:ext>
            </a:extLst>
          </p:cNvPr>
          <p:cNvSpPr txBox="1">
            <a:spLocks/>
          </p:cNvSpPr>
          <p:nvPr userDrawn="1"/>
        </p:nvSpPr>
        <p:spPr>
          <a:xfrm>
            <a:off x="339329" y="341655"/>
            <a:ext cx="1716882" cy="98069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25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476C25C-56AF-7540-A505-C7A85AC81910}"/>
              </a:ext>
            </a:extLst>
          </p:cNvPr>
          <p:cNvSpPr txBox="1">
            <a:spLocks/>
          </p:cNvSpPr>
          <p:nvPr userDrawn="1"/>
        </p:nvSpPr>
        <p:spPr>
          <a:xfrm rot="10800000">
            <a:off x="10129578" y="5258736"/>
            <a:ext cx="1716882" cy="98069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25000" dirty="0">
                <a:solidFill>
                  <a:schemeClr val="accent1"/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8027299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: Custo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C2925365-4172-1548-9456-0B31775C4C3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custom image by clicking icon in the center. Then select Arrange &gt; Send to Back to place image below transparent overlay and text/quotation marks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40E1436-C159-B54C-ADC2-25593BC4D5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657" y="2092626"/>
            <a:ext cx="9310687" cy="2672747"/>
          </a:xfrm>
        </p:spPr>
        <p:txBody>
          <a:bodyPr anchor="ctr" anchorCtr="0"/>
          <a:lstStyle>
            <a:lvl1pPr algn="ctr">
              <a:defRPr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Place quote text here. Maximum 30 words to keep it easily scannable. Place quote text here. Maximum 30 words to keep it easily scannable.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062576F-B336-1841-B502-CDFA26BE6B4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178062" y="6239426"/>
            <a:ext cx="5762147" cy="365125"/>
          </a:xfrm>
        </p:spPr>
        <p:txBody>
          <a:bodyPr/>
          <a:lstStyle>
            <a:lvl1pPr>
              <a:defRPr sz="13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OREGON STATE UNIVERSITY COLLEGE OF BUSINESS | </a:t>
            </a:r>
            <a:fld id="{AAB6004F-53F9-E74D-AC89-56EA63355CB3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200280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-You/Contact: Beav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accent1"/>
              </a:solidFill>
              <a:latin typeface="Kievit Offc Regular" panose="020B0504030101020102" pitchFamily="34" charset="77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43B96CB-5BB2-9C48-8F6A-48CF164D1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166177"/>
            <a:ext cx="10515600" cy="2334936"/>
          </a:xfrm>
        </p:spPr>
        <p:txBody>
          <a:bodyPr anchor="b"/>
          <a:lstStyle>
            <a:lvl1pPr>
              <a:defRPr sz="6000" b="0" i="0" cap="all" baseline="0">
                <a:latin typeface="+mj-lt"/>
              </a:defRPr>
            </a:lvl1pPr>
          </a:lstStyle>
          <a:p>
            <a:r>
              <a:rPr lang="en-US" dirty="0"/>
              <a:t>Thank you.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80CB99E-E1F3-EF46-8942-C06942165F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767815"/>
            <a:ext cx="10515600" cy="400534"/>
          </a:xfrm>
        </p:spPr>
        <p:txBody>
          <a:bodyPr anchor="b" anchorCtr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FF8CF6F-493F-4042-BB6E-DA6414069153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31850" y="5203308"/>
            <a:ext cx="10515600" cy="400534"/>
          </a:xfrm>
        </p:spPr>
        <p:txBody>
          <a:bodyPr/>
          <a:lstStyle>
            <a:lvl1pPr marL="0" indent="0">
              <a:buNone/>
              <a:defRPr sz="24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04A360A-F44F-B041-9C56-7E3FADD4B6E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31850" y="5880997"/>
            <a:ext cx="10515600" cy="400534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business.oregonstate.edu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AE20D8-28EF-E342-80F9-1CB129F6CB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0295" y="-1"/>
            <a:ext cx="7341705" cy="163581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FA01E00-2CAF-0D4F-8D31-B864C758A656}"/>
              </a:ext>
            </a:extLst>
          </p:cNvPr>
          <p:cNvCxnSpPr>
            <a:cxnSpLocks/>
          </p:cNvCxnSpPr>
          <p:nvPr userDrawn="1"/>
        </p:nvCxnSpPr>
        <p:spPr>
          <a:xfrm>
            <a:off x="831849" y="1762539"/>
            <a:ext cx="78468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15792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-You/Contact: Paddletail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Kievit Offc Regular" panose="020B0504030101020102" pitchFamily="34" charset="77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A5EEEC7-B2A1-E54D-A6BD-9896BBF3FF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166177"/>
            <a:ext cx="10515600" cy="2334936"/>
          </a:xfrm>
        </p:spPr>
        <p:txBody>
          <a:bodyPr anchor="b"/>
          <a:lstStyle>
            <a:lvl1pPr>
              <a:defRPr sz="6000" b="0" i="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Thank you.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565FF0-C323-1B4C-8079-371A6B9497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096"/>
          <a:stretch/>
        </p:blipFill>
        <p:spPr>
          <a:xfrm>
            <a:off x="5907260" y="0"/>
            <a:ext cx="6284741" cy="1831422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9A3E956-9890-754D-80F2-8677F42F18C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767815"/>
            <a:ext cx="10515600" cy="400534"/>
          </a:xfrm>
        </p:spPr>
        <p:txBody>
          <a:bodyPr anchor="b" anchorCtr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2C3E539-2AA8-5742-894F-E372129A015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31850" y="5203308"/>
            <a:ext cx="10515600" cy="400534"/>
          </a:xfrm>
        </p:spPr>
        <p:txBody>
          <a:bodyPr/>
          <a:lstStyle>
            <a:lvl1pPr marL="0" indent="0">
              <a:buNone/>
              <a:defRPr sz="24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AB485A7-C7C9-F04F-93EB-DFB613711CB5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31850" y="5880997"/>
            <a:ext cx="10515600" cy="400534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business.oregonstate.edu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D77DF07-D24D-B240-9E60-CB9B740932A9}"/>
              </a:ext>
            </a:extLst>
          </p:cNvPr>
          <p:cNvCxnSpPr>
            <a:cxnSpLocks/>
          </p:cNvCxnSpPr>
          <p:nvPr userDrawn="1"/>
        </p:nvCxnSpPr>
        <p:spPr>
          <a:xfrm>
            <a:off x="831849" y="1762539"/>
            <a:ext cx="784680" cy="0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2757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-You/Contact: Bucktooth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Kievit Offc Regular" panose="020B0504030101020102" pitchFamily="34" charset="77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2F9ECD4-7B89-8E45-9E90-0C8ABFFE94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166177"/>
            <a:ext cx="10515600" cy="2334936"/>
          </a:xfrm>
        </p:spPr>
        <p:txBody>
          <a:bodyPr anchor="b"/>
          <a:lstStyle>
            <a:lvl1pPr>
              <a:defRPr sz="6000" b="0" i="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Thank you.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E1325B-BFB2-4047-94E4-30BAAF7B8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6186" y="0"/>
            <a:ext cx="6715815" cy="1732446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E07563A-5D16-B546-A2FD-5403026E57F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767815"/>
            <a:ext cx="10515600" cy="400534"/>
          </a:xfrm>
        </p:spPr>
        <p:txBody>
          <a:bodyPr anchor="b" anchorCtr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067EA76-A536-DE4D-9F82-DFDF833334D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31850" y="5203308"/>
            <a:ext cx="10515600" cy="400534"/>
          </a:xfrm>
        </p:spPr>
        <p:txBody>
          <a:bodyPr/>
          <a:lstStyle>
            <a:lvl1pPr marL="0" indent="0">
              <a:buNone/>
              <a:defRPr sz="24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E056556-B139-904D-81A5-17F725588E01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31850" y="5880997"/>
            <a:ext cx="10515600" cy="400534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business.oregonstate.edu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48B817E-F5E7-F949-8BD7-716635FB15B2}"/>
              </a:ext>
            </a:extLst>
          </p:cNvPr>
          <p:cNvCxnSpPr>
            <a:cxnSpLocks/>
          </p:cNvCxnSpPr>
          <p:nvPr userDrawn="1"/>
        </p:nvCxnSpPr>
        <p:spPr>
          <a:xfrm>
            <a:off x="831849" y="1762539"/>
            <a:ext cx="78468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207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Photo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7D516CD-A8D4-094D-BAF0-64218216F1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30301" y="1832943"/>
            <a:ext cx="8510656" cy="2141887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lnSpc>
                <a:spcPct val="85000"/>
              </a:lnSpc>
              <a:defRPr sz="80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Headline or title of event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7A09C97-F989-9F4C-9370-7FF7944C47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30301" y="1323184"/>
            <a:ext cx="8510656" cy="333338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800"/>
              </a:lnSpc>
              <a:buNone/>
              <a:defRPr sz="250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College Name Here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B1EE89-13C9-5D49-BD4D-898B793DDA4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custom image by clicking icon in the center. Then select Arrange &gt; Send to Back to place image below transparent overlay and headline</a:t>
            </a:r>
          </a:p>
        </p:txBody>
      </p:sp>
    </p:spTree>
    <p:extLst>
      <p:ext uri="{BB962C8B-B14F-4D97-AF65-F5344CB8AC3E}">
        <p14:creationId xmlns:p14="http://schemas.microsoft.com/office/powerpoint/2010/main" val="59176230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: Beav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accent1"/>
              </a:solidFill>
              <a:latin typeface="Kievit Offc Regular" panose="020B0504030101020102" pitchFamily="34" charset="77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43B96CB-5BB2-9C48-8F6A-48CF164D1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3723861"/>
            <a:ext cx="4256985" cy="1280006"/>
          </a:xfrm>
        </p:spPr>
        <p:txBody>
          <a:bodyPr anchor="b"/>
          <a:lstStyle>
            <a:lvl1pPr>
              <a:defRPr sz="6000" b="0" i="0" cap="all" baseline="0">
                <a:latin typeface="+mj-lt"/>
              </a:defRPr>
            </a:lvl1pPr>
          </a:lstStyle>
          <a:p>
            <a:r>
              <a:rPr lang="en-US" dirty="0"/>
              <a:t>Questions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0D1B3473-2DE3-5C4C-BEAD-6C76111A74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49" y="1663423"/>
            <a:ext cx="4256985" cy="1005508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>
              <a:buNone/>
              <a:defRPr sz="30000" i="1" u="none">
                <a:ln w="25400">
                  <a:solidFill>
                    <a:schemeClr val="tx1"/>
                  </a:solidFill>
                </a:ln>
                <a:noFill/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1FFE42-D33E-1843-AF32-7CA2ACE278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60" r="45499"/>
          <a:stretch/>
        </p:blipFill>
        <p:spPr>
          <a:xfrm>
            <a:off x="6096001" y="0"/>
            <a:ext cx="609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1490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: Paddletail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Kievit Offc Regular" panose="020B0504030101020102" pitchFamily="34" charset="77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43B96CB-5BB2-9C48-8F6A-48CF164D1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3723861"/>
            <a:ext cx="4256985" cy="1280006"/>
          </a:xfrm>
        </p:spPr>
        <p:txBody>
          <a:bodyPr anchor="b"/>
          <a:lstStyle>
            <a:lvl1pPr>
              <a:defRPr sz="6000" b="0" i="0" cap="all" baseline="0">
                <a:latin typeface="+mj-lt"/>
              </a:defRPr>
            </a:lvl1pPr>
          </a:lstStyle>
          <a:p>
            <a:r>
              <a:rPr lang="en-US" dirty="0"/>
              <a:t>Questions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0D1B3473-2DE3-5C4C-BEAD-6C76111A74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49" y="1663423"/>
            <a:ext cx="4256985" cy="100550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30000" i="1" u="none">
                <a:ln w="25400">
                  <a:solidFill>
                    <a:schemeClr val="accent1"/>
                  </a:solidFill>
                </a:ln>
                <a:noFill/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58A1A0-BFF6-E843-A8F7-52F1E901A2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864" b="-10395"/>
          <a:stretch/>
        </p:blipFill>
        <p:spPr>
          <a:xfrm>
            <a:off x="5907260" y="0"/>
            <a:ext cx="6284741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10402B-C0D2-C948-8C6F-357E1EA46CEE}"/>
              </a:ext>
            </a:extLst>
          </p:cNvPr>
          <p:cNvSpPr txBox="1"/>
          <p:nvPr userDrawn="1"/>
        </p:nvSpPr>
        <p:spPr>
          <a:xfrm>
            <a:off x="4081670" y="-27829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Autofit/>
          </a:bodyPr>
          <a:lstStyle/>
          <a:p>
            <a:pPr algn="l"/>
            <a:endParaRPr lang="en-US" sz="15000" b="0" i="0" dirty="0">
              <a:solidFill>
                <a:schemeClr val="accent1"/>
              </a:solidFill>
              <a:latin typeface="Kievit Offc Regular" panose="020B0504030101020102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749643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: Bucktooth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Kievit Offc Regular" panose="020B0504030101020102" pitchFamily="34" charset="77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43B96CB-5BB2-9C48-8F6A-48CF164D1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3723861"/>
            <a:ext cx="4256985" cy="1280006"/>
          </a:xfrm>
        </p:spPr>
        <p:txBody>
          <a:bodyPr anchor="b"/>
          <a:lstStyle>
            <a:lvl1pPr>
              <a:defRPr sz="6000" b="0" i="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Questions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0D1B3473-2DE3-5C4C-BEAD-6C76111A74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49" y="1663423"/>
            <a:ext cx="4256985" cy="100550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30000" i="1" u="none">
                <a:ln w="25400">
                  <a:solidFill>
                    <a:schemeClr val="accent1"/>
                  </a:solidFill>
                </a:ln>
                <a:noFill/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10402B-C0D2-C948-8C6F-357E1EA46CEE}"/>
              </a:ext>
            </a:extLst>
          </p:cNvPr>
          <p:cNvSpPr txBox="1"/>
          <p:nvPr userDrawn="1"/>
        </p:nvSpPr>
        <p:spPr>
          <a:xfrm>
            <a:off x="4081670" y="-27829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Autofit/>
          </a:bodyPr>
          <a:lstStyle/>
          <a:p>
            <a:pPr algn="l"/>
            <a:endParaRPr lang="en-US" sz="15000" b="0" i="0" dirty="0">
              <a:solidFill>
                <a:schemeClr val="accent1"/>
              </a:solidFill>
              <a:latin typeface="Kievit Offc Regular" panose="020B0504030101020102" pitchFamily="34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7FA765-0174-F24E-9ED0-8912EE837A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010"/>
          <a:stretch/>
        </p:blipFill>
        <p:spPr>
          <a:xfrm>
            <a:off x="6186488" y="0"/>
            <a:ext cx="6005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49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B Logo Conclustion Slide: Beav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rgbClr val="D73F09"/>
              </a:solidFill>
              <a:latin typeface="Kievit Offc Regular" panose="020B0504030101020102" pitchFamily="34" charset="77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05926E-59B7-3C43-8545-C8A0E81E35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89300" y="2559050"/>
            <a:ext cx="5613400" cy="1739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B Logo Conclusion Slide: Paddletail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Kievit Offc Regular" panose="020B0504030101020102" pitchFamily="34" charset="77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72A976-D972-1D43-A564-D2567CAE2C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89301" y="2559050"/>
            <a:ext cx="5613400" cy="1739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B Logo Conclusion Slide: Bucktooth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Kievit Offc Regular" panose="020B0504030101020102" pitchFamily="34" charset="77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151404-9A8F-5843-B2B3-DACEE70679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89300" y="2559050"/>
            <a:ext cx="5613400" cy="1739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-Slide: Beav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635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Kievit Offc Regular" panose="020B0504030101020102" pitchFamily="34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4063" y="665369"/>
            <a:ext cx="8323873" cy="805623"/>
          </a:xfrm>
        </p:spPr>
        <p:txBody>
          <a:bodyPr anchor="b"/>
          <a:lstStyle>
            <a:lvl1pPr algn="ctr">
              <a:defRPr sz="6000" b="0" i="0" cap="all" baseline="0">
                <a:latin typeface="+mj-lt"/>
              </a:defRPr>
            </a:lvl1pPr>
          </a:lstStyle>
          <a:p>
            <a:r>
              <a:rPr lang="en-US" dirty="0"/>
              <a:t>Our presenters 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E6EB33-081D-D349-B8F7-A1C4F723E5B5}"/>
              </a:ext>
            </a:extLst>
          </p:cNvPr>
          <p:cNvSpPr txBox="1"/>
          <p:nvPr userDrawn="1"/>
        </p:nvSpPr>
        <p:spPr>
          <a:xfrm>
            <a:off x="7487478" y="0"/>
            <a:ext cx="4704522" cy="1881809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algn="l"/>
            <a:endParaRPr lang="en-US" sz="15000" b="0" i="0" dirty="0">
              <a:solidFill>
                <a:schemeClr val="accent1"/>
              </a:solidFill>
              <a:latin typeface="Kievit Offc Regular" panose="020B0504030101020102" pitchFamily="34" charset="77"/>
            </a:endParaRPr>
          </a:p>
        </p:txBody>
      </p:sp>
      <p:sp>
        <p:nvSpPr>
          <p:cNvPr id="5" name="Picture Placeholder 4" descr="presenter photo placeholder box">
            <a:extLst>
              <a:ext uri="{FF2B5EF4-FFF2-40B4-BE49-F238E27FC236}">
                <a16:creationId xmlns:a16="http://schemas.microsoft.com/office/drawing/2014/main" id="{D428078F-5CD8-5048-A9A9-39DEB6B571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1919" y="1881809"/>
            <a:ext cx="1838325" cy="220904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/>
              <a:t>Place presenter photo here</a:t>
            </a:r>
          </a:p>
        </p:txBody>
      </p:sp>
      <p:sp>
        <p:nvSpPr>
          <p:cNvPr id="12" name="Picture Placeholder 4" descr="presenter photo placeholder box">
            <a:extLst>
              <a:ext uri="{FF2B5EF4-FFF2-40B4-BE49-F238E27FC236}">
                <a16:creationId xmlns:a16="http://schemas.microsoft.com/office/drawing/2014/main" id="{C7E8BC33-8472-B143-8EA3-83624E24A30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02163" y="1881809"/>
            <a:ext cx="1838325" cy="220904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/>
              <a:t>Place presenter photo here</a:t>
            </a:r>
          </a:p>
        </p:txBody>
      </p:sp>
      <p:sp>
        <p:nvSpPr>
          <p:cNvPr id="13" name="Picture Placeholder 4" descr="presenter photo placeholder box">
            <a:extLst>
              <a:ext uri="{FF2B5EF4-FFF2-40B4-BE49-F238E27FC236}">
                <a16:creationId xmlns:a16="http://schemas.microsoft.com/office/drawing/2014/main" id="{EC967C99-B367-5E4C-9640-718B07BD74A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72407" y="1881809"/>
            <a:ext cx="1838325" cy="220904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/>
              <a:t>Place presenter photo here</a:t>
            </a:r>
          </a:p>
        </p:txBody>
      </p:sp>
      <p:sp>
        <p:nvSpPr>
          <p:cNvPr id="14" name="Picture Placeholder 4" descr="presenter photo placeholder box">
            <a:extLst>
              <a:ext uri="{FF2B5EF4-FFF2-40B4-BE49-F238E27FC236}">
                <a16:creationId xmlns:a16="http://schemas.microsoft.com/office/drawing/2014/main" id="{10D2A037-BF58-2442-BD66-00A687CBAB2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42651" y="1881809"/>
            <a:ext cx="1838325" cy="220904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/>
              <a:t>Place presenter photo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E442D0A-618F-034D-B5C1-60FB3ED88B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1850" y="4226741"/>
            <a:ext cx="2401680" cy="635552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None/>
              <a:defRPr sz="1800" b="1" i="0">
                <a:latin typeface="Kievit Offc Regular" panose="020B0504030101020102" pitchFamily="34" charset="77"/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D997C1A7-E13E-0A46-B2C9-FB76535C17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1850" y="4957401"/>
            <a:ext cx="2401680" cy="72169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ACF15736-65FD-8440-A1B8-07CA11D41F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08789" y="4226741"/>
            <a:ext cx="2401680" cy="635552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None/>
              <a:defRPr sz="1800" b="1" i="0">
                <a:latin typeface="Kievit Offc Regular" panose="020B0504030101020102" pitchFamily="34" charset="77"/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588CAA31-A92A-C444-951A-2507DCBDD8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08789" y="4957401"/>
            <a:ext cx="2401680" cy="72169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A6596DC8-26A8-B64B-A1FD-B9D2DD889A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5729" y="4226741"/>
            <a:ext cx="2401680" cy="635552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None/>
              <a:defRPr sz="1800" b="1" i="0">
                <a:latin typeface="Kievit Offc Regular" panose="020B0504030101020102" pitchFamily="34" charset="77"/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AA6F95F9-E835-9046-AA65-4149030154A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85729" y="4957401"/>
            <a:ext cx="2401680" cy="72169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FFE27356-5AF8-7041-8A99-9D618C37C5B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49415" y="4226741"/>
            <a:ext cx="2401680" cy="635552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None/>
              <a:defRPr sz="1800" b="1" i="0">
                <a:latin typeface="Kievit Offc Regular" panose="020B0504030101020102" pitchFamily="34" charset="77"/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51A59CDF-17B0-1543-A39E-E95FAB5CEF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49415" y="4957401"/>
            <a:ext cx="2401680" cy="72169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2" name="Footer Placeholder 4">
            <a:extLst>
              <a:ext uri="{FF2B5EF4-FFF2-40B4-BE49-F238E27FC236}">
                <a16:creationId xmlns:a16="http://schemas.microsoft.com/office/drawing/2014/main" id="{E67086F1-7AC6-874C-AE8B-8CF014946F3D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6172407" y="6239426"/>
            <a:ext cx="5767803" cy="365125"/>
          </a:xfrm>
        </p:spPr>
        <p:txBody>
          <a:bodyPr/>
          <a:lstStyle>
            <a:lvl1pPr>
              <a:defRPr sz="13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OREGON STATE UNIVERSITY COLLEGE OF BUSINESS | </a:t>
            </a:r>
            <a:fld id="{AAB6004F-53F9-E74D-AC89-56EA63355CB3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085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-Slide: Paddletail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635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Kievit Offc Regular" panose="020B0504030101020102" pitchFamily="34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E6EB33-081D-D349-B8F7-A1C4F723E5B5}"/>
              </a:ext>
            </a:extLst>
          </p:cNvPr>
          <p:cNvSpPr txBox="1"/>
          <p:nvPr userDrawn="1"/>
        </p:nvSpPr>
        <p:spPr>
          <a:xfrm>
            <a:off x="7487478" y="0"/>
            <a:ext cx="4704522" cy="1881809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algn="l"/>
            <a:endParaRPr lang="en-US" sz="15000" b="0" i="0" dirty="0">
              <a:solidFill>
                <a:schemeClr val="accent1"/>
              </a:solidFill>
              <a:latin typeface="Kievit Offc Regular" panose="020B0504030101020102" pitchFamily="34" charset="77"/>
            </a:endParaRPr>
          </a:p>
        </p:txBody>
      </p:sp>
      <p:sp>
        <p:nvSpPr>
          <p:cNvPr id="5" name="Picture Placeholder 4" descr="presenter photo placeholder box">
            <a:extLst>
              <a:ext uri="{FF2B5EF4-FFF2-40B4-BE49-F238E27FC236}">
                <a16:creationId xmlns:a16="http://schemas.microsoft.com/office/drawing/2014/main" id="{D428078F-5CD8-5048-A9A9-39DEB6B571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1919" y="1881809"/>
            <a:ext cx="1838325" cy="220904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/>
              <a:t>Place presenter photo here</a:t>
            </a:r>
          </a:p>
        </p:txBody>
      </p:sp>
      <p:sp>
        <p:nvSpPr>
          <p:cNvPr id="12" name="Picture Placeholder 4" descr="presenter photo placeholder box">
            <a:extLst>
              <a:ext uri="{FF2B5EF4-FFF2-40B4-BE49-F238E27FC236}">
                <a16:creationId xmlns:a16="http://schemas.microsoft.com/office/drawing/2014/main" id="{C7E8BC33-8472-B143-8EA3-83624E24A30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02163" y="1881809"/>
            <a:ext cx="1838325" cy="220904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/>
              <a:t>Place presenter photo here</a:t>
            </a:r>
          </a:p>
        </p:txBody>
      </p:sp>
      <p:sp>
        <p:nvSpPr>
          <p:cNvPr id="13" name="Picture Placeholder 4" descr="presenter photo placeholder box">
            <a:extLst>
              <a:ext uri="{FF2B5EF4-FFF2-40B4-BE49-F238E27FC236}">
                <a16:creationId xmlns:a16="http://schemas.microsoft.com/office/drawing/2014/main" id="{EC967C99-B367-5E4C-9640-718B07BD74A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72407" y="1881809"/>
            <a:ext cx="1838325" cy="220904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/>
              <a:t>Place presenter photo here</a:t>
            </a:r>
          </a:p>
        </p:txBody>
      </p:sp>
      <p:sp>
        <p:nvSpPr>
          <p:cNvPr id="14" name="Picture Placeholder 4" descr="presenter photo placeholder box">
            <a:extLst>
              <a:ext uri="{FF2B5EF4-FFF2-40B4-BE49-F238E27FC236}">
                <a16:creationId xmlns:a16="http://schemas.microsoft.com/office/drawing/2014/main" id="{10D2A037-BF58-2442-BD66-00A687CBAB2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42651" y="1881809"/>
            <a:ext cx="1838325" cy="220904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/>
              <a:t>Place presenter photo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E442D0A-618F-034D-B5C1-60FB3ED88B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1850" y="4226741"/>
            <a:ext cx="2401680" cy="635552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None/>
              <a:defRPr sz="1800" b="1" i="0">
                <a:latin typeface="Kievit Offc Regular" panose="020B0504030101020102" pitchFamily="34" charset="77"/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D997C1A7-E13E-0A46-B2C9-FB76535C17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1850" y="4957401"/>
            <a:ext cx="2401680" cy="72169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ACF15736-65FD-8440-A1B8-07CA11D41F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08789" y="4226741"/>
            <a:ext cx="2401680" cy="635552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None/>
              <a:defRPr sz="1800" b="1" i="0">
                <a:latin typeface="Kievit Offc Regular" panose="020B0504030101020102" pitchFamily="34" charset="77"/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588CAA31-A92A-C444-951A-2507DCBDD8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08789" y="4957401"/>
            <a:ext cx="2401680" cy="72169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A6596DC8-26A8-B64B-A1FD-B9D2DD889A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5729" y="4226741"/>
            <a:ext cx="2401680" cy="635552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None/>
              <a:defRPr sz="1800" b="1" i="0">
                <a:latin typeface="Kievit Offc Regular" panose="020B0504030101020102" pitchFamily="34" charset="77"/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AA6F95F9-E835-9046-AA65-4149030154A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85729" y="4957401"/>
            <a:ext cx="2401680" cy="72169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FFE27356-5AF8-7041-8A99-9D618C37C5B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49415" y="4226741"/>
            <a:ext cx="2401680" cy="635552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None/>
              <a:defRPr sz="1800" b="1" i="0">
                <a:latin typeface="Kievit Offc Regular" panose="020B0504030101020102" pitchFamily="34" charset="77"/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51A59CDF-17B0-1543-A39E-E95FAB5CEF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49415" y="4957401"/>
            <a:ext cx="2401680" cy="72169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2" name="Footer Placeholder 4">
            <a:extLst>
              <a:ext uri="{FF2B5EF4-FFF2-40B4-BE49-F238E27FC236}">
                <a16:creationId xmlns:a16="http://schemas.microsoft.com/office/drawing/2014/main" id="{E67086F1-7AC6-874C-AE8B-8CF014946F3D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6172408" y="6239426"/>
            <a:ext cx="5767802" cy="365125"/>
          </a:xfrm>
        </p:spPr>
        <p:txBody>
          <a:bodyPr/>
          <a:lstStyle>
            <a:lvl1pPr>
              <a:defRPr sz="13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OREGON STATE UNIVERSITY COLLEGE OF BUSINESS | </a:t>
            </a:r>
            <a:fld id="{AAB6004F-53F9-E74D-AC89-56EA63355CB3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68DDB6F6-4A68-2E4E-AD59-47CB85CD6F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34063" y="665369"/>
            <a:ext cx="8323873" cy="805623"/>
          </a:xfrm>
        </p:spPr>
        <p:txBody>
          <a:bodyPr anchor="b"/>
          <a:lstStyle>
            <a:lvl1pPr algn="ctr">
              <a:defRPr sz="6000" b="0" i="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Our presenters title</a:t>
            </a:r>
          </a:p>
        </p:txBody>
      </p:sp>
    </p:spTree>
    <p:extLst>
      <p:ext uri="{BB962C8B-B14F-4D97-AF65-F5344CB8AC3E}">
        <p14:creationId xmlns:p14="http://schemas.microsoft.com/office/powerpoint/2010/main" val="3092285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226174"/>
            <a:ext cx="668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 baseline="0">
                <a:solidFill>
                  <a:schemeClr val="bg1"/>
                </a:solidFill>
                <a:latin typeface="Kievit Offc Regular" panose="020B0504030101020102" pitchFamily="34" charset="77"/>
              </a:defRPr>
            </a:lvl1pPr>
          </a:lstStyle>
          <a:p>
            <a:r>
              <a:rPr lang="en-US" dirty="0"/>
              <a:t>OREGON STATE UNIVERSITY COLLEGE OF BUSINESS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18800" y="6226174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bg1"/>
                </a:solidFill>
                <a:latin typeface="KievitPro-Regular" charset="0"/>
              </a:defRPr>
            </a:lvl1pPr>
          </a:lstStyle>
          <a:p>
            <a:r>
              <a:rPr lang="en-US" dirty="0">
                <a:latin typeface="Kievit Offc Regular" panose="020B0504030101020102" pitchFamily="34" charset="77"/>
              </a:rPr>
              <a:t>| </a:t>
            </a:r>
            <a:fld id="{AAB6004F-53F9-E74D-AC89-56EA63355CB3}" type="slidenum">
              <a:rPr lang="en-US" smtClean="0">
                <a:latin typeface="Kievit Offc Regular" panose="020B0504030101020102" pitchFamily="34" charset="77"/>
              </a:rPr>
              <a:pPr/>
              <a:t>‹#›</a:t>
            </a:fld>
            <a:endParaRPr lang="en-US" dirty="0">
              <a:latin typeface="Kievit Offc Regular" panose="020B0504030101020102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7997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14" r:id="rId2"/>
    <p:sldLayoutId id="2147483713" r:id="rId3"/>
    <p:sldLayoutId id="2147483707" r:id="rId4"/>
    <p:sldLayoutId id="2147483715" r:id="rId5"/>
    <p:sldLayoutId id="2147483716" r:id="rId6"/>
    <p:sldLayoutId id="2147483755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06" r:id="rId14"/>
    <p:sldLayoutId id="2147483740" r:id="rId15"/>
    <p:sldLayoutId id="2147483741" r:id="rId16"/>
    <p:sldLayoutId id="2147483742" r:id="rId17"/>
    <p:sldLayoutId id="2147483717" r:id="rId18"/>
    <p:sldLayoutId id="2147483682" r:id="rId19"/>
    <p:sldLayoutId id="2147483718" r:id="rId20"/>
    <p:sldLayoutId id="2147483720" r:id="rId21"/>
    <p:sldLayoutId id="2147483719" r:id="rId22"/>
    <p:sldLayoutId id="2147483722" r:id="rId23"/>
    <p:sldLayoutId id="2147483770" r:id="rId24"/>
    <p:sldLayoutId id="2147483771" r:id="rId25"/>
    <p:sldLayoutId id="2147483772" r:id="rId26"/>
    <p:sldLayoutId id="2147483773" r:id="rId27"/>
    <p:sldLayoutId id="2147483774" r:id="rId28"/>
    <p:sldLayoutId id="2147483775" r:id="rId29"/>
    <p:sldLayoutId id="2147483721" r:id="rId30"/>
    <p:sldLayoutId id="2147483730" r:id="rId31"/>
    <p:sldLayoutId id="2147483731" r:id="rId32"/>
    <p:sldLayoutId id="2147483732" r:id="rId33"/>
    <p:sldLayoutId id="2147483733" r:id="rId34"/>
    <p:sldLayoutId id="2147483734" r:id="rId35"/>
    <p:sldLayoutId id="2147483763" r:id="rId36"/>
    <p:sldLayoutId id="2147483764" r:id="rId37"/>
    <p:sldLayoutId id="2147483765" r:id="rId38"/>
    <p:sldLayoutId id="2147483766" r:id="rId39"/>
    <p:sldLayoutId id="2147483767" r:id="rId40"/>
    <p:sldLayoutId id="2147483768" r:id="rId41"/>
    <p:sldLayoutId id="2147483739" r:id="rId42"/>
    <p:sldLayoutId id="2147483738" r:id="rId43"/>
    <p:sldLayoutId id="2147483702" r:id="rId44"/>
    <p:sldLayoutId id="2147483669" r:id="rId45"/>
    <p:sldLayoutId id="2147483679" r:id="rId46"/>
    <p:sldLayoutId id="2147483729" r:id="rId47"/>
    <p:sldLayoutId id="2147483749" r:id="rId48"/>
    <p:sldLayoutId id="2147483750" r:id="rId49"/>
    <p:sldLayoutId id="2147483751" r:id="rId50"/>
    <p:sldLayoutId id="2147483686" r:id="rId51"/>
    <p:sldLayoutId id="2147483685" r:id="rId52"/>
    <p:sldLayoutId id="2147483687" r:id="rId53"/>
    <p:sldLayoutId id="2147483746" r:id="rId54"/>
    <p:sldLayoutId id="2147483747" r:id="rId55"/>
    <p:sldLayoutId id="2147483748" r:id="rId56"/>
    <p:sldLayoutId id="2147483776" r:id="rId57"/>
    <p:sldLayoutId id="2147483777" r:id="rId58"/>
    <p:sldLayoutId id="2147483778" r:id="rId59"/>
    <p:sldLayoutId id="2147483693" r:id="rId60"/>
    <p:sldLayoutId id="2147483691" r:id="rId61"/>
    <p:sldLayoutId id="2147483690" r:id="rId62"/>
    <p:sldLayoutId id="2147483752" r:id="rId63"/>
    <p:sldLayoutId id="2147483753" r:id="rId64"/>
    <p:sldLayoutId id="2147483754" r:id="rId65"/>
    <p:sldLayoutId id="2147483756" r:id="rId66"/>
    <p:sldLayoutId id="2147483736" r:id="rId67"/>
    <p:sldLayoutId id="2147483735" r:id="rId68"/>
    <p:sldLayoutId id="2147483737" r:id="rId69"/>
    <p:sldLayoutId id="2147483743" r:id="rId70"/>
    <p:sldLayoutId id="2147483744" r:id="rId71"/>
    <p:sldLayoutId id="2147483745" r:id="rId72"/>
    <p:sldLayoutId id="2147483695" r:id="rId73"/>
    <p:sldLayoutId id="2147483694" r:id="rId74"/>
    <p:sldLayoutId id="2147483696" r:id="rId7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 baseline="0">
          <a:solidFill>
            <a:schemeClr val="bg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 baseline="0">
          <a:solidFill>
            <a:schemeClr val="bg1"/>
          </a:solidFill>
          <a:latin typeface="Kievit Offc Regular" panose="020B0504030101020102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u="none" kern="1200" baseline="0">
          <a:solidFill>
            <a:schemeClr val="bg1"/>
          </a:solidFill>
          <a:latin typeface="Kievit Offc Regular" panose="020B0504030101020102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 baseline="0">
          <a:solidFill>
            <a:schemeClr val="bg1"/>
          </a:solidFill>
          <a:latin typeface="Kievit Offc Regular" panose="020B0504030101020102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 baseline="0">
          <a:solidFill>
            <a:schemeClr val="bg1"/>
          </a:solidFill>
          <a:latin typeface="Kievit Offc Regular" panose="020B0504030101020102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 baseline="0">
          <a:solidFill>
            <a:schemeClr val="bg1"/>
          </a:solidFill>
          <a:latin typeface="Kievit Offc Regular" panose="020B0504030101020102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colleen.bee@oregonstate.ed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6DA1E-BB34-F644-AF57-FA1CFFDD6D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0300" y="2074513"/>
            <a:ext cx="10348337" cy="3625896"/>
          </a:xfrm>
        </p:spPr>
        <p:txBody>
          <a:bodyPr>
            <a:noAutofit/>
          </a:bodyPr>
          <a:lstStyle/>
          <a:p>
            <a:r>
              <a:rPr lang="en-US" sz="5400" b="1" cap="none" dirty="0">
                <a:solidFill>
                  <a:srgbClr val="DC4405"/>
                </a:solidFill>
                <a:latin typeface="+mn-lt"/>
              </a:rPr>
              <a:t>Faculty Athletics Representative Report to the Faculty Senate</a:t>
            </a:r>
            <a:br>
              <a:rPr lang="en-US" sz="5400" b="1" cap="none" dirty="0">
                <a:latin typeface="+mn-lt"/>
              </a:rPr>
            </a:br>
            <a:br>
              <a:rPr lang="en-US" sz="6000" b="1" cap="none" dirty="0">
                <a:latin typeface="+mn-lt"/>
              </a:rPr>
            </a:br>
            <a:r>
              <a:rPr lang="en-US" sz="4000" b="1" cap="none" dirty="0">
                <a:solidFill>
                  <a:schemeClr val="tx1"/>
                </a:solidFill>
                <a:latin typeface="+mn-lt"/>
              </a:rPr>
              <a:t>February 2024</a:t>
            </a:r>
            <a:endParaRPr lang="en-US" sz="4400" b="1" cap="none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0159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18750CD-026E-2841-8CA1-9BCA01CE1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00" y="1131870"/>
            <a:ext cx="8956919" cy="1253090"/>
          </a:xfrm>
        </p:spPr>
        <p:txBody>
          <a:bodyPr lIns="0"/>
          <a:lstStyle/>
          <a:p>
            <a:r>
              <a:rPr lang="en-US" b="1" dirty="0">
                <a:latin typeface="+mn-lt"/>
              </a:rPr>
              <a:t>Agenda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EE08FC1-77DB-7749-B5B3-038AF05166E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66089" y="2464970"/>
            <a:ext cx="6551931" cy="409147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Academic Updates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Student-athlete academic performance</a:t>
            </a:r>
          </a:p>
          <a:p>
            <a:r>
              <a:rPr lang="en-US" sz="2400" b="1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Academic Research re. Conference Realignment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Case Study: SMU (1996)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Applications &amp; Enrollment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Visibility &amp; Reputation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Community Economic Impact</a:t>
            </a:r>
          </a:p>
          <a:p>
            <a:r>
              <a:rPr lang="en-US" sz="2400" b="1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Questions/Discussion</a:t>
            </a:r>
            <a:endParaRPr lang="en-US" b="1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51049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A0D61-E1E8-2C41-BF0D-BF1DFD210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115145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Student-athlete Academic Performance</a:t>
            </a:r>
            <a:br>
              <a:rPr lang="en-US" sz="4000" b="1" dirty="0">
                <a:latin typeface="+mn-lt"/>
              </a:rPr>
            </a:br>
            <a:r>
              <a:rPr lang="en-US" sz="4000" b="1" dirty="0">
                <a:latin typeface="+mn-lt"/>
              </a:rPr>
              <a:t>Fall 2023</a:t>
            </a:r>
            <a:endParaRPr lang="en-US" sz="32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46956-5C64-F441-B210-27CCC043A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9235"/>
            <a:ext cx="10515600" cy="4573640"/>
          </a:xfrm>
        </p:spPr>
        <p:txBody>
          <a:bodyPr>
            <a:normAutofit/>
          </a:bodyPr>
          <a:lstStyle/>
          <a:p>
            <a:pPr marL="12700" marR="12700" algn="ctr">
              <a:lnSpc>
                <a:spcPct val="104200"/>
              </a:lnSpc>
            </a:pPr>
            <a:r>
              <a:rPr lang="en-US" sz="2400" b="1" dirty="0">
                <a:latin typeface="+mn-lt"/>
                <a:cs typeface="LeituraSans-Grot 2"/>
              </a:rPr>
              <a:t>96%</a:t>
            </a:r>
            <a:r>
              <a:rPr lang="en-US" sz="2400" dirty="0">
                <a:latin typeface="+mn-lt"/>
                <a:cs typeface="LeituraSans-Grot 2"/>
              </a:rPr>
              <a:t> student-athletes in Good Academic Standing</a:t>
            </a:r>
          </a:p>
          <a:p>
            <a:pPr marL="12700" marR="12700" algn="ctr">
              <a:lnSpc>
                <a:spcPct val="104200"/>
              </a:lnSpc>
              <a:spcAft>
                <a:spcPts val="0"/>
              </a:spcAft>
            </a:pPr>
            <a:r>
              <a:rPr lang="en-US" sz="2400" b="1" dirty="0">
                <a:latin typeface="+mn-lt"/>
                <a:cs typeface="LeituraSans-Grot 2"/>
              </a:rPr>
              <a:t>195 </a:t>
            </a:r>
            <a:r>
              <a:rPr lang="en-US" sz="2400" dirty="0">
                <a:latin typeface="+mn-lt"/>
                <a:cs typeface="LeituraSans-Grot 2"/>
              </a:rPr>
              <a:t>(35%) student-athletes made the OSU Honor Roll</a:t>
            </a:r>
          </a:p>
          <a:p>
            <a:pPr marL="12700" marR="12700" algn="ctr">
              <a:lnSpc>
                <a:spcPct val="1042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latin typeface="+mn-lt"/>
                <a:cs typeface="LeituraSans-Grot 2"/>
              </a:rPr>
              <a:t>(Completed at least 6 graded credit hours with 3.5 GPA or higher)</a:t>
            </a:r>
          </a:p>
          <a:p>
            <a:pPr marL="12700" marR="127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+mn-lt"/>
                <a:cs typeface="LeituraSans-Grot 2"/>
              </a:rPr>
              <a:t>58</a:t>
            </a:r>
            <a:r>
              <a:rPr lang="en-US" sz="2400" dirty="0">
                <a:latin typeface="+mn-lt"/>
                <a:cs typeface="LeituraSans-Grot 2"/>
              </a:rPr>
              <a:t> Fall sport student-athletes made the Pac-12 Fall Academic Honor Roll</a:t>
            </a:r>
          </a:p>
          <a:p>
            <a:pPr marL="12700" marR="12700" algn="ctr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latin typeface="+mn-lt"/>
                <a:cs typeface="LeituraSans-Grot 2"/>
              </a:rPr>
              <a:t>(1 year in residence, 3.3 GPA or higher, on a fall sport roster: women’s soccer (18), football (17), cross country (14), volleyball (5), men’s soccer (4))</a:t>
            </a:r>
          </a:p>
          <a:p>
            <a:pPr marL="12700" marR="12700" algn="ctr">
              <a:lnSpc>
                <a:spcPct val="104200"/>
              </a:lnSpc>
            </a:pPr>
            <a:r>
              <a:rPr lang="en-US" sz="2400" dirty="0">
                <a:latin typeface="+mn-lt"/>
                <a:cs typeface="LeituraSans-Grot 2"/>
              </a:rPr>
              <a:t>Fall 2023 Term GPA for student-athletes = </a:t>
            </a:r>
            <a:r>
              <a:rPr lang="en-US" sz="2400" b="1" dirty="0">
                <a:latin typeface="+mn-lt"/>
                <a:cs typeface="LeituraSans-Grot 2"/>
              </a:rPr>
              <a:t>3.25</a:t>
            </a:r>
          </a:p>
          <a:p>
            <a:pPr marL="12700" marR="12700" algn="ctr">
              <a:lnSpc>
                <a:spcPct val="104200"/>
              </a:lnSpc>
            </a:pPr>
            <a:r>
              <a:rPr lang="en-US" sz="2400" b="1" dirty="0">
                <a:latin typeface="+mn-lt"/>
                <a:cs typeface="LeituraSans-Grot 2"/>
              </a:rPr>
              <a:t>52% </a:t>
            </a:r>
            <a:r>
              <a:rPr lang="en-US" sz="2400" dirty="0">
                <a:latin typeface="+mn-lt"/>
                <a:cs typeface="LeituraSans-Grot 2"/>
              </a:rPr>
              <a:t>courses taken online</a:t>
            </a:r>
          </a:p>
          <a:p>
            <a:pPr marL="12700" marR="12700" algn="ctr">
              <a:lnSpc>
                <a:spcPct val="104200"/>
              </a:lnSpc>
            </a:pPr>
            <a:r>
              <a:rPr lang="en-US" sz="2400" dirty="0">
                <a:latin typeface="+mn-lt"/>
                <a:cs typeface="LeituraSans-Grot 2"/>
              </a:rPr>
              <a:t>Cum OSU GPA for student-athletes = </a:t>
            </a:r>
            <a:r>
              <a:rPr lang="en-US" sz="2400" b="1" dirty="0">
                <a:latin typeface="+mn-lt"/>
                <a:cs typeface="LeituraSans-Grot 2"/>
              </a:rPr>
              <a:t>3.40</a:t>
            </a: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94359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179C6-C650-4D64-AA5D-F4B4199EA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40462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Conference Realignment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6B116-7025-489F-90AA-D3F9731A5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8849"/>
            <a:ext cx="10774680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Are there implications for OSU and Corvallis? </a:t>
            </a:r>
          </a:p>
          <a:p>
            <a:r>
              <a:rPr lang="en-US" dirty="0"/>
              <a:t>What does peer-reviewed research suggest? </a:t>
            </a:r>
          </a:p>
          <a:p>
            <a:r>
              <a:rPr lang="en-US" dirty="0">
                <a:solidFill>
                  <a:schemeClr val="accent1"/>
                </a:solidFill>
              </a:rPr>
              <a:t>Closest similar situation in 1996: Break-up of the SWC</a:t>
            </a:r>
          </a:p>
          <a:p>
            <a:pPr marL="1257300" lvl="1" indent="-457200"/>
            <a:r>
              <a:rPr lang="en-US" dirty="0"/>
              <a:t>Created </a:t>
            </a:r>
            <a:r>
              <a:rPr lang="en-US" b="1" dirty="0">
                <a:solidFill>
                  <a:srgbClr val="DC4405"/>
                </a:solidFill>
              </a:rPr>
              <a:t>Haves</a:t>
            </a:r>
            <a:r>
              <a:rPr lang="en-US" dirty="0"/>
              <a:t> joined prestigious conference, higher profile, increased athletics revenues and success (i.e., Texas, Texas A&amp;M, Texas Tech, Baylor) </a:t>
            </a:r>
          </a:p>
          <a:p>
            <a:pPr marL="1257300" lvl="1" indent="-457200"/>
            <a:r>
              <a:rPr lang="en-US" dirty="0"/>
              <a:t>And </a:t>
            </a:r>
            <a:r>
              <a:rPr lang="en-US" b="1" dirty="0">
                <a:solidFill>
                  <a:srgbClr val="DC4405"/>
                </a:solidFill>
              </a:rPr>
              <a:t>Have-nots </a:t>
            </a:r>
            <a:r>
              <a:rPr lang="en-US" dirty="0"/>
              <a:t>joined less prestigious conference AND even with higher win percentages had lower athletics revenues and lower profile (i.e., SMU, TCU, Rice, Houston)</a:t>
            </a:r>
            <a:endParaRPr lang="en-US" b="1" dirty="0">
              <a:solidFill>
                <a:srgbClr val="DC4405"/>
              </a:solidFill>
            </a:endParaRPr>
          </a:p>
          <a:p>
            <a:r>
              <a:rPr lang="en-US" dirty="0">
                <a:solidFill>
                  <a:srgbClr val="DC4405"/>
                </a:solidFill>
              </a:rPr>
              <a:t>But what about the impact on the academic institutions and the community?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FFC98D-921B-4F8F-ADEB-DC93B682152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 </a:t>
            </a:r>
            <a:fld id="{AAB6004F-53F9-E74D-AC89-56EA63355CB3}" type="slidenum">
              <a:rPr lang="en-US" smtClean="0"/>
              <a:pPr/>
              <a:t>3</a:t>
            </a:fld>
            <a:r>
              <a:rPr 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9CEE7E-5ED3-4DB2-B63F-4FF08BF86B9C}"/>
              </a:ext>
            </a:extLst>
          </p:cNvPr>
          <p:cNvSpPr txBox="1"/>
          <p:nvPr/>
        </p:nvSpPr>
        <p:spPr>
          <a:xfrm>
            <a:off x="251790" y="6231265"/>
            <a:ext cx="69579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From Lawson, K. (2021). The lasting impact of NCAA Sanctions: SMU and the Death Penalty. </a:t>
            </a:r>
            <a:r>
              <a:rPr lang="en-US" sz="1400" i="1" dirty="0"/>
              <a:t>Journal of Sports Economics</a:t>
            </a:r>
            <a:r>
              <a:rPr lang="en-US" sz="1400" dirty="0"/>
              <a:t>, 22(8), 946-981.</a:t>
            </a:r>
          </a:p>
        </p:txBody>
      </p:sp>
    </p:spTree>
    <p:extLst>
      <p:ext uri="{BB962C8B-B14F-4D97-AF65-F5344CB8AC3E}">
        <p14:creationId xmlns:p14="http://schemas.microsoft.com/office/powerpoint/2010/main" val="416308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B5048-86F4-4861-BAC9-16BC85074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Applications &amp; Enrollment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242F8-524F-4D29-AEAF-1A4AB0DF8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669919"/>
          </a:xfrm>
        </p:spPr>
        <p:txBody>
          <a:bodyPr>
            <a:normAutofit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Current enrollment numbers are not YET likely impacted by Pac-12 break-up (Summer 23) 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What about in the future? Possibly yes…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Quantity (number of applications)</a:t>
            </a:r>
          </a:p>
          <a:p>
            <a:pPr marL="384048" marR="0" lvl="1" indent="-18288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400"/>
              </a:spcAft>
              <a:buClr>
                <a:srgbClr val="E48312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Increased athletic success (football) increases quantity of applicants beyond traditional factors that impact enrollment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Cressanthis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Grimes, 1993; Murphy &amp;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Trandel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1994; Pope &amp; Pope, 2009, 2014; Smith, 2008)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Quality of Applicants (SAT scores)</a:t>
            </a:r>
          </a:p>
          <a:p>
            <a:pPr marL="384048" marR="0" lvl="1" indent="-18288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+mn-lt"/>
              </a:rPr>
              <a:t> Overall, a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thletic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success (football) and membership in highest level of competition leads to higher quality applicants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(Chung, 2013; McCormick &amp; Tinsley, 1987; Mixon et al., 2004; Pope &amp; Pope, 2009, 2014; Smith, 2009; Tucker, 2005a, 2005b; Tucker &amp; Amato, 2006)</a:t>
            </a:r>
          </a:p>
          <a:p>
            <a:pPr marL="384048" marR="0" lvl="1" indent="-18288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E48312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Impact varies by student ability – students with lower SAT scores respond more positively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(Chung, 2013; Pope &amp; Pope, 2009; 2014)</a:t>
            </a:r>
          </a:p>
          <a:p>
            <a:pPr marL="384048" marR="0" lvl="1" indent="-18288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E48312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060BD5-581F-4A8D-BB89-7CF84411943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fld id="{AAB6004F-53F9-E74D-AC89-56EA63355CB3}" type="slidenum">
              <a:rPr lang="en-US" smtClean="0"/>
              <a:pPr/>
              <a:t>4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755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E9EF5-5EDA-44FE-A5CB-73630EC66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563"/>
            <a:ext cx="8692662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Visibility &amp; Reputation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378E2-EDE1-4013-9267-C9E2B60C5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253" y="1594267"/>
            <a:ext cx="10515600" cy="4827721"/>
          </a:xfrm>
        </p:spPr>
        <p:txBody>
          <a:bodyPr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Football (to a lesser degree basketball) increases visibility and reputation for academics and athletics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Visibility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Football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(Chung, 2013)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basketball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(Pope &amp; Pope, 2014)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create awareness of academic institutions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Reputation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91440" indent="-9144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Positive reputational spillover of being in a higher level NCAA classification (i.e., D1 vs. D2)</a:t>
            </a:r>
            <a:r>
              <a:rPr lang="en-US" sz="18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n-US" sz="11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(</a:t>
            </a:r>
            <a:r>
              <a:rPr lang="en-US" sz="11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Bouchet</a:t>
            </a:r>
            <a:r>
              <a:rPr lang="en-US" sz="11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et al., 2016)</a:t>
            </a:r>
          </a:p>
          <a:p>
            <a:pPr marL="91440" marR="0" lvl="0" indent="-9144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Highly visible athletics programs increase university prestige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Lovaglia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&amp; Lucas, 2005) ,</a:t>
            </a:r>
            <a:r>
              <a:rPr kumimoji="0" lang="en-US" sz="11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perceptions of quality and academic reputation in peer assessments, including from faculty &amp; administrators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Bouchet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al., 2016; Mulholland et al., 2010)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1F095E-1747-4E3E-B31B-5D1F20503B9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fld id="{AAB6004F-53F9-E74D-AC89-56EA63355CB3}" type="slidenum">
              <a:rPr lang="en-US" smtClean="0"/>
              <a:pPr/>
              <a:t>5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892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40BBE-0917-43FD-9FBA-1A119CCF5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Community Economic Impact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75552C-C4F4-4325-BA1E-903CCB8C002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fld id="{AAB6004F-53F9-E74D-AC89-56EA63355CB3}" type="slidenum">
              <a:rPr lang="en-US" smtClean="0"/>
              <a:pPr/>
              <a:t>6</a:t>
            </a:fld>
            <a:r>
              <a:rPr lang="en-US" dirty="0"/>
              <a:t>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04D000-8072-46C1-ABEE-3133C036020A}"/>
              </a:ext>
            </a:extLst>
          </p:cNvPr>
          <p:cNvSpPr txBox="1">
            <a:spLocks/>
          </p:cNvSpPr>
          <p:nvPr/>
        </p:nvSpPr>
        <p:spPr>
          <a:xfrm>
            <a:off x="838200" y="1690689"/>
            <a:ext cx="10680032" cy="4629724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Home football games have a positive impact on the local economy, especially in smaller communities </a:t>
            </a:r>
          </a:p>
          <a:p>
            <a:pPr marL="91440" marR="0" lvl="0" indent="-9144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Largest relative (and positive) economic impact (tax revenue, local spending, restaurant &amp; accommodations) of regular season football games and collegiate athletics is in small towns (&lt; 200,000)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(Coates &amp;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Depken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, 2011; Lentz &amp;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Laband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, 2009)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E48312"/>
              </a:buClr>
              <a:buFont typeface="Wingdings" panose="05000000000000000000" pitchFamily="2" charset="2"/>
              <a:buChar char="Ø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NCAA regular season football games have greater relative impact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compared to any of the following: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NBA &amp; NBA Finals, NFL &amp; Super Bowl, NHL, MLB &amp; World Series, MLS &amp; Playoffs, NASCAR, PGA, Political Convention</a:t>
            </a:r>
          </a:p>
          <a:p>
            <a:pPr marL="91440" marR="0" lvl="0" indent="-9144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FBS regular season games have large and positive impacts vs. FCS &amp; D2 (no discernable impact)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(Coates &amp;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Depken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, 2011)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222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ECEB7-EB80-4EA2-BCD4-4469376BA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4CE68-328F-4B6F-8CE2-47BE413A4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Applications &amp; Enrollment &gt; possibly</a:t>
            </a:r>
          </a:p>
          <a:p>
            <a:endParaRPr lang="en-US" dirty="0"/>
          </a:p>
          <a:p>
            <a:r>
              <a:rPr lang="en-US" dirty="0"/>
              <a:t>Reputation &amp; Visibility &gt; possibly</a:t>
            </a:r>
          </a:p>
          <a:p>
            <a:endParaRPr lang="en-US" dirty="0"/>
          </a:p>
          <a:p>
            <a:r>
              <a:rPr lang="en-US" dirty="0"/>
              <a:t>Economic Impact on Community &gt; possibly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negative</a:t>
            </a:r>
            <a:r>
              <a:rPr lang="en-US" dirty="0"/>
              <a:t>  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4EBDAF-F1D0-4F40-A9E4-9C926FD93BF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fld id="{AAB6004F-53F9-E74D-AC89-56EA63355CB3}" type="slidenum">
              <a:rPr lang="en-US" smtClean="0"/>
              <a:pPr/>
              <a:t>7</a:t>
            </a:fld>
            <a:r>
              <a:rPr lang="en-US" dirty="0"/>
              <a:t> 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2208B15D-BD69-4B70-AF69-8F625CF357D2}"/>
              </a:ext>
            </a:extLst>
          </p:cNvPr>
          <p:cNvSpPr/>
          <p:nvPr/>
        </p:nvSpPr>
        <p:spPr>
          <a:xfrm>
            <a:off x="6280215" y="1877987"/>
            <a:ext cx="334945" cy="452176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75A2D5AA-0435-4AD3-902D-A2AA196573F0}"/>
              </a:ext>
            </a:extLst>
          </p:cNvPr>
          <p:cNvSpPr/>
          <p:nvPr/>
        </p:nvSpPr>
        <p:spPr>
          <a:xfrm>
            <a:off x="5697413" y="3146116"/>
            <a:ext cx="334945" cy="452176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68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5651C-3011-AF48-9D97-DCE14E312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8" y="4066970"/>
            <a:ext cx="5511802" cy="253195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sz="4900" b="1" dirty="0">
                <a:latin typeface="+mn-lt"/>
              </a:rPr>
              <a:t>Thank you &amp;</a:t>
            </a:r>
            <a:br>
              <a:rPr lang="en-US" sz="4900" b="1" dirty="0">
                <a:latin typeface="+mn-lt"/>
              </a:rPr>
            </a:br>
            <a:r>
              <a:rPr lang="en-US" sz="4900" b="1" dirty="0">
                <a:latin typeface="+mn-lt"/>
              </a:rPr>
              <a:t>Questions/ Discussion </a:t>
            </a:r>
            <a:br>
              <a:rPr lang="en-US" dirty="0"/>
            </a:br>
            <a:br>
              <a:rPr lang="en-US" sz="2000" cap="none" dirty="0">
                <a:latin typeface="+mn-lt"/>
              </a:rPr>
            </a:br>
            <a:r>
              <a:rPr lang="en-US" sz="3100" cap="none" dirty="0">
                <a:latin typeface="+mn-lt"/>
              </a:rPr>
              <a:t>Contact: Colleen Bee</a:t>
            </a:r>
            <a:br>
              <a:rPr lang="en-US" sz="3100" cap="none" dirty="0">
                <a:latin typeface="+mn-lt"/>
              </a:rPr>
            </a:br>
            <a:r>
              <a:rPr lang="en-US" sz="2700" cap="none" dirty="0">
                <a:latin typeface="+mn-lt"/>
                <a:hlinkClick r:id="rId3"/>
              </a:rPr>
              <a:t>colleen.bee@oregonstate.edu</a:t>
            </a:r>
            <a:endParaRPr lang="en-US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30C9A5-F229-3947-8DD3-3A591041C6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671738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8&quot;&gt;&lt;property id=&quot;20148&quot; value=&quot;5&quot;/&gt;&lt;property id=&quot;20300&quot; value=&quot;Slide 1 - &amp;quot;Faculty Athletics Representative Report to the Faculty Senate  November 2021&amp;quot;&quot;/&gt;&lt;property id=&quot;20307&quot; value=&quot;262&quot;/&gt;&lt;/object&gt;&lt;object type=&quot;3&quot; unique_id=&quot;10016&quot;&gt;&lt;property id=&quot;20148&quot; value=&quot;5&quot;/&gt;&lt;property id=&quot;20300&quot; value=&quot;Slide 3 - &amp;quot;Academics and Academic Integrity Oversight &amp;quot;&quot;/&gt;&lt;property id=&quot;20307&quot; value=&quot;283&quot;/&gt;&lt;/object&gt;&lt;object type=&quot;3&quot; unique_id=&quot;10029&quot;&gt;&lt;property id=&quot;20148&quot; value=&quot;5&quot;/&gt;&lt;property id=&quot;20300&quot; value=&quot;Slide 8 - &amp;quot;  Thank you &amp;amp; Questions/ Discussion   Contact: Colleen Bee colleen.bee@oregonstate.edu&amp;quot;&quot;/&gt;&lt;property id=&quot;20307&quot; value=&quot;294&quot;/&gt;&lt;/object&gt;&lt;object type=&quot;3&quot; unique_id=&quot;10311&quot;&gt;&lt;property id=&quot;20148&quot; value=&quot;5&quot;/&gt;&lt;property id=&quot;20300&quot; value=&quot;Slide 2 - &amp;quot;Agenda&amp;quot;&quot;/&gt;&lt;property id=&quot;20307&quot; value=&quot;306&quot;/&gt;&lt;/object&gt;&lt;object type=&quot;3&quot; unique_id=&quot;10497&quot;&gt;&lt;property id=&quot;20148&quot; value=&quot;5&quot;/&gt;&lt;property id=&quot;20300&quot; value=&quot;Slide 4 - &amp;quot;Student-athlete Academic Performance (Spring 2021)&amp;quot;&quot;/&gt;&lt;property id=&quot;20307&quot; value=&quot;307&quot;/&gt;&lt;/object&gt;&lt;object type=&quot;3&quot; unique_id=&quot;10500&quot;&gt;&lt;property id=&quot;20148&quot; value=&quot;5&quot;/&gt;&lt;property id=&quot;20300&quot; value=&quot;Slide 5 - &amp;quot;Advocate for Student-athlete Well-being&amp;quot;&quot;/&gt;&lt;property id=&quot;20307&quot; value=&quot;309&quot;/&gt;&lt;/object&gt;&lt;object type=&quot;3&quot; unique_id=&quot;10503&quot;&gt;&lt;property id=&quot;20148&quot; value=&quot;5&quot;/&gt;&lt;property id=&quot;20300&quot; value=&quot;Slide 6 - &amp;quot;Current Issues&amp;quot;&quot;/&gt;&lt;property id=&quot;20307&quot; value=&quot;311&quot;/&gt;&lt;/object&gt;&lt;object type=&quot;3&quot; unique_id=&quot;10537&quot;&gt;&lt;property id=&quot;20148&quot; value=&quot;5&quot;/&gt;&lt;property id=&quot;20300&quot; value=&quot;Slide 7 - &amp;quot;NIL continued&amp;quot;&quot;/&gt;&lt;property id=&quot;20307&quot; value=&quot;312&quot;/&gt;&lt;/object&gt;&lt;/object&gt;&lt;object type=&quot;8&quot; unique_id=&quot;1006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8E9089"/>
      </a:dk2>
      <a:lt2>
        <a:srgbClr val="B7A99A"/>
      </a:lt2>
      <a:accent1>
        <a:srgbClr val="D73F09"/>
      </a:accent1>
      <a:accent2>
        <a:srgbClr val="00859B"/>
      </a:accent2>
      <a:accent3>
        <a:srgbClr val="B8DDE1"/>
      </a:accent3>
      <a:accent4>
        <a:srgbClr val="FFB500"/>
      </a:accent4>
      <a:accent5>
        <a:srgbClr val="FDD26E"/>
      </a:accent5>
      <a:accent6>
        <a:srgbClr val="4A773C"/>
      </a:accent6>
      <a:hlink>
        <a:srgbClr val="00698E"/>
      </a:hlink>
      <a:folHlink>
        <a:srgbClr val="003B5C"/>
      </a:folHlink>
    </a:clrScheme>
    <a:fontScheme name="Oregon State Fonts">
      <a:majorFont>
        <a:latin typeface="Stratum2 Black"/>
        <a:ea typeface=""/>
        <a:cs typeface=""/>
      </a:majorFont>
      <a:minorFont>
        <a:latin typeface="Kievit Off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b">
        <a:noAutofit/>
      </a:bodyPr>
      <a:lstStyle>
        <a:defPPr algn="l">
          <a:defRPr sz="15000" i="1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_template-brand_fonts" id="{B16C2C15-9AD1-B940-8C11-4BAA75C206BC}" vid="{6FADB13D-0780-3E45-AB4C-D2EC804FAA9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6598</TotalTime>
  <Words>758</Words>
  <Application>Microsoft Office PowerPoint</Application>
  <PresentationFormat>Widescreen</PresentationFormat>
  <Paragraphs>75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Georgia</vt:lpstr>
      <vt:lpstr>Kievit Offc Regular</vt:lpstr>
      <vt:lpstr>Wingdings</vt:lpstr>
      <vt:lpstr>Office Theme</vt:lpstr>
      <vt:lpstr>Faculty Athletics Representative Report to the Faculty Senate  February 2024</vt:lpstr>
      <vt:lpstr>Agenda</vt:lpstr>
      <vt:lpstr>Student-athlete Academic Performance Fall 2023</vt:lpstr>
      <vt:lpstr>Conference Realignment Research</vt:lpstr>
      <vt:lpstr>Applications &amp; Enrollment</vt:lpstr>
      <vt:lpstr>Visibility &amp; Reputation</vt:lpstr>
      <vt:lpstr>Community Economic Impact</vt:lpstr>
      <vt:lpstr>Takeaways</vt:lpstr>
      <vt:lpstr>  Thank you &amp; Questions/ Discussion   Contact: Colleen Bee colleen.bee@oregonstate.edu</vt:lpstr>
    </vt:vector>
  </TitlesOfParts>
  <Company>Oregon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Miller, Heather Nicole</dc:creator>
  <cp:lastModifiedBy>Nunnemaker, Vickie L</cp:lastModifiedBy>
  <cp:revision>351</cp:revision>
  <cp:lastPrinted>2024-02-07T04:07:20Z</cp:lastPrinted>
  <dcterms:created xsi:type="dcterms:W3CDTF">2019-10-07T20:57:28Z</dcterms:created>
  <dcterms:modified xsi:type="dcterms:W3CDTF">2024-02-07T21:32:30Z</dcterms:modified>
</cp:coreProperties>
</file>