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  <p:sldMasterId id="2147483725" r:id="rId5"/>
  </p:sldMasterIdLst>
  <p:notesMasterIdLst>
    <p:notesMasterId r:id="rId12"/>
  </p:notesMasterIdLst>
  <p:sldIdLst>
    <p:sldId id="539" r:id="rId6"/>
    <p:sldId id="554" r:id="rId7"/>
    <p:sldId id="520" r:id="rId8"/>
    <p:sldId id="614" r:id="rId9"/>
    <p:sldId id="609" r:id="rId10"/>
    <p:sldId id="608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00859B"/>
    <a:srgbClr val="FFB500"/>
    <a:srgbClr val="006A8E"/>
    <a:srgbClr val="AA9D2E"/>
    <a:srgbClr val="DC4405"/>
    <a:srgbClr val="C6DAE7"/>
    <a:srgbClr val="FF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3537" autoAdjust="0"/>
  </p:normalViewPr>
  <p:slideViewPr>
    <p:cSldViewPr snapToGrid="0">
      <p:cViewPr varScale="1">
        <p:scale>
          <a:sx n="110" d="100"/>
          <a:sy n="110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ECA1BFA5-DF4B-4FB5-9CF2-EFCC9C40FC3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AF70FF8B-E545-461A-A436-F83A94A7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FF8B-E545-461A-A436-F83A94A75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21372C-61BF-66BB-998B-E0A686976CF0}"/>
              </a:ext>
            </a:extLst>
          </p:cNvPr>
          <p:cNvGrpSpPr/>
          <p:nvPr userDrawn="1"/>
        </p:nvGrpSpPr>
        <p:grpSpPr>
          <a:xfrm>
            <a:off x="7696199" y="0"/>
            <a:ext cx="4572002" cy="6858000"/>
            <a:chOff x="0" y="0"/>
            <a:chExt cx="457200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67171C-4C72-AE51-67A0-1F101B911AA3}"/>
                </a:ext>
              </a:extLst>
            </p:cNvPr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83EA9D-5A14-E6B4-03D7-68F97CD7E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3" r="49988"/>
            <a:stretch/>
          </p:blipFill>
          <p:spPr>
            <a:xfrm>
              <a:off x="0" y="6031832"/>
              <a:ext cx="4572001" cy="826168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5C17C21-C865-798B-1CDE-25C9D4F26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</p:spPr>
      </p:pic>
      <p:pic>
        <p:nvPicPr>
          <p:cNvPr id="11" name="Picture 10" descr="Oregon State University">
            <a:extLst>
              <a:ext uri="{FF2B5EF4-FFF2-40B4-BE49-F238E27FC236}">
                <a16:creationId xmlns:a16="http://schemas.microsoft.com/office/drawing/2014/main" id="{9A2D835A-DFBB-D7EF-3A7E-01AD1CF1AA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0" y="4741558"/>
            <a:ext cx="1165484" cy="1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5B44B-9008-6BC7-F07D-A7E5311117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7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366646"/>
            <a:ext cx="9879563" cy="7869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3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3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1834992-FA6E-B963-BD2E-638F4542D3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93071" y="3362"/>
            <a:ext cx="398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23A5C-D7D0-446A-9CCA-3D4529EE6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06CA7A9-7EB6-6E2D-6394-30CD285C70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93071" y="3362"/>
            <a:ext cx="398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23A5C-D7D0-446A-9CCA-3D4529EE6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60CCEA7-C0F9-D010-DE89-9300116A0A7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93071" y="3362"/>
            <a:ext cx="398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523A5C-D7D0-446A-9CCA-3D4529EE6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010766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14" y="2813879"/>
            <a:ext cx="7326313" cy="1263176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upload.wikimedia.org/wikipedia/en/thumb/1/1b/Or...">
            <a:extLst>
              <a:ext uri="{FF2B5EF4-FFF2-40B4-BE49-F238E27FC236}">
                <a16:creationId xmlns:a16="http://schemas.microsoft.com/office/drawing/2014/main" id="{B7BE236B-7F61-8F56-6ECC-9AB3657B8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" y="2684742"/>
            <a:ext cx="2517835" cy="13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989875-230F-E04E-A996-BB83824C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58052"/>
            <a:ext cx="9112250" cy="1569473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63985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5FBC4E-4719-5B44-AFFB-ED85484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92169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4539"/>
            <a:ext cx="9112250" cy="1602986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7034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3050617" cy="6858000"/>
          </a:xfrm>
          <a:prstGeom prst="rect">
            <a:avLst/>
          </a:prstGeom>
          <a:solidFill>
            <a:srgbClr val="DC43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9887" y="0"/>
            <a:ext cx="3058740" cy="6858000"/>
          </a:xfrm>
          <a:prstGeom prst="rect">
            <a:avLst/>
          </a:prstGeom>
          <a:solidFill>
            <a:srgbClr val="DC43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1090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68699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64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69991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069628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17495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117132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57682" y="2184822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57319" y="2659616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1914525"/>
            <a:ext cx="10452100" cy="4549775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3600" baseline="0">
                <a:solidFill>
                  <a:schemeClr val="bg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aseline="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4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D8D6-F465-7AE0-AB58-E078324FA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6BC0F-F415-A257-439C-B6A191C50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74CD-7B32-099A-DC7D-88639888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122F-8CC5-721D-C062-250D2BD6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88F3-9936-E40E-8875-41C4AE2B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7432-7E90-5B95-4F6D-881A75AE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27F6-AE93-9E59-B3D8-0CDD6ED0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DFBF-4191-A727-2BB1-DCCEB0E8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C04A-394B-2872-5517-4C6814C1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B0E2-E40E-46D7-9AA5-8FE03CED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4377-E325-2D8D-A258-84D2F5B4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BB660-607C-8188-5F10-298A16CB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7AF9F-88A3-BD8F-6CAD-118345F2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33B52-BAAC-8DD6-AF4A-02E4A73F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11913-2DC5-1AEC-7B93-140858BA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BF27-5A6D-ABC2-59BE-D35376C9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D905-C66F-5D47-5CFD-E8B0F3E80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ADB39-86D0-BFA7-DCE1-7685EB99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EF31-9F82-3F27-D3C1-3DAEAD81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83A7-1472-4F95-3179-B9E74EEC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6DB-2E58-BD46-AB1C-52C0FB85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7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4C1F-2543-1726-F2C8-92664D9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4E9A9-C5C1-0797-BFBD-B1472CC8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91102-AD50-AA61-8F16-DD698ADDE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679D8-5C2E-5D35-0A72-6BD92994D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70F59-F116-A1FE-D970-0CBFC9A27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534B1-234D-69FD-AC66-28379AFC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52B6-1573-FC76-6DB7-6FF9726D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5592D-4142-7B84-0CC1-248EF580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8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D275-A497-76AF-D66A-49049F37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569D5-ACA0-22A0-CEAB-38C4DC31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6C7CF-593B-2D36-23FC-CEE189CF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D0ED-20C0-E8EE-F84D-73370FB9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0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9B264-E632-6441-78B5-9315351F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DDA8F-FF22-16B5-E254-BAADFC54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4BBC-D19C-2FA7-32A0-4BAFB0CF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B8B3-3CF0-2E4D-0AB5-E87CC1D4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04D5-F458-9BC3-570C-66E56B17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7A712-E1AC-22D0-F516-0AD6D2DB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CF262-1ECC-FA12-B8F9-6FC2722E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0B4F9-FC94-A3A2-675A-8F6CAB57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6A5E9-787A-04C5-040E-B39D8400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C052-D60A-C06A-9C79-48E6A6E1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5D49B-7850-B2E6-7707-5000036BC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DD4ED-4AB3-B0CA-7143-F92519D87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AA139-D31A-E840-7BCA-EC5C2990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40B40-ACF3-D4F3-42B4-5C3F5C2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5735D-5305-F85E-0582-C22DF41D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560A-C215-BB7C-7B1B-56556C50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6124A-F56E-B696-7D01-47417B761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50D8-F751-42D2-A4DC-54592A1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7FCB5-C8D4-2375-D956-F8EFEAD8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A0EA-CAF7-1E1C-990C-CF6C6BD2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C5650-0FC1-46CE-2115-F49A3A82B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FF6E3-E62A-F3BF-746A-75A870B6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611D-0F81-A087-0411-F660D413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6B7B9-E8E2-A829-954E-5FD67339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AA03-D56D-E33C-44D7-2691CA91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3071" y="3362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3A5C-D7D0-446A-9CCA-3D4529EE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663" r:id="rId13"/>
    <p:sldLayoutId id="2147483674" r:id="rId14"/>
    <p:sldLayoutId id="2147483691" r:id="rId15"/>
    <p:sldLayoutId id="2147483677" r:id="rId16"/>
    <p:sldLayoutId id="2147483683" r:id="rId17"/>
    <p:sldLayoutId id="2147483684" r:id="rId18"/>
    <p:sldLayoutId id="2147483685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03020-2AC5-8B8E-7FA3-74306DAB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2CE0-561D-EBE4-272A-62636064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466C2-CA49-386F-4017-704E677BE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C0C8-AFE6-2141-36C1-07A108F53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5C30-556B-E6F0-2B47-F21706A42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977" y="0"/>
            <a:ext cx="37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2508-D6DC-455D-8563-D95CE0CED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3937"/>
            <a:ext cx="9591413" cy="36701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Impact"/>
              </a:rPr>
              <a:t>Prosperity Widely Shared:</a:t>
            </a:r>
            <a:br>
              <a:rPr lang="en-US" sz="4800" dirty="0">
                <a:solidFill>
                  <a:schemeClr val="bg1"/>
                </a:solidFill>
                <a:latin typeface="Impact"/>
              </a:rPr>
            </a:br>
            <a:r>
              <a:rPr lang="en-US" sz="4000" dirty="0">
                <a:solidFill>
                  <a:schemeClr val="bg1"/>
                </a:solidFill>
                <a:latin typeface="Impact"/>
              </a:rPr>
              <a:t>The Oregon State Plan</a:t>
            </a:r>
            <a:br>
              <a:rPr lang="en-US" sz="4000" dirty="0">
                <a:solidFill>
                  <a:schemeClr val="bg1"/>
                </a:solidFill>
                <a:latin typeface="Impact"/>
              </a:rPr>
            </a:br>
            <a:br>
              <a:rPr lang="en-US" sz="4000" dirty="0">
                <a:solidFill>
                  <a:schemeClr val="bg1"/>
                </a:solidFill>
                <a:latin typeface="Impact"/>
              </a:rPr>
            </a:br>
            <a:r>
              <a:rPr lang="en-US" sz="3600" b="1" cap="small" dirty="0">
                <a:solidFill>
                  <a:schemeClr val="bg1"/>
                </a:solidFill>
                <a:latin typeface="+mn-lt"/>
              </a:rPr>
              <a:t>University Strategic Plan 2024-30</a:t>
            </a:r>
            <a:br>
              <a:rPr lang="en-US" sz="3600" b="1" cap="small" dirty="0">
                <a:solidFill>
                  <a:schemeClr val="bg1"/>
                </a:solidFill>
                <a:latin typeface="+mn-lt"/>
              </a:rPr>
            </a:br>
            <a:br>
              <a:rPr lang="en-US" sz="3600" b="1" cap="small" dirty="0">
                <a:solidFill>
                  <a:schemeClr val="bg1"/>
                </a:solidFill>
                <a:latin typeface="+mn-lt"/>
              </a:rPr>
            </a:br>
            <a:r>
              <a:rPr lang="en-US" sz="3600" b="1" cap="small" dirty="0">
                <a:solidFill>
                  <a:schemeClr val="bg1"/>
                </a:solidFill>
                <a:latin typeface="+mn-lt"/>
              </a:rPr>
              <a:t>Implementation Approach</a:t>
            </a:r>
            <a:endParaRPr lang="en-US" sz="2400" b="1" cap="small" dirty="0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E112-2A35-A95B-F783-D4DB92B5FE60}"/>
              </a:ext>
            </a:extLst>
          </p:cNvPr>
          <p:cNvSpPr txBox="1"/>
          <p:nvPr/>
        </p:nvSpPr>
        <p:spPr>
          <a:xfrm>
            <a:off x="271463" y="6186488"/>
            <a:ext cx="34575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February 8, 2024</a:t>
            </a:r>
          </a:p>
        </p:txBody>
      </p:sp>
    </p:spTree>
    <p:extLst>
      <p:ext uri="{BB962C8B-B14F-4D97-AF65-F5344CB8AC3E}">
        <p14:creationId xmlns:p14="http://schemas.microsoft.com/office/powerpoint/2010/main" val="5681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F63C999-BDD5-F40B-71AE-DE7DAA984E68}"/>
              </a:ext>
            </a:extLst>
          </p:cNvPr>
          <p:cNvSpPr txBox="1"/>
          <p:nvPr/>
        </p:nvSpPr>
        <p:spPr>
          <a:xfrm>
            <a:off x="505347" y="581800"/>
            <a:ext cx="74195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D73F09"/>
                </a:solidFill>
                <a:latin typeface="Impact"/>
                <a:ea typeface="Verdana"/>
              </a:rPr>
              <a:t>Goals, Actions &amp; Targets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FA160F1-77D0-63E6-59E4-1E0929378085}"/>
              </a:ext>
            </a:extLst>
          </p:cNvPr>
          <p:cNvSpPr>
            <a:spLocks noGrp="1"/>
          </p:cNvSpPr>
          <p:nvPr/>
        </p:nvSpPr>
        <p:spPr>
          <a:xfrm>
            <a:off x="505347" y="1356694"/>
            <a:ext cx="6582448" cy="12909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u="sng" dirty="0">
                <a:solidFill>
                  <a:srgbClr val="D73F09"/>
                </a:solidFill>
                <a:ea typeface="Verdana"/>
              </a:rPr>
              <a:t>3 Goals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university focused on big discoveries that drive big solutions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university where every student graduates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university that fuels a thriving world in every dimension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CD9E52-5B88-E671-7166-47CC1D3B1005}"/>
              </a:ext>
            </a:extLst>
          </p:cNvPr>
          <p:cNvSpPr>
            <a:spLocks noGrp="1"/>
          </p:cNvSpPr>
          <p:nvPr/>
        </p:nvSpPr>
        <p:spPr>
          <a:xfrm>
            <a:off x="1441383" y="2631509"/>
            <a:ext cx="8512848" cy="17618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u="sng" dirty="0">
                <a:solidFill>
                  <a:srgbClr val="D73F09"/>
                </a:solidFill>
                <a:ea typeface="Verdana"/>
              </a:rPr>
              <a:t>5 Actions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a campaign for timely undergraduate degree completion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international research distinction in areas of competitive advantage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faculty excellence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increase enrollment online and at OSU-Cascades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an enterprise approach to knowledge translation, innovation and partnerships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EF9C055-F7EC-C952-7693-F545BB527CA7}"/>
              </a:ext>
            </a:extLst>
          </p:cNvPr>
          <p:cNvSpPr>
            <a:spLocks noGrp="1"/>
          </p:cNvSpPr>
          <p:nvPr/>
        </p:nvSpPr>
        <p:spPr>
          <a:xfrm>
            <a:off x="2377419" y="4393345"/>
            <a:ext cx="8512848" cy="17618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u="sng" dirty="0">
                <a:solidFill>
                  <a:srgbClr val="D73F09"/>
                </a:solidFill>
                <a:ea typeface="Verdana"/>
              </a:rPr>
              <a:t>Top 5 Targets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annual research expenditures to $600 million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six-year graduation rate to 80 percent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Equalize six-year graduation rates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online-only enrollment to 30,000</a:t>
            </a:r>
          </a:p>
          <a:p>
            <a:pPr marL="5715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OSU-Cascades enrollment to 2,200</a:t>
            </a:r>
          </a:p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F778A-A5CC-3EE8-93BC-279B596F0C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7CC38-4563-D408-EFF4-0D6D98FF058A}"/>
              </a:ext>
            </a:extLst>
          </p:cNvPr>
          <p:cNvSpPr txBox="1"/>
          <p:nvPr/>
        </p:nvSpPr>
        <p:spPr>
          <a:xfrm>
            <a:off x="502730" y="590937"/>
            <a:ext cx="84884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D73F09"/>
                </a:solidFill>
                <a:latin typeface="Impact"/>
                <a:ea typeface="Verdana"/>
              </a:defRPr>
            </a:lvl1pPr>
          </a:lstStyle>
          <a:p>
            <a:r>
              <a:rPr lang="en-US" sz="3600" dirty="0"/>
              <a:t>Implementation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34BE7-DF88-4AAA-6B93-2C8D62CC78F2}"/>
              </a:ext>
            </a:extLst>
          </p:cNvPr>
          <p:cNvSpPr txBox="1"/>
          <p:nvPr/>
        </p:nvSpPr>
        <p:spPr>
          <a:xfrm>
            <a:off x="599089" y="1892354"/>
            <a:ext cx="1097279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400" kern="100" dirty="0">
                <a:ea typeface="Verdana" panose="020B0604030504040204" pitchFamily="34" charset="0"/>
                <a:cs typeface="Verdana" panose="020B0604030504040204" pitchFamily="34" charset="0"/>
              </a:rPr>
              <a:t>University level and in the colleges, schools, departments and administrative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39A7D-67CC-3A4F-3336-CB0438E79B89}"/>
              </a:ext>
            </a:extLst>
          </p:cNvPr>
          <p:cNvSpPr txBox="1"/>
          <p:nvPr/>
        </p:nvSpPr>
        <p:spPr>
          <a:xfrm>
            <a:off x="620110" y="1510111"/>
            <a:ext cx="10972800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400" b="1" kern="100" dirty="0">
                <a:effectLst/>
                <a:ea typeface="Verdana"/>
                <a:cs typeface="Verdana" panose="020B0604030504040204" pitchFamily="34" charset="0"/>
              </a:rPr>
              <a:t>Actions/Tactics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B2C3A-F5C3-87F9-FB4C-883FD2C6BFB9}"/>
              </a:ext>
            </a:extLst>
          </p:cNvPr>
          <p:cNvSpPr txBox="1"/>
          <p:nvPr/>
        </p:nvSpPr>
        <p:spPr>
          <a:xfrm>
            <a:off x="2756180" y="2840654"/>
            <a:ext cx="2131060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400" b="1" kern="100" dirty="0">
                <a:effectLst/>
                <a:ea typeface="Verdana"/>
                <a:cs typeface="Verdana" panose="020B0604030504040204" pitchFamily="34" charset="0"/>
              </a:rPr>
              <a:t>Coordination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9998D-1AEA-CCF8-DD75-778970207FE1}"/>
              </a:ext>
            </a:extLst>
          </p:cNvPr>
          <p:cNvSpPr txBox="1"/>
          <p:nvPr/>
        </p:nvSpPr>
        <p:spPr>
          <a:xfrm>
            <a:off x="599089" y="3417989"/>
            <a:ext cx="2887963" cy="407035"/>
          </a:xfrm>
          <a:prstGeom prst="rect">
            <a:avLst/>
          </a:prstGeom>
          <a:solidFill>
            <a:srgbClr val="D73F09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Steering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67C7E-19A9-3901-B554-1801D6F50F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D7C0C-B43D-DAFB-E76E-C9AD70B36615}"/>
              </a:ext>
            </a:extLst>
          </p:cNvPr>
          <p:cNvSpPr txBox="1"/>
          <p:nvPr/>
        </p:nvSpPr>
        <p:spPr>
          <a:xfrm>
            <a:off x="599089" y="4391169"/>
            <a:ext cx="2887964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b="1" kern="100" dirty="0">
                <a:ea typeface="Verdana" panose="020B0604030504040204" pitchFamily="34" charset="0"/>
                <a:cs typeface="Verdana" panose="020B0604030504040204" pitchFamily="34" charset="0"/>
              </a:rPr>
              <a:t>Standing Leadership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45DC7-8474-7AA9-BD99-79D563915F4C}"/>
              </a:ext>
            </a:extLst>
          </p:cNvPr>
          <p:cNvSpPr txBox="1"/>
          <p:nvPr/>
        </p:nvSpPr>
        <p:spPr>
          <a:xfrm>
            <a:off x="8029311" y="3426475"/>
            <a:ext cx="2905607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Annual Action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8D1EA-201D-A672-7F81-D7A635BF954B}"/>
              </a:ext>
            </a:extLst>
          </p:cNvPr>
          <p:cNvSpPr txBox="1"/>
          <p:nvPr/>
        </p:nvSpPr>
        <p:spPr>
          <a:xfrm>
            <a:off x="8029311" y="3950000"/>
            <a:ext cx="2905607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Target Setting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09141-96E0-4439-81EB-28F233773C57}"/>
              </a:ext>
            </a:extLst>
          </p:cNvPr>
          <p:cNvSpPr txBox="1"/>
          <p:nvPr/>
        </p:nvSpPr>
        <p:spPr>
          <a:xfrm>
            <a:off x="8343765" y="2839985"/>
            <a:ext cx="2131060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400" b="1" kern="100" dirty="0">
                <a:effectLst/>
                <a:ea typeface="Verdana"/>
                <a:cs typeface="Verdana" panose="020B0604030504040204" pitchFamily="34" charset="0"/>
              </a:rPr>
              <a:t>Practices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44196-D6A6-C004-D0FE-A8BD13338DAA}"/>
              </a:ext>
            </a:extLst>
          </p:cNvPr>
          <p:cNvSpPr txBox="1"/>
          <p:nvPr/>
        </p:nvSpPr>
        <p:spPr>
          <a:xfrm>
            <a:off x="8029311" y="4485466"/>
            <a:ext cx="2905607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Unit Budgeting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8C01A-EDC3-A0BE-35DF-F3B184B0E01A}"/>
              </a:ext>
            </a:extLst>
          </p:cNvPr>
          <p:cNvSpPr txBox="1"/>
          <p:nvPr/>
        </p:nvSpPr>
        <p:spPr>
          <a:xfrm>
            <a:off x="8045296" y="5020932"/>
            <a:ext cx="2905607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Hiring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A371F-C898-180F-FA5E-FB9FE54BF71D}"/>
              </a:ext>
            </a:extLst>
          </p:cNvPr>
          <p:cNvSpPr txBox="1"/>
          <p:nvPr/>
        </p:nvSpPr>
        <p:spPr>
          <a:xfrm>
            <a:off x="4156370" y="3426475"/>
            <a:ext cx="2887963" cy="4070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Coordinating Committee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0BD52581-DE85-5786-0AD2-1CDE02FE6C45}"/>
              </a:ext>
            </a:extLst>
          </p:cNvPr>
          <p:cNvSpPr/>
          <p:nvPr/>
        </p:nvSpPr>
        <p:spPr>
          <a:xfrm rot="5400000">
            <a:off x="3722342" y="3514218"/>
            <a:ext cx="198737" cy="358160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D461DF3E-4729-9F61-1831-E6629A9C4C48}"/>
              </a:ext>
            </a:extLst>
          </p:cNvPr>
          <p:cNvSpPr/>
          <p:nvPr/>
        </p:nvSpPr>
        <p:spPr>
          <a:xfrm rot="10800000">
            <a:off x="1943701" y="3971266"/>
            <a:ext cx="198737" cy="358160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479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7CC38-4563-D408-EFF4-0D6D98FF058A}"/>
              </a:ext>
            </a:extLst>
          </p:cNvPr>
          <p:cNvSpPr txBox="1"/>
          <p:nvPr/>
        </p:nvSpPr>
        <p:spPr>
          <a:xfrm>
            <a:off x="513240" y="537232"/>
            <a:ext cx="84884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D73F09"/>
                </a:solidFill>
                <a:latin typeface="Impact"/>
                <a:ea typeface="Verdana"/>
              </a:defRPr>
            </a:lvl1pPr>
          </a:lstStyle>
          <a:p>
            <a:r>
              <a:rPr lang="en-US" sz="3600" dirty="0"/>
              <a:t>Implementation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67C7E-19A9-3901-B554-1801D6F50F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09141-96E0-4439-81EB-28F233773C57}"/>
              </a:ext>
            </a:extLst>
          </p:cNvPr>
          <p:cNvSpPr txBox="1"/>
          <p:nvPr/>
        </p:nvSpPr>
        <p:spPr>
          <a:xfrm>
            <a:off x="1417970" y="1303205"/>
            <a:ext cx="2131060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 kern="100" dirty="0">
                <a:effectLst/>
                <a:ea typeface="Verdana"/>
                <a:cs typeface="Verdana" panose="020B0604030504040204" pitchFamily="34" charset="0"/>
              </a:rPr>
              <a:t>Practices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8D1EA-201D-A672-7F81-D7A635BF954B}"/>
              </a:ext>
            </a:extLst>
          </p:cNvPr>
          <p:cNvSpPr txBox="1"/>
          <p:nvPr/>
        </p:nvSpPr>
        <p:spPr>
          <a:xfrm>
            <a:off x="1519375" y="3100215"/>
            <a:ext cx="3404166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Target Setting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99A07-7D1C-0C57-7056-C30202C0BD72}"/>
              </a:ext>
            </a:extLst>
          </p:cNvPr>
          <p:cNvSpPr txBox="1"/>
          <p:nvPr/>
        </p:nvSpPr>
        <p:spPr>
          <a:xfrm>
            <a:off x="5904797" y="2980567"/>
            <a:ext cx="529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College-specific enrollment, student success, and research targets will track to </a:t>
            </a:r>
            <a:r>
              <a:rPr lang="en-US" sz="2000" i="1" dirty="0"/>
              <a:t>PWS</a:t>
            </a:r>
            <a:r>
              <a:rPr lang="en-US" sz="2000" dirty="0"/>
              <a:t> targets.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45DC7-8474-7AA9-BD99-79D563915F4C}"/>
              </a:ext>
            </a:extLst>
          </p:cNvPr>
          <p:cNvSpPr txBox="1"/>
          <p:nvPr/>
        </p:nvSpPr>
        <p:spPr>
          <a:xfrm>
            <a:off x="1519375" y="2130519"/>
            <a:ext cx="3404166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Annual Action Plans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08F32-0383-23B0-8FDC-4029AEB967A1}"/>
              </a:ext>
            </a:extLst>
          </p:cNvPr>
          <p:cNvSpPr txBox="1"/>
          <p:nvPr/>
        </p:nvSpPr>
        <p:spPr>
          <a:xfrm>
            <a:off x="5904797" y="2010871"/>
            <a:ext cx="529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College actions to connect college-based activities </a:t>
            </a:r>
            <a:r>
              <a:rPr lang="en-US" sz="2000" i="1" dirty="0"/>
              <a:t>to Prosperity Widely Shared</a:t>
            </a:r>
            <a:r>
              <a:rPr lang="en-US" sz="20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44196-D6A6-C004-D0FE-A8BD13338DAA}"/>
              </a:ext>
            </a:extLst>
          </p:cNvPr>
          <p:cNvSpPr txBox="1"/>
          <p:nvPr/>
        </p:nvSpPr>
        <p:spPr>
          <a:xfrm>
            <a:off x="1519375" y="4069911"/>
            <a:ext cx="3404166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Unit Budgeting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D2F49-21AA-2F06-2E6B-891F991C56F0}"/>
              </a:ext>
            </a:extLst>
          </p:cNvPr>
          <p:cNvSpPr txBox="1"/>
          <p:nvPr/>
        </p:nvSpPr>
        <p:spPr>
          <a:xfrm>
            <a:off x="5904797" y="3950263"/>
            <a:ext cx="529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Department and school budgeting should be aligned with college actions.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8C01A-EDC3-A0BE-35DF-F3B184B0E01A}"/>
              </a:ext>
            </a:extLst>
          </p:cNvPr>
          <p:cNvSpPr txBox="1"/>
          <p:nvPr/>
        </p:nvSpPr>
        <p:spPr>
          <a:xfrm>
            <a:off x="1519375" y="5039607"/>
            <a:ext cx="3404166" cy="40703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Hiring Planning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C73EE6-464D-9344-885E-D9519DC10888}"/>
              </a:ext>
            </a:extLst>
          </p:cNvPr>
          <p:cNvSpPr txBox="1"/>
          <p:nvPr/>
        </p:nvSpPr>
        <p:spPr>
          <a:xfrm>
            <a:off x="5904797" y="4919959"/>
            <a:ext cx="529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Deans are working together on integrated hiring plans to support </a:t>
            </a:r>
            <a:r>
              <a:rPr lang="en-US" sz="2000" i="1" dirty="0"/>
              <a:t>PWS</a:t>
            </a:r>
            <a:r>
              <a:rPr lang="en-US" sz="2000" dirty="0"/>
              <a:t>.</a:t>
            </a:r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38014A0E-49B6-03C9-E013-17C775672300}"/>
              </a:ext>
            </a:extLst>
          </p:cNvPr>
          <p:cNvSpPr/>
          <p:nvPr/>
        </p:nvSpPr>
        <p:spPr>
          <a:xfrm rot="5400000">
            <a:off x="5303473" y="2069048"/>
            <a:ext cx="214245" cy="529976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AFD003A1-B067-B3C1-A6CF-8AABDFE2F988}"/>
              </a:ext>
            </a:extLst>
          </p:cNvPr>
          <p:cNvSpPr/>
          <p:nvPr/>
        </p:nvSpPr>
        <p:spPr>
          <a:xfrm rot="5400000">
            <a:off x="5303473" y="3038744"/>
            <a:ext cx="214245" cy="529976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4BAD4E3D-25A6-1D33-BA32-010D6618C1B8}"/>
              </a:ext>
            </a:extLst>
          </p:cNvPr>
          <p:cNvSpPr/>
          <p:nvPr/>
        </p:nvSpPr>
        <p:spPr>
          <a:xfrm rot="5400000">
            <a:off x="5303474" y="4008440"/>
            <a:ext cx="214245" cy="529976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68A04DA0-CDAF-0042-ACF7-ADAC57C727D2}"/>
              </a:ext>
            </a:extLst>
          </p:cNvPr>
          <p:cNvSpPr/>
          <p:nvPr/>
        </p:nvSpPr>
        <p:spPr>
          <a:xfrm rot="5400000">
            <a:off x="5343286" y="5011690"/>
            <a:ext cx="214245" cy="529976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highlight>
                <a:srgbClr val="D73F0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55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A5DB4-2021-9936-0CED-886DC28A54DC}"/>
              </a:ext>
            </a:extLst>
          </p:cNvPr>
          <p:cNvSpPr txBox="1"/>
          <p:nvPr/>
        </p:nvSpPr>
        <p:spPr>
          <a:xfrm>
            <a:off x="533916" y="576067"/>
            <a:ext cx="106697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D73F09"/>
                </a:solidFill>
                <a:latin typeface="Impact"/>
                <a:ea typeface="Verdana"/>
              </a:defRPr>
            </a:lvl1pPr>
          </a:lstStyle>
          <a:p>
            <a:r>
              <a:rPr lang="en-US" sz="3600" dirty="0"/>
              <a:t>Five Tenets of Success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4812477-D562-7567-CAA3-62BF34582980}"/>
              </a:ext>
            </a:extLst>
          </p:cNvPr>
          <p:cNvSpPr txBox="1">
            <a:spLocks/>
          </p:cNvSpPr>
          <p:nvPr/>
        </p:nvSpPr>
        <p:spPr>
          <a:xfrm>
            <a:off x="1182517" y="1561435"/>
            <a:ext cx="8707718" cy="37351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Robust shared governance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Proactive and strategic administrative leadership at all levels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Setting and monitoring progress on targets at all levels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Faster pace in taking actions, as well as flexibility and efficiency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Transparency and clear, frequent communications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6321F-D5E5-7E6C-F65A-A18AD7326F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7AF7-019F-3660-A675-9871AC41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760" y="414425"/>
            <a:ext cx="3949910" cy="46689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latin typeface="Impact"/>
                <a:ea typeface="Verdana"/>
              </a:rPr>
              <a:t>Steering Committee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2A3CDE-4A2F-DBD3-026B-AA95E0E4DF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523A5C-D7D0-446A-9CCA-3D4529EE6742}" type="slidenum">
              <a:rPr lang="en-US" smtClean="0"/>
              <a:t>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AABB6-3737-87A0-E692-63D858EA5A2C}"/>
              </a:ext>
            </a:extLst>
          </p:cNvPr>
          <p:cNvSpPr txBox="1"/>
          <p:nvPr/>
        </p:nvSpPr>
        <p:spPr>
          <a:xfrm>
            <a:off x="763114" y="5559520"/>
            <a:ext cx="54112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Ed Feser, Provost/EVP, Chair</a:t>
            </a:r>
            <a:endParaRPr lang="en-US"/>
          </a:p>
          <a:p>
            <a:pPr algn="ctr"/>
            <a:r>
              <a:rPr lang="en-US" sz="1600" b="1" dirty="0"/>
              <a:t>Alix Gitelman, Senior Vice Provost, Vice Chair</a:t>
            </a:r>
            <a:endParaRPr lang="en-US" sz="1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6662F1E-9603-96C7-D048-380D007F7F68}"/>
              </a:ext>
            </a:extLst>
          </p:cNvPr>
          <p:cNvSpPr txBox="1">
            <a:spLocks/>
          </p:cNvSpPr>
          <p:nvPr/>
        </p:nvSpPr>
        <p:spPr>
          <a:xfrm>
            <a:off x="7127843" y="2033136"/>
            <a:ext cx="3949910" cy="46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2400" b="0" dirty="0">
                <a:latin typeface="Impact"/>
                <a:ea typeface="Verdana"/>
              </a:rPr>
              <a:t>Coordination Committee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C75085-C0D0-0384-8E1D-710F18D95B29}"/>
              </a:ext>
            </a:extLst>
          </p:cNvPr>
          <p:cNvSpPr txBox="1"/>
          <p:nvPr/>
        </p:nvSpPr>
        <p:spPr>
          <a:xfrm>
            <a:off x="7054226" y="5559520"/>
            <a:ext cx="40971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Alix Gitelman, Senior Vice Provost, Chair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C0C11F5-616D-EF61-0203-12BE4819A037}"/>
              </a:ext>
            </a:extLst>
          </p:cNvPr>
          <p:cNvSpPr txBox="1">
            <a:spLocks/>
          </p:cNvSpPr>
          <p:nvPr/>
        </p:nvSpPr>
        <p:spPr>
          <a:xfrm>
            <a:off x="7053623" y="374233"/>
            <a:ext cx="4098351" cy="46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2400" b="0" dirty="0">
                <a:latin typeface="Impact"/>
                <a:ea typeface="Verdana"/>
              </a:rPr>
              <a:t>Standing Leadership Groups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0CC036-3450-0DCC-B837-E05D800EBFC7}"/>
              </a:ext>
            </a:extLst>
          </p:cNvPr>
          <p:cNvSpPr txBox="1"/>
          <p:nvPr/>
        </p:nvSpPr>
        <p:spPr>
          <a:xfrm>
            <a:off x="7212563" y="772331"/>
            <a:ext cx="37804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Cabinet</a:t>
            </a:r>
          </a:p>
          <a:p>
            <a:pPr algn="ctr"/>
            <a:r>
              <a:rPr lang="en-US" sz="1600" b="1" dirty="0"/>
              <a:t>Faculty Senate</a:t>
            </a:r>
            <a:endParaRPr lang="en-US" dirty="0"/>
          </a:p>
          <a:p>
            <a:pPr algn="ctr"/>
            <a:r>
              <a:rPr lang="en-US" sz="1600" b="1" dirty="0"/>
              <a:t>Senior Leaders</a:t>
            </a: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600" b="1" dirty="0"/>
              <a:t>PCOD</a:t>
            </a:r>
            <a:endParaRPr lang="en-US" sz="1600" b="1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40CA91-47F2-4A98-50EF-5077FE46A3B0}"/>
              </a:ext>
            </a:extLst>
          </p:cNvPr>
          <p:cNvGrpSpPr/>
          <p:nvPr/>
        </p:nvGrpSpPr>
        <p:grpSpPr>
          <a:xfrm>
            <a:off x="1118520" y="927324"/>
            <a:ext cx="4700390" cy="4598809"/>
            <a:chOff x="765923" y="906343"/>
            <a:chExt cx="4700390" cy="45988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F3823-800E-0651-A563-8CDABE5528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906343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Research &amp; Innovation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Irem Tumer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829457-EBB5-1530-32D3-647F5C83E51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3245759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Data &amp; Information Technology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Andrea Ballinger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E50855-1CBD-067B-636D-FD5655D189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3245759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Infrastructure &amp; Finance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Mike Green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80BC2F-D30E-F139-5DAF-5B02EFF471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1684384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Student Success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Dan Larson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ADD1F-6768-C8D5-F3F6-E46C41D47CA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2462425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Diversity, Equity &amp; Inclusion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Scott Vignos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DED43E-7909-75C1-EEF4-C04E123D074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906343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Enrollment Strategy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Jon Boeckenstedt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F22A68-60B9-6B5F-66E0-5D878E74B7C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1684384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College Actions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Dean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951C10-E9C6-010B-8336-090B5CA690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2462425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New Educational Ventures/Ecampus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Lisa Templeton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CF5B38-2084-22A7-2DDA-8709BD353DC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4029093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OSU-Cascades Leadership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Sherm Bloomer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6D394-93E6-B1BA-EAD7-A36E84E6061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4029093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Fundraising &amp; Alumni Engagement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Kristin </a:t>
              </a:r>
              <a:r>
                <a:rPr lang="en-US" sz="1400" dirty="0">
                  <a:solidFill>
                    <a:schemeClr val="bg1"/>
                  </a:solidFill>
                </a:rPr>
                <a:t>Watkins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392B78-6020-FF5A-0AF3-C4D2D5CF0D6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923" y="4812427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Coordination,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Provost’s Office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Gigi Bruce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E1E13-52CB-3E40-8C44-B197E1AFC1A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1814" y="4812427"/>
              <a:ext cx="2234499" cy="692725"/>
            </a:xfrm>
            <a:prstGeom prst="rect">
              <a:avLst/>
            </a:prstGeom>
            <a:solidFill>
              <a:srgbClr val="DC4400"/>
            </a:solidFill>
            <a:ln>
              <a:solidFill>
                <a:srgbClr val="DC44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Coordination</a:t>
              </a:r>
              <a:r>
                <a:rPr lang="en-US" sz="1400">
                  <a:solidFill>
                    <a:schemeClr val="bg1"/>
                  </a:solidFill>
                </a:rPr>
                <a:t>,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President’s </a:t>
              </a:r>
              <a:r>
                <a:rPr lang="en-US" sz="1400" dirty="0">
                  <a:solidFill>
                    <a:schemeClr val="bg1"/>
                  </a:solidFill>
                </a:rPr>
                <a:t>Office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Jen Humphreys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789A7-579C-5459-D230-58CE794EEAD7}"/>
              </a:ext>
            </a:extLst>
          </p:cNvPr>
          <p:cNvGrpSpPr/>
          <p:nvPr/>
        </p:nvGrpSpPr>
        <p:grpSpPr>
          <a:xfrm>
            <a:off x="6753722" y="2499774"/>
            <a:ext cx="4695271" cy="3026359"/>
            <a:chOff x="6753722" y="2670590"/>
            <a:chExt cx="4695271" cy="3026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CBD96-1EAA-A15F-D6EF-0738C821C9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53722" y="2670590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Marketing &amp; Communications</a:t>
              </a:r>
            </a:p>
            <a:p>
              <a:r>
                <a:rPr lang="en-US" sz="1400" dirty="0"/>
                <a:t>Rob Odom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DAB9DD-D3C0-6371-7E9D-626A87A6D50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214494" y="2670590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Data &amp; Reporting</a:t>
              </a:r>
            </a:p>
            <a:p>
              <a:r>
                <a:rPr lang="en-US" sz="1400" dirty="0"/>
                <a:t>Vijay Thiruvengadam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0BAC5A-2208-BAFB-3353-32DE04547C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53722" y="3442849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SP Implementation Operations</a:t>
              </a:r>
            </a:p>
            <a:p>
              <a:r>
                <a:rPr lang="en-US" sz="1400" dirty="0"/>
                <a:t>Dan Larson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BF2CC4-2123-38BF-18A4-E55299C2955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53722" y="4220609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Human Resources &amp; Hiring Planning</a:t>
              </a:r>
            </a:p>
            <a:p>
              <a:r>
                <a:rPr lang="en-US" sz="1400" dirty="0"/>
                <a:t>Heather Horn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E0CCB1-B0D9-8ABA-48B7-00D5D244F8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753722" y="5004224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Provost’s Office Initiatives</a:t>
              </a:r>
            </a:p>
            <a:p>
              <a:r>
                <a:rPr lang="en-US" sz="1400" dirty="0"/>
                <a:t>Belinda Batten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5C98D1-FBA1-7C62-D329-5AB7CF472D6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191578" y="3442849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Faculty Development &amp; Reporting</a:t>
              </a:r>
            </a:p>
            <a:p>
              <a:r>
                <a:rPr lang="en-US" sz="1400" dirty="0"/>
                <a:t>Rick Settersten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6BEE3F-4972-4930-9730-8F56CAE5958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191578" y="4220609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Financial Metrics &amp; Reporting</a:t>
              </a:r>
            </a:p>
            <a:p>
              <a:r>
                <a:rPr lang="en-US" sz="1400" dirty="0"/>
                <a:t>Brent Gustafson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CC911-BA9E-B5AA-9466-F640914DA6E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191578" y="5004224"/>
              <a:ext cx="2234499" cy="692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Provost’s Office Coordination</a:t>
              </a:r>
            </a:p>
            <a:p>
              <a:r>
                <a:rPr lang="en-US" sz="1400" dirty="0"/>
                <a:t>Gigi Bruce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30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96175C406B8548AE6CD53C143FEA8F" ma:contentTypeVersion="14" ma:contentTypeDescription="Create a new document." ma:contentTypeScope="" ma:versionID="1809ea2cfedc57f52141d0137df864bf">
  <xsd:schema xmlns:xsd="http://www.w3.org/2001/XMLSchema" xmlns:xs="http://www.w3.org/2001/XMLSchema" xmlns:p="http://schemas.microsoft.com/office/2006/metadata/properties" xmlns:ns3="ab0a1072-8ea3-4b77-a159-e21359cd5b38" xmlns:ns4="66a13110-5585-4a87-98a2-4980fa9f8462" targetNamespace="http://schemas.microsoft.com/office/2006/metadata/properties" ma:root="true" ma:fieldsID="89bf420a282ff740e6f1c30535f51818" ns3:_="" ns4:_="">
    <xsd:import namespace="ab0a1072-8ea3-4b77-a159-e21359cd5b38"/>
    <xsd:import namespace="66a13110-5585-4a87-98a2-4980fa9f84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a1072-8ea3-4b77-a159-e21359cd5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13110-5585-4a87-98a2-4980fa9f84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0a1072-8ea3-4b77-a159-e21359cd5b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2ECBA-976E-422C-9263-2F93C13D1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a1072-8ea3-4b77-a159-e21359cd5b38"/>
    <ds:schemaRef ds:uri="66a13110-5585-4a87-98a2-4980fa9f8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B57A7A-62D3-4D18-A2C0-5B446E0A8A1A}">
  <ds:schemaRefs>
    <ds:schemaRef ds:uri="http://schemas.microsoft.com/office/2006/metadata/properties"/>
    <ds:schemaRef ds:uri="http://purl.org/dc/elements/1.1/"/>
    <ds:schemaRef ds:uri="http://purl.org/dc/dcmitype/"/>
    <ds:schemaRef ds:uri="ab0a1072-8ea3-4b77-a159-e21359cd5b38"/>
    <ds:schemaRef ds:uri="http://schemas.microsoft.com/office/2006/documentManagement/types"/>
    <ds:schemaRef ds:uri="66a13110-5585-4a87-98a2-4980fa9f8462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ADFAB0-38D5-402B-9C7F-767819D456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11259</TotalTime>
  <Words>424</Words>
  <Application>Microsoft Office PowerPoint</Application>
  <PresentationFormat>Widescreen</PresentationFormat>
  <Paragraphs>111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Impact</vt:lpstr>
      <vt:lpstr>Times</vt:lpstr>
      <vt:lpstr>Verdana</vt:lpstr>
      <vt:lpstr>Office Theme</vt:lpstr>
      <vt:lpstr>Custom Design</vt:lpstr>
      <vt:lpstr>Prosperity Widely Shared: The Oregon State Plan  University Strategic Plan 2024-30  Implementation Approach</vt:lpstr>
      <vt:lpstr>PowerPoint Presentation</vt:lpstr>
      <vt:lpstr>PowerPoint Presentation</vt:lpstr>
      <vt:lpstr>PowerPoint Presentation</vt:lpstr>
      <vt:lpstr>PowerPoint Presentation</vt:lpstr>
      <vt:lpstr>Steering Committee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Boeckenstedt, Jon J</dc:creator>
  <cp:lastModifiedBy>Calascibetta, Caitlin M</cp:lastModifiedBy>
  <cp:revision>630</cp:revision>
  <cp:lastPrinted>2024-01-23T21:09:44Z</cp:lastPrinted>
  <dcterms:created xsi:type="dcterms:W3CDTF">2023-03-24T17:25:26Z</dcterms:created>
  <dcterms:modified xsi:type="dcterms:W3CDTF">2024-02-06T21:47:22Z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0x010100BF96175C406B8548AE6CD53C143FEA8F</vt:lpwstr>
  </property>
</Properties>
</file>