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4"/>
  </p:notesMasterIdLst>
  <p:sldIdLst>
    <p:sldId id="261" r:id="rId2"/>
    <p:sldId id="257" r:id="rId3"/>
    <p:sldId id="267" r:id="rId4"/>
    <p:sldId id="273" r:id="rId5"/>
    <p:sldId id="272" r:id="rId6"/>
    <p:sldId id="274" r:id="rId7"/>
    <p:sldId id="280" r:id="rId8"/>
    <p:sldId id="275" r:id="rId9"/>
    <p:sldId id="276" r:id="rId10"/>
    <p:sldId id="277" r:id="rId11"/>
    <p:sldId id="278" r:id="rId12"/>
    <p:sldId id="27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0D9C31-A600-EED2-71BB-F1F1DC14D490}" name="Laura Rees" initials="LR" userId="O7o/RCN0wPpSISdiPHyQCznxMpsDIdVHe7clpsYUb3s=" providerId="None"/>
  <p188:author id="{C493DDC2-B4A8-5248-3BE2-D44B5623CC86}" name="Hystad, Perry" initials="PH" userId="S::hystadp@oregonstate.edu::6df7a3ce-07ac-4785-b3bd-976c6abba6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F09"/>
    <a:srgbClr val="32A0D9"/>
    <a:srgbClr val="8C3D20"/>
    <a:srgbClr val="2F5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3" autoAdjust="0"/>
    <p:restoredTop sz="83630" autoAdjust="0"/>
  </p:normalViewPr>
  <p:slideViewPr>
    <p:cSldViewPr snapToGrid="0">
      <p:cViewPr varScale="1">
        <p:scale>
          <a:sx n="92" d="100"/>
          <a:sy n="92" d="100"/>
        </p:scale>
        <p:origin x="16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EB8950-ECE7-4793-9DD3-ED932107BF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6556C7-4509-485A-A9F1-B015FBC0A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3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556C7-4509-485A-A9F1-B015FBC0A2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7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556C7-4509-485A-A9F1-B015FBC0A2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2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556C7-4509-485A-A9F1-B015FBC0A2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8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556C7-4509-485A-A9F1-B015FBC0A2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5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556C7-4509-485A-A9F1-B015FBC0A2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556C7-4509-485A-A9F1-B015FBC0A2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556C7-4509-485A-A9F1-B015FBC0A2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8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556C7-4509-485A-A9F1-B015FBC0A2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0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556C7-4509-485A-A9F1-B015FBC0A2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8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EC09-CBC6-CE3C-1346-2C4925CEB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012E9-1003-D00F-4C46-81623617A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3A3D1-D78D-2125-FF34-3922A355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E75BD-A4EC-35D6-6C59-D01F3BDF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1042B-B898-3FC8-A95A-73DFE23C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EF05-BEAA-BBD6-9ECE-10BC6692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C13F3-4A93-EE73-FF06-8EA3D4E0F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72F73-8BA1-D106-CF89-BCDB2EDF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4BA34-5D22-75BC-B6AF-8E059AD6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4599-FA76-06BB-FC6D-90C40C7D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6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7AF85-FF02-8ABB-847D-BD86D19CD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4F136-68C1-D231-4821-E52F7B65C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FE250-6471-39F9-A941-7E52DE16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30B3A-06D6-9B46-104C-C448EC6E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2D270-11E3-19CE-6479-9688748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5C36-625E-04A3-A466-0EB2250D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9FF35-CEA3-A22A-5ACD-423E71FE4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6C082-0C85-A12C-D602-FE8F85FB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F3E92-9C14-F7A9-74A5-21C94A3A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900C2-1986-3F97-31FE-79523C7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9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A253-EBA0-CC04-EEDA-55F285E9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062EF-FE76-E5D7-269D-3EF404C0F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0AE97-A464-F710-4285-9344F2AF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52842-CFC4-84C3-85DF-772B56AB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B73AD-3582-2C22-3182-2B39BFB1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5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A34C-2B9D-1D7D-6F25-56597BF2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77799-8023-A3E7-1CC4-3DA036993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2E49D-3A13-ADDB-60F8-3A4DB2698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F65E5-E06B-A1C2-C87D-BC4341A9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481C3-6A77-A467-5903-DAE22ABC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02446-0DFC-2D7D-BEDE-41F5BFE7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2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654D-A770-0C39-3F9D-9D938B6E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6ADDD-1DB4-7C13-6981-BE4DF2E85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80C84-5F7F-7949-1CB1-8046B386E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2F83F-4868-71CB-02D0-D7E224095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DA7CD-6604-3B4E-97D0-0117EA28A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3B9BB-DF34-AB9A-DA08-6E1A46E9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C383B-FCEF-1E17-D71D-CF23B65C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F93146-FD7E-F9E3-0117-4DF12222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9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DF8B-AAE1-0BC2-898E-D0C8DB34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689EA-C282-A78F-1E61-8F2B31F9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29A17-187A-FB20-1463-E2ADF574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69F1D-EBA0-65BA-A9E3-70BC5BAA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0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021C9-C2CA-34E2-A121-A317995E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1FEC2-710E-ABC1-64C8-6E30529F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C38F0-8A14-1234-25E6-580E0281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056B-8940-7381-13DC-EADE9516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74043-B3D6-9445-CADC-0A521ACD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B4350-AA9F-B893-9601-71F54B087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3AFB5-F2EF-8D45-DE35-311B9F4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413E6-043C-996B-7C96-5B145031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7E168-A7E6-8AA7-3D14-39B578F6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B6EA-4850-D122-21EA-5E04D0A3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567E0-9E69-078D-0F2F-0C9ADFE87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5833C-68F0-9C23-8895-4325B89F2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6317C-7DB5-55E2-DA52-8FB71276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61D54-0084-3958-4A45-B7EBF026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5F213-27FE-0878-277C-8C2B4782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2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30A14-DF76-18A3-E3B7-EFBE9778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B1374-D3A0-8DC9-53C4-6B53073CD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E5008-3547-F12F-2ABC-7BD6066A8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9BE86-0B20-A040-D1FB-C5E36817E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E2B0C-7E18-F843-8A5D-56A05EE08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fade thruBlk="1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.oregonstate.edu/sites/fa.oregonstate.edu/files/sustainability/docs/path_to_carbon_neutrality_6-8-2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fa.oregonstate.edu/sustainability/faculty-senate-carbon-commitment-committe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.oregonstate.edu/sites/fa.oregonstate.edu/files/sustainability/docs/ghg_report_fy2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fa.oregonstate.edu/sustainability/operations/energy/renewable-energy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lis.oregonlegislature.gov/liz/2021R1/Measures/Overview/HB2021" TargetMode="External"/><Relationship Id="rId5" Type="http://schemas.openxmlformats.org/officeDocument/2006/relationships/hyperlink" Target="https://fa.oregonstate.edu/project-delivery/projects-list" TargetMode="External"/><Relationship Id="rId4" Type="http://schemas.openxmlformats.org/officeDocument/2006/relationships/hyperlink" Target="https://fa.oregonstate.edu/sustainability/operations/energy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C27359-68DC-96F8-F1F6-990D78F9DE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355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many symbols">
            <a:extLst>
              <a:ext uri="{FF2B5EF4-FFF2-40B4-BE49-F238E27FC236}">
                <a16:creationId xmlns:a16="http://schemas.microsoft.com/office/drawing/2014/main" id="{2F536298-3472-5125-28DA-E49D6360D1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11" y="-2296526"/>
            <a:ext cx="12206034" cy="91545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0FFAC7-3D48-D8BF-F672-250CC41C28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711" y="2304661"/>
            <a:ext cx="12210711" cy="1509059"/>
          </a:xfrm>
          <a:prstGeom prst="rect">
            <a:avLst/>
          </a:prstGeom>
          <a:solidFill>
            <a:srgbClr val="D73F0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8A143-43AB-12C1-D89C-2E30BE3430B3}"/>
              </a:ext>
            </a:extLst>
          </p:cNvPr>
          <p:cNvSpPr txBox="1"/>
          <p:nvPr/>
        </p:nvSpPr>
        <p:spPr>
          <a:xfrm>
            <a:off x="842865" y="2437778"/>
            <a:ext cx="10182185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tratum2 Black"/>
              </a:rPr>
              <a:t>Faculty Senate </a:t>
            </a:r>
            <a:r>
              <a:rPr lang="en-US" sz="4400" i="1" dirty="0">
                <a:solidFill>
                  <a:schemeClr val="accent4"/>
                </a:solidFill>
                <a:latin typeface="Stratum2 Black"/>
              </a:rPr>
              <a:t>Carbon Commitment Committee</a:t>
            </a:r>
            <a:r>
              <a:rPr lang="en-US" sz="4400" dirty="0">
                <a:solidFill>
                  <a:schemeClr val="bg1"/>
                </a:solidFill>
                <a:latin typeface="Stratum2 Black"/>
              </a:rPr>
              <a:t> Report and Call to 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50D10-B4E4-F873-A884-9C014DF5E088}"/>
              </a:ext>
            </a:extLst>
          </p:cNvPr>
          <p:cNvSpPr txBox="1"/>
          <p:nvPr/>
        </p:nvSpPr>
        <p:spPr>
          <a:xfrm>
            <a:off x="9355" y="3997032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Kievit Offc"/>
                <a:ea typeface="+mn-lt"/>
                <a:cs typeface="+mn-lt"/>
              </a:rPr>
              <a:t>Laura Rees (Associate Professor, College of Business), 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Kievit Offc"/>
              </a:rPr>
              <a:t>Brandon Trelstad (Sustainability Office),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Kievit Offc"/>
              </a:rPr>
              <a:t>Perry Hystad (Associate Professor, College of Health)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Kievit Offc"/>
              </a:rPr>
              <a:t>On behalf of the Faculty Senate Carbon Commitment Committee</a:t>
            </a:r>
          </a:p>
          <a:p>
            <a:pPr algn="ctr"/>
            <a:endParaRPr lang="en-US" sz="2400">
              <a:solidFill>
                <a:schemeClr val="bg1"/>
              </a:solidFill>
              <a:latin typeface="Kievit Offc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Kievit Offc"/>
                <a:ea typeface="Calibri" panose="020F0502020204030204"/>
                <a:cs typeface="Calibri" panose="020F0502020204030204"/>
              </a:rPr>
              <a:t>Faculty Senate Meeting – May 9, 2024</a:t>
            </a:r>
            <a:endParaRPr lang="en-US" dirty="0">
              <a:solidFill>
                <a:schemeClr val="bg1"/>
              </a:solidFill>
              <a:latin typeface="Kievit Offc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30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9212E-4DA8-AA62-F60A-E20705EB48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24E39-F60D-6391-D9F9-63517E82A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4318"/>
          </a:xfrm>
          <a:prstGeom prst="rect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016D0-CEBD-4855-FD5B-CD5F86C8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18846"/>
            <a:ext cx="11580448" cy="643715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  <a:latin typeface="Stratum2 Black"/>
              </a:rPr>
              <a:t>OSU Aggressively Markets Our Climate Research &amp; Teaching. We Should Put Comparable Emphasis on Reducing the Carbon Footprint of Our Operations</a:t>
            </a:r>
            <a:endParaRPr lang="en-US" sz="2800">
              <a:solidFill>
                <a:schemeClr val="bg1"/>
              </a:solidFill>
              <a:latin typeface="Stratum2 Black" panose="020B05060300000200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DAF13-4089-466F-ADFC-482B1F25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1" y="1803792"/>
            <a:ext cx="6224246" cy="4473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79CB4-055D-4A95-A72C-D81B6EE9D3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t="9442" r="50310" b="61664"/>
          <a:stretch/>
        </p:blipFill>
        <p:spPr>
          <a:xfrm>
            <a:off x="6635940" y="4309864"/>
            <a:ext cx="5303520" cy="2216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942D0-11F2-449A-93F4-CD59CBBFB0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04" r="6084" b="23998"/>
          <a:stretch/>
        </p:blipFill>
        <p:spPr>
          <a:xfrm>
            <a:off x="6568012" y="1439772"/>
            <a:ext cx="5439377" cy="2658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09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9212E-4DA8-AA62-F60A-E20705EB48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24E39-F60D-6391-D9F9-63517E82A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4318"/>
          </a:xfrm>
          <a:prstGeom prst="rect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016D0-CEBD-4855-FD5B-CD5F86C8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18846"/>
            <a:ext cx="10869248" cy="64371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Stratum2 Black" panose="020B0506030000020004" pitchFamily="34" charset="0"/>
              </a:rPr>
              <a:t>What Needs to Be Done: How Faculty Senate Must Help!</a:t>
            </a:r>
          </a:p>
        </p:txBody>
      </p:sp>
      <p:sp>
        <p:nvSpPr>
          <p:cNvPr id="7" name="Google Shape;119;p4">
            <a:extLst>
              <a:ext uri="{FF2B5EF4-FFF2-40B4-BE49-F238E27FC236}">
                <a16:creationId xmlns:a16="http://schemas.microsoft.com/office/drawing/2014/main" id="{C73D0689-2A4A-49BF-A0CE-9916324083C5}"/>
              </a:ext>
            </a:extLst>
          </p:cNvPr>
          <p:cNvSpPr/>
          <p:nvPr/>
        </p:nvSpPr>
        <p:spPr>
          <a:xfrm>
            <a:off x="122645" y="5691379"/>
            <a:ext cx="11946710" cy="674604"/>
          </a:xfrm>
          <a:prstGeom prst="roundRect">
            <a:avLst>
              <a:gd name="adj" fmla="val 16667"/>
            </a:avLst>
          </a:prstGeom>
          <a:solidFill>
            <a:srgbClr val="C2CDD8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 dirty="0">
                <a:latin typeface="Kievit Offc" panose="020B0504030101020102"/>
              </a:rPr>
              <a:t>This is as urgent a moral &amp; ethical situation as the current generation has faced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DC661-8EAD-423C-8209-C115ADBA6524}"/>
              </a:ext>
            </a:extLst>
          </p:cNvPr>
          <p:cNvSpPr txBox="1"/>
          <p:nvPr/>
        </p:nvSpPr>
        <p:spPr>
          <a:xfrm>
            <a:off x="245290" y="1697083"/>
            <a:ext cx="24591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Kievit Offc" panose="020B0504030101020102" pitchFamily="34" charset="0"/>
              </a:rPr>
              <a:t>C</a:t>
            </a:r>
            <a:r>
              <a:rPr lang="en-US" sz="2400" b="1">
                <a:solidFill>
                  <a:srgbClr val="D73F09"/>
                </a:solidFill>
                <a:latin typeface="Kievit Offc" panose="020B0504030101020102" pitchFamily="34" charset="0"/>
              </a:rPr>
              <a:t>ommunicate</a:t>
            </a:r>
          </a:p>
          <a:p>
            <a:endParaRPr lang="en-US" sz="2400" b="1">
              <a:latin typeface="Kievit Offc" panose="020B0504030101020102" pitchFamily="34" charset="0"/>
            </a:endParaRPr>
          </a:p>
          <a:p>
            <a:endParaRPr lang="en-US" sz="2400" b="1">
              <a:latin typeface="Kievit Offc" panose="020B0504030101020102" pitchFamily="34" charset="0"/>
            </a:endParaRPr>
          </a:p>
          <a:p>
            <a:r>
              <a:rPr lang="en-US" sz="2400" b="1">
                <a:latin typeface="Kievit Offc" panose="020B0504030101020102" pitchFamily="34" charset="0"/>
              </a:rPr>
              <a:t>A</a:t>
            </a:r>
            <a:r>
              <a:rPr lang="en-US" sz="2400" b="1">
                <a:solidFill>
                  <a:srgbClr val="D73F09"/>
                </a:solidFill>
                <a:latin typeface="Kievit Offc" panose="020B0504030101020102" pitchFamily="34" charset="0"/>
              </a:rPr>
              <a:t>dvocate</a:t>
            </a:r>
          </a:p>
          <a:p>
            <a:endParaRPr lang="en-US" sz="2400" b="1">
              <a:latin typeface="Kievit Offc" panose="020B0504030101020102" pitchFamily="34" charset="0"/>
            </a:endParaRPr>
          </a:p>
          <a:p>
            <a:endParaRPr lang="en-US" sz="2400" b="1">
              <a:latin typeface="Kievit Offc" panose="020B0504030101020102" pitchFamily="34" charset="0"/>
            </a:endParaRPr>
          </a:p>
          <a:p>
            <a:r>
              <a:rPr lang="en-US" sz="2400" b="1">
                <a:latin typeface="Kievit Offc" panose="020B0504030101020102" pitchFamily="34" charset="0"/>
              </a:rPr>
              <a:t>R</a:t>
            </a:r>
            <a:r>
              <a:rPr lang="en-US" sz="2400" b="1">
                <a:solidFill>
                  <a:srgbClr val="D73F09"/>
                </a:solidFill>
                <a:latin typeface="Kievit Offc" panose="020B0504030101020102" pitchFamily="34" charset="0"/>
              </a:rPr>
              <a:t>ecognize</a:t>
            </a:r>
          </a:p>
          <a:p>
            <a:endParaRPr lang="en-US" sz="2400" b="1">
              <a:latin typeface="Kievit Offc" panose="020B0504030101020102" pitchFamily="34" charset="0"/>
            </a:endParaRPr>
          </a:p>
          <a:p>
            <a:endParaRPr lang="en-US" sz="2400" b="1">
              <a:latin typeface="Kievit Offc" panose="020B0504030101020102" pitchFamily="34" charset="0"/>
            </a:endParaRPr>
          </a:p>
          <a:p>
            <a:r>
              <a:rPr lang="en-US" sz="2400" b="1">
                <a:latin typeface="Kievit Offc" panose="020B0504030101020102" pitchFamily="34" charset="0"/>
              </a:rPr>
              <a:t>E</a:t>
            </a:r>
            <a:r>
              <a:rPr lang="en-US" sz="2400" b="1">
                <a:solidFill>
                  <a:srgbClr val="D73F09"/>
                </a:solidFill>
                <a:latin typeface="Kievit Offc" panose="020B0504030101020102" pitchFamily="34" charset="0"/>
              </a:rPr>
              <a:t>ngage</a:t>
            </a:r>
          </a:p>
          <a:p>
            <a:endParaRPr lang="en-US" sz="2400">
              <a:latin typeface="Kievit Offc" panose="020B05040301010201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E056B-0745-4148-B97C-9281A2AB2F5E}"/>
              </a:ext>
            </a:extLst>
          </p:cNvPr>
          <p:cNvSpPr txBox="1"/>
          <p:nvPr/>
        </p:nvSpPr>
        <p:spPr>
          <a:xfrm>
            <a:off x="2205043" y="1700541"/>
            <a:ext cx="997980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Ask questions, share information &amp; ideas, communicate via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Demand change from OSU, your unit, your colleagues, &amp;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Every job is a climate job…but students doubt our conviction </a:t>
            </a:r>
            <a:endParaRPr lang="en-US" sz="2400" dirty="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Action at all levels is needed, and adds up – doing nothing is not pro-climate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7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9212E-4DA8-AA62-F60A-E20705EB48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24E39-F60D-6391-D9F9-63517E82A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4318"/>
          </a:xfrm>
          <a:prstGeom prst="rect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016D0-CEBD-4855-FD5B-CD5F86C8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18846"/>
            <a:ext cx="10869248" cy="64371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Stratum2 Black" panose="020B0506030000020004" pitchFamily="34" charset="0"/>
              </a:rPr>
              <a:t>Immediate Request: Faculty Senate Resolution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A943C-B581-4B21-9776-3182AD2FE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" t="10575" r="31205" b="40747"/>
          <a:stretch/>
        </p:blipFill>
        <p:spPr>
          <a:xfrm>
            <a:off x="4854294" y="3807118"/>
            <a:ext cx="7106272" cy="2872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C481D1-3A5B-4A8B-B6E1-E2A9B5A28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1" t="9136" r="8512" b="46643"/>
          <a:stretch/>
        </p:blipFill>
        <p:spPr>
          <a:xfrm>
            <a:off x="4973446" y="1368836"/>
            <a:ext cx="6866939" cy="2298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EBE7A4-56ED-4F49-860C-B70552DF4C89}"/>
              </a:ext>
            </a:extLst>
          </p:cNvPr>
          <p:cNvSpPr txBox="1"/>
          <p:nvPr/>
        </p:nvSpPr>
        <p:spPr>
          <a:xfrm>
            <a:off x="144583" y="1513413"/>
            <a:ext cx="439820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We ask Faculty Senate to pass a resolution urging OSU Leadership to invest in faster, more substantial, and more public actions to achieve carbon neutrality</a:t>
            </a:r>
          </a:p>
          <a:p>
            <a:pPr marL="571500" lvl="1" indent="-342900">
              <a:buFont typeface="Wingdings" panose="020B0604020202020204" pitchFamily="34" charset="0"/>
              <a:buChar char="Ø"/>
            </a:pPr>
            <a:r>
              <a:rPr lang="en-US" sz="2400" dirty="0">
                <a:latin typeface="Kievit Offc"/>
              </a:rPr>
              <a:t>E.g., organizational or budget model changes, 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Kievit Offc" panose="020B0504030101020102" pitchFamily="34" charset="0"/>
            </a:endParaRPr>
          </a:p>
        </p:txBody>
      </p:sp>
      <p:sp>
        <p:nvSpPr>
          <p:cNvPr id="10" name="Google Shape;119;p4">
            <a:extLst>
              <a:ext uri="{FF2B5EF4-FFF2-40B4-BE49-F238E27FC236}">
                <a16:creationId xmlns:a16="http://schemas.microsoft.com/office/drawing/2014/main" id="{06274DC1-20DA-DA4F-6951-4053EC5924C4}"/>
              </a:ext>
            </a:extLst>
          </p:cNvPr>
          <p:cNvSpPr/>
          <p:nvPr/>
        </p:nvSpPr>
        <p:spPr>
          <a:xfrm>
            <a:off x="306636" y="4787861"/>
            <a:ext cx="4224969" cy="1629463"/>
          </a:xfrm>
          <a:prstGeom prst="roundRect">
            <a:avLst>
              <a:gd name="adj" fmla="val 16667"/>
            </a:avLst>
          </a:prstGeom>
          <a:solidFill>
            <a:srgbClr val="C2CDD8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 dirty="0">
                <a:latin typeface="Kievit Offc"/>
                <a:ea typeface="+mn-lt"/>
                <a:cs typeface="Calibri"/>
              </a:rPr>
              <a:t>Prosperity cannot be widely shared without significant, consistent, and increased climate action</a:t>
            </a:r>
          </a:p>
        </p:txBody>
      </p:sp>
    </p:spTree>
    <p:extLst>
      <p:ext uri="{BB962C8B-B14F-4D97-AF65-F5344CB8AC3E}">
        <p14:creationId xmlns:p14="http://schemas.microsoft.com/office/powerpoint/2010/main" val="268618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9212E-4DA8-AA62-F60A-E20705EB48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24E39-F60D-6391-D9F9-63517E82A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4318"/>
          </a:xfrm>
          <a:prstGeom prst="rect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016D0-CEBD-4855-FD5B-CD5F86C8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18846"/>
            <a:ext cx="10869248" cy="64371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Stratum2 Black" panose="020B0506030000020004" pitchFamily="34" charset="0"/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5255F-2A27-35E2-F413-5A60BC581DAE}"/>
              </a:ext>
            </a:extLst>
          </p:cNvPr>
          <p:cNvSpPr txBox="1"/>
          <p:nvPr/>
        </p:nvSpPr>
        <p:spPr>
          <a:xfrm>
            <a:off x="416940" y="1669831"/>
            <a:ext cx="11054305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Introduction and update on our progress</a:t>
            </a: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Kievit Offc"/>
              </a:rPr>
              <a:t>Who are we? </a:t>
            </a:r>
            <a:endParaRPr lang="en-US" sz="2400" dirty="0">
              <a:cs typeface="Calibri" panose="020F0502020204030204"/>
            </a:endParaRP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Kievit Offc"/>
              </a:rPr>
              <a:t>FY2023 OSU Greenhouse Gas Report highlights</a:t>
            </a: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Kievit Offc"/>
              </a:rPr>
              <a:t>Ongoing work at OSU</a:t>
            </a: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Kievit Offc"/>
              </a:rPr>
              <a:t>Comparing OSU progress to other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Limits to our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The ask: Specific calls to action</a:t>
            </a: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Kievit Offc"/>
              </a:rPr>
              <a:t>Engaging with colleges/units – Provost, Finance &amp; Administration</a:t>
            </a: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Kievit Offc"/>
              </a:rPr>
              <a:t>Faculty Senate contributions going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rgbClr val="0070C0"/>
              </a:solidFill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Kievit Offc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0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F2851F-FB5A-7365-7C9C-8934793DDF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CDCCBF-38D7-669D-FF66-636B4F37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284010"/>
            <a:ext cx="10869248" cy="643715"/>
          </a:xfrm>
        </p:spPr>
        <p:txBody>
          <a:bodyPr>
            <a:normAutofit/>
          </a:bodyPr>
          <a:lstStyle/>
          <a:p>
            <a:r>
              <a:rPr lang="en-US" sz="3600">
                <a:latin typeface="Stratum2 Black" panose="020B0506030000020004" pitchFamily="34" charset="0"/>
              </a:rPr>
              <a:t>Slide Heading – Font is Stratum2 Black, size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BF1A-BDBD-0272-794F-7397C01E5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063" y="1884218"/>
            <a:ext cx="6240841" cy="4485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Kievit Offc" panose="020B0504030101020102" pitchFamily="34" charset="0"/>
              </a:rPr>
              <a:t>OSU commitment to carbon neutrality by 2025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Kievit Offc" panose="020B0504030101020102" pitchFamily="34" charset="0"/>
              </a:rPr>
              <a:t>Now expressed as the </a:t>
            </a:r>
            <a:r>
              <a:rPr lang="en-US" sz="2000" b="1" i="1" dirty="0">
                <a:latin typeface="Kievit Offc" panose="020B0504030101020102" pitchFamily="34" charset="0"/>
                <a:hlinkClick r:id="rId3"/>
              </a:rPr>
              <a:t>Path to Carbon Neutrality</a:t>
            </a:r>
            <a:endParaRPr lang="en-US" sz="2000" b="1" i="1" dirty="0">
              <a:latin typeface="Kievit Offc" panose="020B050403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Kievit Offc" panose="020B0504030101020102" pitchFamily="34" charset="0"/>
              </a:rPr>
              <a:t>A menu of 9 priority areas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Kievit Offc" panose="020B0504030101020102" pitchFamily="34" charset="0"/>
            </a:endParaRPr>
          </a:p>
          <a:p>
            <a:pPr marL="0" indent="0">
              <a:buNone/>
            </a:pPr>
            <a:endParaRPr lang="en-US" sz="2400" dirty="0">
              <a:latin typeface="Kievit Offc" panose="020B0504030101020102" pitchFamily="34" charset="0"/>
            </a:endParaRPr>
          </a:p>
          <a:p>
            <a:r>
              <a:rPr lang="en-US" sz="2400" dirty="0">
                <a:latin typeface="Kievit Offc" panose="020B0504030101020102" pitchFamily="34" charset="0"/>
              </a:rPr>
              <a:t>Faculty Senate ad hoc committee created in 2018 to give faculty a voice &amp; support the work of the Sustainability Office – </a:t>
            </a:r>
            <a:r>
              <a:rPr lang="en-US" sz="2400" dirty="0">
                <a:latin typeface="Kievit Offc" panose="020B0504030101020102" pitchFamily="34" charset="0"/>
                <a:hlinkClick r:id="rId4"/>
              </a:rPr>
              <a:t>Carbon Commitment Committee (C3)</a:t>
            </a:r>
            <a:endParaRPr lang="en-US" sz="2400" dirty="0">
              <a:latin typeface="Kievit Offc" panose="020B0504030101020102" pitchFamily="34" charset="0"/>
            </a:endParaRPr>
          </a:p>
          <a:p>
            <a:endParaRPr lang="en-US" sz="2400" dirty="0">
              <a:latin typeface="Kievit Offc" panose="020B0504030101020102" pitchFamily="34" charset="0"/>
            </a:endParaRPr>
          </a:p>
          <a:p>
            <a:r>
              <a:rPr lang="en-US" sz="2400" dirty="0">
                <a:latin typeface="Kievit Offc"/>
              </a:rPr>
              <a:t>Currently 23 members from 17 units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852E5-2AB4-1946-98AE-65B6A61525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4318"/>
          </a:xfrm>
          <a:prstGeom prst="rect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CA235-2E38-8797-96EB-14FBBE765AA7}"/>
              </a:ext>
            </a:extLst>
          </p:cNvPr>
          <p:cNvSpPr txBox="1">
            <a:spLocks/>
          </p:cNvSpPr>
          <p:nvPr/>
        </p:nvSpPr>
        <p:spPr>
          <a:xfrm>
            <a:off x="484552" y="301428"/>
            <a:ext cx="10869248" cy="643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Stratum2 Black" panose="020B0506030000020004" pitchFamily="34" charset="0"/>
              </a:rPr>
              <a:t>Who Are We? </a:t>
            </a:r>
          </a:p>
        </p:txBody>
      </p:sp>
      <p:pic>
        <p:nvPicPr>
          <p:cNvPr id="9" name="Picture 8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F1BB462E-4788-D643-7B21-770060BAD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211" y="3238663"/>
            <a:ext cx="4339938" cy="3463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BFF3029-63EE-0A77-1914-6DB6968AB8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200" t="16739" r="12449" b="4288"/>
          <a:stretch/>
        </p:blipFill>
        <p:spPr>
          <a:xfrm>
            <a:off x="9035624" y="139843"/>
            <a:ext cx="2942313" cy="3726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12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F2851F-FB5A-7365-7C9C-8934793DDF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CDCCBF-38D7-669D-FF66-636B4F37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284010"/>
            <a:ext cx="10869248" cy="643715"/>
          </a:xfrm>
        </p:spPr>
        <p:txBody>
          <a:bodyPr>
            <a:normAutofit/>
          </a:bodyPr>
          <a:lstStyle/>
          <a:p>
            <a:r>
              <a:rPr lang="en-US" sz="3600">
                <a:latin typeface="Stratum2 Black" panose="020B0506030000020004" pitchFamily="34" charset="0"/>
              </a:rPr>
              <a:t>Slide Heading – Font is Stratum2 Black, size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BF1A-BDBD-0272-794F-7397C01E5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35" y="1322306"/>
            <a:ext cx="2492493" cy="49010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latin typeface="Kievit Offc"/>
              </a:rPr>
              <a:t>117,258</a:t>
            </a:r>
            <a:r>
              <a:rPr lang="en-US" sz="2400" dirty="0">
                <a:latin typeface="Kievit Offc"/>
              </a:rPr>
              <a:t> metric tonnes (t) CO</a:t>
            </a:r>
            <a:r>
              <a:rPr lang="en-US" sz="2400" baseline="-25000" dirty="0">
                <a:latin typeface="Kievit Offc"/>
              </a:rPr>
              <a:t>2</a:t>
            </a:r>
            <a:r>
              <a:rPr lang="en-US" sz="2400" dirty="0">
                <a:latin typeface="Kievit Offc"/>
              </a:rPr>
              <a:t>e  </a:t>
            </a:r>
          </a:p>
          <a:p>
            <a:r>
              <a:rPr lang="en-US" sz="2400" dirty="0">
                <a:latin typeface="Kievit Offc"/>
              </a:rPr>
              <a:t>Per FTE student: </a:t>
            </a:r>
            <a:r>
              <a:rPr lang="en-US" sz="2400" b="1" dirty="0">
                <a:latin typeface="Kievit Offc"/>
              </a:rPr>
              <a:t>4.1</a:t>
            </a:r>
            <a:r>
              <a:rPr lang="en-US" sz="2400" dirty="0">
                <a:latin typeface="Kievit Offc"/>
              </a:rPr>
              <a:t> t CO</a:t>
            </a:r>
            <a:r>
              <a:rPr lang="en-US" sz="2400" baseline="-25000" dirty="0">
                <a:latin typeface="Kievit Offc"/>
              </a:rPr>
              <a:t>2</a:t>
            </a:r>
            <a:r>
              <a:rPr lang="en-US" sz="2400" dirty="0">
                <a:latin typeface="Kievit Offc"/>
              </a:rPr>
              <a:t>e </a:t>
            </a:r>
            <a:endParaRPr lang="en-US" sz="2400" dirty="0">
              <a:latin typeface="Kievit Offc" panose="020B0504030101020102" pitchFamily="34" charset="0"/>
            </a:endParaRPr>
          </a:p>
          <a:p>
            <a:r>
              <a:rPr lang="en-US" sz="2400" dirty="0">
                <a:latin typeface="Kievit Offc"/>
              </a:rPr>
              <a:t>Per 100 sq. ft. building space (typical single-user office): </a:t>
            </a:r>
            <a:r>
              <a:rPr lang="en-US" sz="2400" b="1" dirty="0">
                <a:latin typeface="Kievit Offc"/>
              </a:rPr>
              <a:t>1.107</a:t>
            </a:r>
            <a:r>
              <a:rPr lang="en-US" sz="2400" dirty="0">
                <a:latin typeface="Kievit Offc"/>
              </a:rPr>
              <a:t> t CO</a:t>
            </a:r>
            <a:r>
              <a:rPr lang="en-US" sz="2400" baseline="-25000" dirty="0">
                <a:latin typeface="Kievit Offc"/>
              </a:rPr>
              <a:t>2</a:t>
            </a:r>
            <a:r>
              <a:rPr lang="en-US" sz="2400" dirty="0">
                <a:latin typeface="Kievit Offc"/>
              </a:rPr>
              <a:t>e  </a:t>
            </a:r>
          </a:p>
          <a:p>
            <a:r>
              <a:rPr lang="en-US" sz="2400" b="1" dirty="0">
                <a:latin typeface="Kievit Offc"/>
              </a:rPr>
              <a:t>Progress is happening, but too slowly!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852E5-2AB4-1946-98AE-65B6A61525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4318"/>
          </a:xfrm>
          <a:prstGeom prst="rect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CA235-2E38-8797-96EB-14FBBE765AA7}"/>
              </a:ext>
            </a:extLst>
          </p:cNvPr>
          <p:cNvSpPr txBox="1">
            <a:spLocks/>
          </p:cNvSpPr>
          <p:nvPr/>
        </p:nvSpPr>
        <p:spPr>
          <a:xfrm>
            <a:off x="484552" y="301428"/>
            <a:ext cx="10869248" cy="643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Stratum2 Black" panose="020B0506030000020004" pitchFamily="34" charset="0"/>
              </a:rPr>
              <a:t>FY2023 OSU </a:t>
            </a:r>
            <a:r>
              <a:rPr lang="en-US" sz="3600">
                <a:solidFill>
                  <a:schemeClr val="bg1"/>
                </a:solidFill>
                <a:latin typeface="Stratum2 Black" panose="020B0506030000020004" pitchFamily="34" charset="0"/>
                <a:hlinkClick r:id="rId3"/>
              </a:rPr>
              <a:t>Greenhouse Gas Report</a:t>
            </a:r>
            <a:r>
              <a:rPr lang="en-US" sz="3600">
                <a:solidFill>
                  <a:schemeClr val="bg1"/>
                </a:solidFill>
                <a:latin typeface="Stratum2 Black" panose="020B0506030000020004" pitchFamily="34" charset="0"/>
              </a:rPr>
              <a:t> Highlights</a:t>
            </a:r>
          </a:p>
        </p:txBody>
      </p:sp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499F3EB9-DAF5-16D5-F444-893D59D014CC}"/>
              </a:ext>
            </a:extLst>
          </p:cNvPr>
          <p:cNvSpPr/>
          <p:nvPr/>
        </p:nvSpPr>
        <p:spPr>
          <a:xfrm>
            <a:off x="1427668" y="5912849"/>
            <a:ext cx="9336663" cy="667548"/>
          </a:xfrm>
          <a:prstGeom prst="roundRect">
            <a:avLst>
              <a:gd name="adj" fmla="val 16667"/>
            </a:avLst>
          </a:prstGeom>
          <a:solidFill>
            <a:srgbClr val="C2CDD8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 dirty="0">
                <a:latin typeface="Kievit Offc"/>
                <a:ea typeface="+mn-lt"/>
                <a:cs typeface="+mn-lt"/>
              </a:rPr>
              <a:t>We will not achieve zero carbon emissions in the foreseeable future</a:t>
            </a:r>
            <a:endParaRPr lang="en-US" sz="2400" dirty="0">
              <a:latin typeface="Kievit Offc"/>
              <a:ea typeface="+mn-lt"/>
              <a:cs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55413E-02FA-B2BA-0FBF-E66108E07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28" y="1391377"/>
            <a:ext cx="9445716" cy="439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6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B24E39-F60D-6391-D9F9-63517E82A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4318"/>
          </a:xfrm>
          <a:prstGeom prst="rect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016D0-CEBD-4855-FD5B-CD5F86C8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147473"/>
            <a:ext cx="11712528" cy="89771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Stratum2 Black"/>
              </a:rPr>
              <a:t>How universities </a:t>
            </a:r>
            <a:r>
              <a:rPr lang="en-US" sz="3600" dirty="0">
                <a:solidFill>
                  <a:schemeClr val="bg1"/>
                </a:solidFill>
                <a:latin typeface="Stratum2 Black"/>
              </a:rPr>
              <a:t>are progressing in emissions reduction</a:t>
            </a:r>
            <a:endParaRPr lang="en-US" sz="3600" dirty="0">
              <a:solidFill>
                <a:schemeClr val="bg1"/>
              </a:solidFill>
              <a:latin typeface="Stratum2 Black" panose="020B05060300000200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145790-0B84-94A2-D49D-F3036E85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0820"/>
              </p:ext>
            </p:extLst>
          </p:nvPr>
        </p:nvGraphicFramePr>
        <p:xfrm>
          <a:off x="707923" y="1910360"/>
          <a:ext cx="10740751" cy="3879996"/>
        </p:xfrm>
        <a:graphic>
          <a:graphicData uri="http://schemas.openxmlformats.org/drawingml/2006/table">
            <a:tbl>
              <a:tblPr/>
              <a:tblGrid>
                <a:gridCol w="5541587">
                  <a:extLst>
                    <a:ext uri="{9D8B030D-6E8A-4147-A177-3AD203B41FA5}">
                      <a16:colId xmlns:a16="http://schemas.microsoft.com/office/drawing/2014/main" val="801962622"/>
                    </a:ext>
                  </a:extLst>
                </a:gridCol>
                <a:gridCol w="2036645">
                  <a:extLst>
                    <a:ext uri="{9D8B030D-6E8A-4147-A177-3AD203B41FA5}">
                      <a16:colId xmlns:a16="http://schemas.microsoft.com/office/drawing/2014/main" val="872685922"/>
                    </a:ext>
                  </a:extLst>
                </a:gridCol>
                <a:gridCol w="1762040">
                  <a:extLst>
                    <a:ext uri="{9D8B030D-6E8A-4147-A177-3AD203B41FA5}">
                      <a16:colId xmlns:a16="http://schemas.microsoft.com/office/drawing/2014/main" val="3969399711"/>
                    </a:ext>
                  </a:extLst>
                </a:gridCol>
                <a:gridCol w="1400479">
                  <a:extLst>
                    <a:ext uri="{9D8B030D-6E8A-4147-A177-3AD203B41FA5}">
                      <a16:colId xmlns:a16="http://schemas.microsoft.com/office/drawing/2014/main" val="1462273072"/>
                    </a:ext>
                  </a:extLst>
                </a:gridCol>
              </a:tblGrid>
              <a:tr h="3666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Institution</a:t>
                      </a:r>
                    </a:p>
                  </a:txBody>
                  <a:tcPr marL="6858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GHG Emissions reduction per year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462834"/>
                  </a:ext>
                </a:extLst>
              </a:tr>
              <a:tr h="429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Overall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square foot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Per student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765689"/>
                  </a:ext>
                </a:extLst>
              </a:tr>
              <a:tr h="46124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Oregon State University (2008-22)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617911"/>
                  </a:ext>
                </a:extLst>
              </a:tr>
              <a:tr h="46124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Portland Community College (2006-22)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441952"/>
                  </a:ext>
                </a:extLst>
              </a:tr>
              <a:tr h="46124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Oregon (2004-22)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449846"/>
                  </a:ext>
                </a:extLst>
              </a:tr>
              <a:tr h="46124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UC Berkeley (2008-22)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570696"/>
                  </a:ext>
                </a:extLst>
              </a:tr>
              <a:tr h="46124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Colorado State University (2010-22)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938012"/>
                  </a:ext>
                </a:extLst>
              </a:tr>
              <a:tr h="46124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 (2010-22)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7950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9EE2710-2010-6450-B6ED-0D91EC54FEC7}"/>
              </a:ext>
            </a:extLst>
          </p:cNvPr>
          <p:cNvSpPr txBox="1"/>
          <p:nvPr/>
        </p:nvSpPr>
        <p:spPr>
          <a:xfrm>
            <a:off x="599768" y="6055364"/>
            <a:ext cx="103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OSU: 22.6% reduction from 2008-22 </a:t>
            </a:r>
            <a:r>
              <a:rPr lang="en-US" sz="2400" dirty="0">
                <a:sym typeface="Symbol" panose="05050102010706020507" pitchFamily="18" charset="2"/>
              </a:rPr>
              <a:t> </a:t>
            </a:r>
            <a:r>
              <a:rPr lang="en-US" sz="2400" dirty="0"/>
              <a:t>60 years to carbon neutrality at this rate</a:t>
            </a:r>
          </a:p>
        </p:txBody>
      </p:sp>
    </p:spTree>
    <p:extLst>
      <p:ext uri="{BB962C8B-B14F-4D97-AF65-F5344CB8AC3E}">
        <p14:creationId xmlns:p14="http://schemas.microsoft.com/office/powerpoint/2010/main" val="408649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9212E-4DA8-AA62-F60A-E20705EB48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24E39-F60D-6391-D9F9-63517E82A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4318"/>
          </a:xfrm>
          <a:prstGeom prst="rect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016D0-CEBD-4855-FD5B-CD5F86C8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18846"/>
            <a:ext cx="10869248" cy="6437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tratum2 Black" panose="020B0506030000020004" pitchFamily="34" charset="0"/>
              </a:rPr>
              <a:t>Ongoing Work at OSU: Examples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5255F-2A27-35E2-F413-5A60BC581DAE}"/>
              </a:ext>
            </a:extLst>
          </p:cNvPr>
          <p:cNvSpPr txBox="1"/>
          <p:nvPr/>
        </p:nvSpPr>
        <p:spPr>
          <a:xfrm>
            <a:off x="95713" y="1252771"/>
            <a:ext cx="6582762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Kievit Offc"/>
                <a:hlinkClick r:id="rId3"/>
              </a:rPr>
              <a:t>Solar</a:t>
            </a:r>
            <a:r>
              <a:rPr lang="en-US" sz="2000" dirty="0">
                <a:latin typeface="Kievit Offc"/>
              </a:rPr>
              <a:t>: 3 MW ground-mounted + 500 kW roof-mounted complete. Another 2 MW roof-mounted in next two years</a:t>
            </a:r>
            <a:endParaRPr lang="en-US" sz="2000" dirty="0">
              <a:latin typeface="Kievit Offc" panose="020B0504030101020102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Kievit Offc"/>
                <a:hlinkClick r:id="rId4"/>
              </a:rPr>
              <a:t>Heating / cooling efficiency</a:t>
            </a:r>
            <a:r>
              <a:rPr lang="en-US" sz="2000" dirty="0">
                <a:latin typeface="Kievit Offc"/>
              </a:rPr>
              <a:t>: New energy engineer saving over $215k/year in existing buildings in first full year of position. District energy planning is underway, as are upgrades to Magruder, Richardson, and others </a:t>
            </a:r>
            <a:endParaRPr lang="en-US" sz="2000" dirty="0">
              <a:latin typeface="Kievit Offc" panose="020B0504030101020102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Kievit Offc"/>
                <a:hlinkClick r:id="rId5"/>
              </a:rPr>
              <a:t>Major Capital projects</a:t>
            </a:r>
            <a:r>
              <a:rPr lang="en-US" sz="2000" dirty="0">
                <a:latin typeface="Kievit Offc"/>
              </a:rPr>
              <a:t>: renovations such as </a:t>
            </a:r>
            <a:r>
              <a:rPr lang="en-US" sz="2000" dirty="0" err="1">
                <a:latin typeface="Kievit Offc"/>
              </a:rPr>
              <a:t>Cordley</a:t>
            </a:r>
            <a:r>
              <a:rPr lang="en-US" sz="2000" dirty="0">
                <a:latin typeface="Kievit Offc"/>
              </a:rPr>
              <a:t>, </a:t>
            </a:r>
            <a:r>
              <a:rPr lang="en-US" sz="2000" dirty="0" err="1">
                <a:latin typeface="Kievit Offc"/>
              </a:rPr>
              <a:t>LaSells</a:t>
            </a:r>
            <a:r>
              <a:rPr lang="en-US" sz="2000" dirty="0">
                <a:latin typeface="Kievit Offc"/>
              </a:rPr>
              <a:t> and </a:t>
            </a:r>
            <a:r>
              <a:rPr lang="en-US" sz="2000" dirty="0" err="1">
                <a:latin typeface="Kievit Offc"/>
              </a:rPr>
              <a:t>Withycombe</a:t>
            </a:r>
            <a:r>
              <a:rPr lang="en-US" sz="2000" dirty="0">
                <a:latin typeface="Kievit Offc"/>
              </a:rPr>
              <a:t> save 10-30% energy, on average</a:t>
            </a:r>
            <a:endParaRPr lang="en-US" sz="2000" dirty="0">
              <a:latin typeface="Kievit Offc" panose="020B0504030101020102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Kievit Offc"/>
              </a:rPr>
              <a:t>Beyond OSU: </a:t>
            </a:r>
            <a:r>
              <a:rPr lang="en-US" sz="2000" dirty="0">
                <a:latin typeface="Kievit Offc"/>
                <a:hlinkClick r:id="rId6"/>
              </a:rPr>
              <a:t>HB2021</a:t>
            </a:r>
            <a:r>
              <a:rPr lang="en-US" sz="2000" dirty="0">
                <a:latin typeface="Kievit Offc"/>
              </a:rPr>
              <a:t> – GHG in retail electricity in Oregon, &lt;80% baseline by 2030, 100% by 2040. OSU benefits from the grid being de-carbonized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  <a:latin typeface="Kievit Offc" panose="020B0504030101020102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Kievit Offc" panose="020B0504030101020102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D9BFA-CE47-49F7-BB9D-978890B9C1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24" t="9849" r="1137" b="618"/>
          <a:stretch/>
        </p:blipFill>
        <p:spPr>
          <a:xfrm>
            <a:off x="6743574" y="3345110"/>
            <a:ext cx="5100992" cy="3377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CB1C57-9C16-4907-9BC8-0B9DE4560D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7" t="1737" r="2090" b="1928"/>
          <a:stretch/>
        </p:blipFill>
        <p:spPr>
          <a:xfrm>
            <a:off x="7357037" y="295255"/>
            <a:ext cx="3861639" cy="2803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72891A-0088-4BE1-9EBF-04E474FC12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995" t="22744" r="105" b="12937"/>
          <a:stretch/>
        </p:blipFill>
        <p:spPr>
          <a:xfrm>
            <a:off x="347434" y="5034363"/>
            <a:ext cx="6045177" cy="1691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2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B24E39-F60D-6391-D9F9-63517E82A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4318"/>
          </a:xfrm>
          <a:prstGeom prst="rect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D76CE-2D2C-02EE-B5C5-EA616BC83FEE}"/>
              </a:ext>
            </a:extLst>
          </p:cNvPr>
          <p:cNvSpPr txBox="1"/>
          <p:nvPr/>
        </p:nvSpPr>
        <p:spPr>
          <a:xfrm>
            <a:off x="88783" y="1226428"/>
            <a:ext cx="7877471" cy="50331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Kievit Offc"/>
              </a:rPr>
              <a:t>University of Michigan</a:t>
            </a:r>
            <a:endParaRPr lang="en-US" sz="2400" b="1" dirty="0">
              <a:latin typeface="Kievit Offc" panose="020B0504030101020102" pitchFamily="34" charset="0"/>
            </a:endParaRPr>
          </a:p>
          <a:p>
            <a:pPr marL="628650" indent="-342900">
              <a:lnSpc>
                <a:spcPct val="110000"/>
              </a:lnSpc>
              <a:spcAft>
                <a:spcPts val="5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latin typeface="Kievit Offc"/>
              </a:rPr>
              <a:t>28% decrease in GHG (39% decrease per sq. foot) from 2010 - 2023</a:t>
            </a:r>
            <a:endParaRPr lang="en-US" sz="2000" dirty="0">
              <a:latin typeface="Kievit Offc" panose="020B0504030101020102" pitchFamily="34" charset="0"/>
            </a:endParaRPr>
          </a:p>
          <a:p>
            <a:pPr marL="628650" indent="-342900">
              <a:lnSpc>
                <a:spcPct val="110000"/>
              </a:lnSpc>
              <a:spcAft>
                <a:spcPts val="5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latin typeface="Kievit Offc"/>
              </a:rPr>
              <a:t>Reducing GHG from purchased electricity to zero in 2025</a:t>
            </a:r>
            <a:endParaRPr lang="en-US" sz="2000" dirty="0">
              <a:latin typeface="Kievit Offc" panose="020B0504030101020102" pitchFamily="34" charset="0"/>
            </a:endParaRPr>
          </a:p>
          <a:p>
            <a:pPr marL="628650" indent="-342900">
              <a:lnSpc>
                <a:spcPct val="110000"/>
              </a:lnSpc>
              <a:spcAft>
                <a:spcPts val="5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latin typeface="Kievit Offc"/>
              </a:rPr>
              <a:t>Planning to build 25 MW of solar photovoltaics across all U-M campuses</a:t>
            </a:r>
          </a:p>
          <a:p>
            <a:pPr marL="628650" indent="-342900">
              <a:lnSpc>
                <a:spcPct val="110000"/>
              </a:lnSpc>
              <a:spcAft>
                <a:spcPts val="5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latin typeface="Kievit Offc"/>
              </a:rPr>
              <a:t>Purchased / ordered 58 battery-electric vehicles and 4 electric buses</a:t>
            </a:r>
          </a:p>
          <a:p>
            <a:pPr marL="628650" indent="-342900">
              <a:lnSpc>
                <a:spcPct val="110000"/>
              </a:lnSpc>
              <a:spcAft>
                <a:spcPts val="5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latin typeface="Kievit Offc"/>
              </a:rPr>
              <a:t>Discontinued direct investments in companies that are the largest contributors to GHG</a:t>
            </a:r>
            <a:endParaRPr lang="en-US" sz="2000" dirty="0">
              <a:latin typeface="Kievit Offc" panose="020B0504030101020102" pitchFamily="34" charset="0"/>
            </a:endParaRPr>
          </a:p>
          <a:p>
            <a:pPr marL="628650" indent="-342900">
              <a:lnSpc>
                <a:spcPct val="110000"/>
              </a:lnSpc>
              <a:spcAft>
                <a:spcPts val="5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latin typeface="Kievit Offc"/>
              </a:rPr>
              <a:t>Shifted natural resource investments to sustainable energy ($420M in two years), other investments to help build sustainable economy</a:t>
            </a:r>
            <a:endParaRPr lang="en-US" sz="2000" dirty="0">
              <a:latin typeface="Kievit Offc" panose="020B0504030101020102" pitchFamily="34" charset="0"/>
            </a:endParaRPr>
          </a:p>
          <a:p>
            <a:pPr marL="628650" indent="-342900">
              <a:lnSpc>
                <a:spcPct val="110000"/>
              </a:lnSpc>
              <a:spcAft>
                <a:spcPts val="5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latin typeface="Kievit Offc"/>
              </a:rPr>
              <a:t>$300 million in green bonds</a:t>
            </a:r>
            <a:endParaRPr lang="en-US" sz="2000" dirty="0">
              <a:latin typeface="Kievit Offc" panose="020B0504030101020102" pitchFamily="34" charset="0"/>
            </a:endParaRPr>
          </a:p>
          <a:p>
            <a:pPr marL="628650" indent="-342900">
              <a:lnSpc>
                <a:spcPct val="110000"/>
              </a:lnSpc>
              <a:spcAft>
                <a:spcPts val="500"/>
              </a:spcAft>
              <a:buFont typeface="Arial,Sans-Serif" panose="020B0604020202020204" pitchFamily="34" charset="0"/>
              <a:buChar char="•"/>
            </a:pPr>
            <a:r>
              <a:rPr lang="en-US" sz="2000" b="1" dirty="0">
                <a:latin typeface="Kievit Offc"/>
              </a:rPr>
              <a:t>Vision 2034: climate action, sustainability, and environmental justice as one of 4 key areas</a:t>
            </a:r>
            <a:endParaRPr lang="en-US" sz="2000" b="1" dirty="0">
              <a:latin typeface="Kievit Offc" panose="020B0504030101020102" pitchFamily="34" charset="0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08F1BD8-BE3D-3B17-3DD5-09995EDF2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83" t="18958" r="49241" b="12217"/>
          <a:stretch/>
        </p:blipFill>
        <p:spPr>
          <a:xfrm>
            <a:off x="8137124" y="220839"/>
            <a:ext cx="3854746" cy="6416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BA4C97-C1F1-1391-786D-AAFF18B221F4}"/>
              </a:ext>
            </a:extLst>
          </p:cNvPr>
          <p:cNvSpPr txBox="1">
            <a:spLocks/>
          </p:cNvSpPr>
          <p:nvPr/>
        </p:nvSpPr>
        <p:spPr>
          <a:xfrm>
            <a:off x="484552" y="184195"/>
            <a:ext cx="7510962" cy="860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Stratum2 Black"/>
              </a:rPr>
              <a:t>Case Study: University of Michigan</a:t>
            </a:r>
            <a:endParaRPr lang="en-US" sz="3600" dirty="0">
              <a:solidFill>
                <a:schemeClr val="bg1"/>
              </a:solidFill>
              <a:latin typeface="Stratum2 Black" panose="020B0506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7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9212E-4DA8-AA62-F60A-E20705EB48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24E39-F60D-6391-D9F9-63517E82A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4318"/>
          </a:xfrm>
          <a:prstGeom prst="rect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016D0-CEBD-4855-FD5B-CD5F86C8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18846"/>
            <a:ext cx="10869248" cy="64371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Stratum2 Black" panose="020B0506030000020004" pitchFamily="34" charset="0"/>
              </a:rPr>
              <a:t>Limits to Our Progress: What Is Holding Us Back?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5255F-2A27-35E2-F413-5A60BC581DAE}"/>
              </a:ext>
            </a:extLst>
          </p:cNvPr>
          <p:cNvSpPr txBox="1"/>
          <p:nvPr/>
        </p:nvSpPr>
        <p:spPr>
          <a:xfrm>
            <a:off x="484552" y="1550191"/>
            <a:ext cx="11054305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How do we support advancing the strategic plan in a low/no-carbon way? </a:t>
            </a: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Kievit Offc"/>
              </a:rPr>
              <a:t>Requires new mindsets</a:t>
            </a: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Kievit Offc"/>
              </a:rPr>
              <a:t>E.g.: growth in infrastructure &amp; buildings – increases carbon footprint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>
              <a:latin typeface="Kievit Off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Funding allocation – very limited (&lt;0.1 % total OSU budget spent specifically on emissions reduction, mostly in solar)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Time – years to implement, years to see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Lack of moral intensity &amp; ethical urgency influences tradeoff calculations</a:t>
            </a:r>
            <a:endParaRPr lang="en-US" sz="2400" dirty="0">
              <a:latin typeface="Kievit Offc" panose="020B0504030101020102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Kievit Offc"/>
              </a:rPr>
              <a:t>Potential for harm challenging to capture – magnitude, probability, immediacy, &amp; concentration of effect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Kievit Offc"/>
              </a:rPr>
              <a:t>Social pressure unclear – consensus, priorities, &amp; felt proximity to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Kievit Offc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5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9212E-4DA8-AA62-F60A-E20705EB48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24E39-F60D-6391-D9F9-63517E82A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4318"/>
          </a:xfrm>
          <a:prstGeom prst="rect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016D0-CEBD-4855-FD5B-CD5F86C8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18846"/>
            <a:ext cx="10869248" cy="64371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Stratum2 Black" panose="020B0506030000020004" pitchFamily="34" charset="0"/>
              </a:rPr>
              <a:t>What Needs to Be Done: Engaging with Colleges &amp; Units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5255F-2A27-35E2-F413-5A60BC581DAE}"/>
              </a:ext>
            </a:extLst>
          </p:cNvPr>
          <p:cNvSpPr txBox="1"/>
          <p:nvPr/>
        </p:nvSpPr>
        <p:spPr>
          <a:xfrm>
            <a:off x="484552" y="1396006"/>
            <a:ext cx="11054305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Provost, Finance &amp; Administration, &amp; C3 – ongoing discussions on strategy &amp;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ievit Offc"/>
              </a:rPr>
              <a:t>Unit participation is essential – multi-pronged approach to expedite emissions reductions in conjunction with Central Administration initiatives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Kievit Offc"/>
              </a:rPr>
              <a:t>E.g. unoccupied office space emissions to heat/cool = 1.1 tons per 100 sq. 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D73F09"/>
                </a:solidFill>
                <a:latin typeface="Kievit Offc"/>
              </a:rPr>
              <a:t>Carbon Reduction Contacts</a:t>
            </a:r>
            <a:r>
              <a:rPr lang="en-US" sz="2400" dirty="0">
                <a:solidFill>
                  <a:srgbClr val="D73F09"/>
                </a:solidFill>
                <a:latin typeface="Kievit Offc"/>
              </a:rPr>
              <a:t> </a:t>
            </a:r>
            <a:r>
              <a:rPr lang="en-US" sz="2400" dirty="0">
                <a:latin typeface="Kievit Offc"/>
              </a:rPr>
              <a:t>– new roles within colleges &amp; Division of Research and Innovation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Kievit Offc"/>
              </a:rPr>
              <a:t>Develop path forward based on unit-level greenhouse gas inventories </a:t>
            </a:r>
            <a:endParaRPr lang="en-US" sz="2400" dirty="0">
              <a:latin typeface="Kievit Offc" panose="020B0504030101020102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Kievit Offc"/>
              </a:rPr>
              <a:t>Focus on discrete actions, measurable change – narrow, specific goals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Kievit Offc"/>
              </a:rPr>
              <a:t>Identify &amp; manage cultural / other factors – units have control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Kievit Offc"/>
              </a:rPr>
              <a:t>Public progress dashboards, annual updates to Provost</a:t>
            </a:r>
            <a:endParaRPr lang="en-US" sz="2400" dirty="0">
              <a:solidFill>
                <a:srgbClr val="000000"/>
              </a:solidFill>
              <a:latin typeface="Kievit Off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ievit Offc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70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976</Words>
  <Application>Microsoft Office PowerPoint</Application>
  <PresentationFormat>Widescreen</PresentationFormat>
  <Paragraphs>141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 Narrow</vt:lpstr>
      <vt:lpstr>Arial</vt:lpstr>
      <vt:lpstr>Arial,Sans-Serif</vt:lpstr>
      <vt:lpstr>Calibri</vt:lpstr>
      <vt:lpstr>Calibri Light</vt:lpstr>
      <vt:lpstr>Kievit Offc</vt:lpstr>
      <vt:lpstr>Stratum2 Black</vt:lpstr>
      <vt:lpstr>Symbol</vt:lpstr>
      <vt:lpstr>Wingdings</vt:lpstr>
      <vt:lpstr>Office Theme</vt:lpstr>
      <vt:lpstr>PowerPoint Presentation</vt:lpstr>
      <vt:lpstr>Agenda</vt:lpstr>
      <vt:lpstr>Slide Heading – Font is Stratum2 Black, size 36</vt:lpstr>
      <vt:lpstr>Slide Heading – Font is Stratum2 Black, size 36</vt:lpstr>
      <vt:lpstr>How universities are progressing in emissions reduction</vt:lpstr>
      <vt:lpstr>Ongoing Work at OSU: Examples</vt:lpstr>
      <vt:lpstr>PowerPoint Presentation</vt:lpstr>
      <vt:lpstr>Limits to Our Progress: What Is Holding Us Back? </vt:lpstr>
      <vt:lpstr>What Needs to Be Done: Engaging with Colleges &amp; Units</vt:lpstr>
      <vt:lpstr>OSU Aggressively Markets Our Climate Research &amp; Teaching. We Should Put Comparable Emphasis on Reducing the Carbon Footprint of Our Operations</vt:lpstr>
      <vt:lpstr>What Needs to Be Done: How Faculty Senate Must Help!</vt:lpstr>
      <vt:lpstr>Immediate Request: Faculty Senate Resolution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Senate</dc:title>
  <dc:creator>Calascibetta, Caitlin M</dc:creator>
  <cp:lastModifiedBy>Calascibetta, Caitlin M</cp:lastModifiedBy>
  <cp:revision>519</cp:revision>
  <cp:lastPrinted>2024-04-12T00:56:30Z</cp:lastPrinted>
  <dcterms:created xsi:type="dcterms:W3CDTF">2023-12-14T16:50:26Z</dcterms:created>
  <dcterms:modified xsi:type="dcterms:W3CDTF">2024-05-07T15:58:49Z</dcterms:modified>
</cp:coreProperties>
</file>