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708" r:id="rId4"/>
  </p:sldMasterIdLst>
  <p:notesMasterIdLst>
    <p:notesMasterId r:id="rId12"/>
  </p:notesMasterIdLst>
  <p:sldIdLst>
    <p:sldId id="259" r:id="rId5"/>
    <p:sldId id="282" r:id="rId6"/>
    <p:sldId id="280" r:id="rId7"/>
    <p:sldId id="260" r:id="rId8"/>
    <p:sldId id="281" r:id="rId9"/>
    <p:sldId id="28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440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3937D8-FB0A-03B9-1DC5-E7F906975DA7}" v="243" dt="2024-05-07T20:15:08.767"/>
    <p1510:client id="{5DACB0C2-9630-A847-90E8-B0ED84451FC6}" v="589" dt="2024-05-07T20:54:39.392"/>
    <p1510:client id="{74D10379-9D71-2618-5BE8-CA4A06316CC4}" v="2" dt="2024-05-07T20:47:43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A0696-E8A4-5E47-B426-CB2DE1C2894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39D37-EB39-9B49-85DF-DD837FDB4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46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BA8271F-576B-012C-5521-ED58DFD8D60B}"/>
              </a:ext>
            </a:extLst>
          </p:cNvPr>
          <p:cNvSpPr/>
          <p:nvPr userDrawn="1"/>
        </p:nvSpPr>
        <p:spPr>
          <a:xfrm>
            <a:off x="0" y="5184662"/>
            <a:ext cx="12192000" cy="1673338"/>
          </a:xfrm>
          <a:prstGeom prst="rect">
            <a:avLst/>
          </a:prstGeom>
          <a:solidFill>
            <a:srgbClr val="DC44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28B37A10-3F3D-61B8-47F6-ED17711DBB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85567" y="5596533"/>
            <a:ext cx="2950834" cy="9136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0E39F0-5EF4-CD2D-065A-54865F4EA1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4587" b="16123"/>
          <a:stretch/>
        </p:blipFill>
        <p:spPr>
          <a:xfrm>
            <a:off x="0" y="5184662"/>
            <a:ext cx="8389257" cy="17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5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AE6088-6858-0EE6-72E8-2CA507698E0E}"/>
              </a:ext>
            </a:extLst>
          </p:cNvPr>
          <p:cNvSpPr/>
          <p:nvPr userDrawn="1"/>
        </p:nvSpPr>
        <p:spPr>
          <a:xfrm>
            <a:off x="0" y="5528513"/>
            <a:ext cx="12192000" cy="13294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9377B592-E65D-E726-27E7-36AFE159A692}"/>
              </a:ext>
            </a:extLst>
          </p:cNvPr>
          <p:cNvSpPr>
            <a:spLocks noGrp="1"/>
          </p:cNvSpPr>
          <p:nvPr userDrawn="1"/>
        </p:nvSpPr>
        <p:spPr>
          <a:xfrm>
            <a:off x="4334642" y="6245991"/>
            <a:ext cx="668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OREGON STATE UNIVERSITY</a:t>
            </a:r>
          </a:p>
        </p:txBody>
      </p:sp>
      <p:sp>
        <p:nvSpPr>
          <p:cNvPr id="9" name="Slide Number Placeholder 7">
            <a:extLst>
              <a:ext uri="{FF2B5EF4-FFF2-40B4-BE49-F238E27FC236}">
                <a16:creationId xmlns:a16="http://schemas.microsoft.com/office/drawing/2014/main" id="{549005BB-6F84-6585-BFFA-BB57BBD0EF0A}"/>
              </a:ext>
            </a:extLst>
          </p:cNvPr>
          <p:cNvSpPr>
            <a:spLocks noGrp="1"/>
          </p:cNvSpPr>
          <p:nvPr userDrawn="1"/>
        </p:nvSpPr>
        <p:spPr>
          <a:xfrm>
            <a:off x="11014842" y="6245991"/>
            <a:ext cx="63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664D828-99FB-67D2-6290-8783FD0E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242" y="10477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4B5AC4C-982E-9162-C0CA-F1BE77BEEFD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03EA529B-343B-31CE-5E84-81CBF301C94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2668788"/>
          </a:xfrm>
        </p:spPr>
        <p:txBody>
          <a:bodyPr/>
          <a:lstStyle>
            <a:lvl1pPr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add text</a:t>
            </a:r>
          </a:p>
          <a:p>
            <a:pPr lvl="1"/>
            <a:endParaRPr lang="en-US"/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C18AEB-1444-CC3D-CC83-3DAF0BD6A23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F8DDF2C7-3886-3AB8-C7BB-479BFC60144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2668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text</a:t>
            </a:r>
          </a:p>
        </p:txBody>
      </p:sp>
      <p:pic>
        <p:nvPicPr>
          <p:cNvPr id="3" name="Picture 2" descr="A close-up of a diagram&#10;&#10;Description automatically generated">
            <a:extLst>
              <a:ext uri="{FF2B5EF4-FFF2-40B4-BE49-F238E27FC236}">
                <a16:creationId xmlns:a16="http://schemas.microsoft.com/office/drawing/2014/main" id="{75E24DB3-08C6-731B-F574-D73780FDB4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9654" b="22650"/>
          <a:stretch/>
        </p:blipFill>
        <p:spPr>
          <a:xfrm>
            <a:off x="0" y="5528513"/>
            <a:ext cx="7416800" cy="132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73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24CE14-16FE-5ADC-4E3B-76A213C1ECA2}"/>
              </a:ext>
            </a:extLst>
          </p:cNvPr>
          <p:cNvSpPr/>
          <p:nvPr userDrawn="1"/>
        </p:nvSpPr>
        <p:spPr>
          <a:xfrm>
            <a:off x="0" y="5581247"/>
            <a:ext cx="12192000" cy="13294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9377B592-E65D-E726-27E7-36AFE159A692}"/>
              </a:ext>
            </a:extLst>
          </p:cNvPr>
          <p:cNvSpPr>
            <a:spLocks noGrp="1"/>
          </p:cNvSpPr>
          <p:nvPr userDrawn="1"/>
        </p:nvSpPr>
        <p:spPr>
          <a:xfrm>
            <a:off x="4334642" y="6245991"/>
            <a:ext cx="668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OREGON STATE UNIVERSITY</a:t>
            </a:r>
          </a:p>
        </p:txBody>
      </p:sp>
      <p:sp>
        <p:nvSpPr>
          <p:cNvPr id="9" name="Slide Number Placeholder 7">
            <a:extLst>
              <a:ext uri="{FF2B5EF4-FFF2-40B4-BE49-F238E27FC236}">
                <a16:creationId xmlns:a16="http://schemas.microsoft.com/office/drawing/2014/main" id="{549005BB-6F84-6585-BFFA-BB57BBD0EF0A}"/>
              </a:ext>
            </a:extLst>
          </p:cNvPr>
          <p:cNvSpPr>
            <a:spLocks noGrp="1"/>
          </p:cNvSpPr>
          <p:nvPr userDrawn="1"/>
        </p:nvSpPr>
        <p:spPr>
          <a:xfrm>
            <a:off x="11014842" y="6245991"/>
            <a:ext cx="63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664D828-99FB-67D2-6290-8783FD0E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242" y="10477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03EA529B-343B-31CE-5E84-81CBF301C94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765738"/>
            <a:ext cx="5157787" cy="3408125"/>
          </a:xfrm>
        </p:spPr>
        <p:txBody>
          <a:bodyPr/>
          <a:lstStyle>
            <a:lvl1pPr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add text</a:t>
            </a:r>
          </a:p>
          <a:p>
            <a:pPr lvl="1"/>
            <a:endParaRPr lang="en-US"/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F8DDF2C7-3886-3AB8-C7BB-479BFC60144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765738"/>
            <a:ext cx="5183188" cy="34081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add text</a:t>
            </a:r>
          </a:p>
        </p:txBody>
      </p:sp>
      <p:pic>
        <p:nvPicPr>
          <p:cNvPr id="3" name="Picture 2" descr="A close-up of a diagram&#10;&#10;Description automatically generated">
            <a:extLst>
              <a:ext uri="{FF2B5EF4-FFF2-40B4-BE49-F238E27FC236}">
                <a16:creationId xmlns:a16="http://schemas.microsoft.com/office/drawing/2014/main" id="{7506AE69-B9A8-C432-A539-C257E52E482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9654" b="22650"/>
          <a:stretch/>
        </p:blipFill>
        <p:spPr>
          <a:xfrm>
            <a:off x="0" y="5528513"/>
            <a:ext cx="7416800" cy="132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15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0FFBB5-7450-92D7-EC7A-317DC44B1EE2}"/>
              </a:ext>
            </a:extLst>
          </p:cNvPr>
          <p:cNvSpPr/>
          <p:nvPr userDrawn="1"/>
        </p:nvSpPr>
        <p:spPr>
          <a:xfrm>
            <a:off x="0" y="5528513"/>
            <a:ext cx="12192000" cy="13294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9377B592-E65D-E726-27E7-36AFE159A692}"/>
              </a:ext>
            </a:extLst>
          </p:cNvPr>
          <p:cNvSpPr>
            <a:spLocks noGrp="1"/>
          </p:cNvSpPr>
          <p:nvPr userDrawn="1"/>
        </p:nvSpPr>
        <p:spPr>
          <a:xfrm>
            <a:off x="4334642" y="6245991"/>
            <a:ext cx="668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OREGON STATE UNIVERSITY</a:t>
            </a:r>
          </a:p>
        </p:txBody>
      </p:sp>
      <p:sp>
        <p:nvSpPr>
          <p:cNvPr id="9" name="Slide Number Placeholder 7">
            <a:extLst>
              <a:ext uri="{FF2B5EF4-FFF2-40B4-BE49-F238E27FC236}">
                <a16:creationId xmlns:a16="http://schemas.microsoft.com/office/drawing/2014/main" id="{549005BB-6F84-6585-BFFA-BB57BBD0EF0A}"/>
              </a:ext>
            </a:extLst>
          </p:cNvPr>
          <p:cNvSpPr>
            <a:spLocks noGrp="1"/>
          </p:cNvSpPr>
          <p:nvPr userDrawn="1"/>
        </p:nvSpPr>
        <p:spPr>
          <a:xfrm>
            <a:off x="11014842" y="6245991"/>
            <a:ext cx="63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664D828-99FB-67D2-6290-8783FD0E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242" y="10477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4C18AEB-1444-CC3D-CC83-3DAF0BD6A23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99242" y="1681163"/>
            <a:ext cx="10856146" cy="3245816"/>
          </a:xfrm>
        </p:spPr>
        <p:txBody>
          <a:bodyPr anchor="t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pic>
        <p:nvPicPr>
          <p:cNvPr id="3" name="Picture 2" descr="A close-up of a diagram&#10;&#10;Description automatically generated">
            <a:extLst>
              <a:ext uri="{FF2B5EF4-FFF2-40B4-BE49-F238E27FC236}">
                <a16:creationId xmlns:a16="http://schemas.microsoft.com/office/drawing/2014/main" id="{CFD58132-D909-4D6C-89AF-750445A7D3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9654" b="22650"/>
          <a:stretch/>
        </p:blipFill>
        <p:spPr>
          <a:xfrm>
            <a:off x="0" y="5528513"/>
            <a:ext cx="7416800" cy="132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15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8B4E-1829-0800-F67D-7418DE76A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EB90895F-EBA0-BB2F-78CF-2F39367415EE}"/>
              </a:ext>
            </a:extLst>
          </p:cNvPr>
          <p:cNvSpPr>
            <a:spLocks noGrp="1"/>
          </p:cNvSpPr>
          <p:nvPr userDrawn="1"/>
        </p:nvSpPr>
        <p:spPr>
          <a:xfrm>
            <a:off x="4334642" y="6245991"/>
            <a:ext cx="668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OREGON STATE UNIVERSITY</a:t>
            </a:r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BC461491-6BD9-DCDD-4A39-DED25195574E}"/>
              </a:ext>
            </a:extLst>
          </p:cNvPr>
          <p:cNvSpPr>
            <a:spLocks noGrp="1"/>
          </p:cNvSpPr>
          <p:nvPr userDrawn="1"/>
        </p:nvSpPr>
        <p:spPr>
          <a:xfrm>
            <a:off x="11014842" y="6245991"/>
            <a:ext cx="63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73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- White - No C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62A46CE1-4C21-DCD8-1B5C-E4A6338442E0}"/>
              </a:ext>
            </a:extLst>
          </p:cNvPr>
          <p:cNvSpPr>
            <a:spLocks noGrp="1"/>
          </p:cNvSpPr>
          <p:nvPr userDrawn="1"/>
        </p:nvSpPr>
        <p:spPr>
          <a:xfrm>
            <a:off x="4334642" y="6245991"/>
            <a:ext cx="668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OREGON STATE UNIVERSITY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3C7915-E3A5-625F-4874-49F480E449F0}"/>
              </a:ext>
            </a:extLst>
          </p:cNvPr>
          <p:cNvSpPr>
            <a:spLocks noGrp="1"/>
          </p:cNvSpPr>
          <p:nvPr userDrawn="1"/>
        </p:nvSpPr>
        <p:spPr>
          <a:xfrm>
            <a:off x="11014842" y="6245991"/>
            <a:ext cx="63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03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B3E4A-F1C3-B1A3-5140-D8298FE3C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E1DEC9-8C19-41DD-6281-1ACB340885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085E3F-403B-6336-B9D0-3F391BBE5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6">
            <a:extLst>
              <a:ext uri="{FF2B5EF4-FFF2-40B4-BE49-F238E27FC236}">
                <a16:creationId xmlns:a16="http://schemas.microsoft.com/office/drawing/2014/main" id="{9B4EA37F-BD0B-079C-F822-39C78FABBA03}"/>
              </a:ext>
            </a:extLst>
          </p:cNvPr>
          <p:cNvSpPr>
            <a:spLocks noGrp="1"/>
          </p:cNvSpPr>
          <p:nvPr userDrawn="1"/>
        </p:nvSpPr>
        <p:spPr>
          <a:xfrm>
            <a:off x="4334642" y="6245991"/>
            <a:ext cx="668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OREGON STATE UNIVERSITY</a:t>
            </a:r>
          </a:p>
        </p:txBody>
      </p:sp>
      <p:sp>
        <p:nvSpPr>
          <p:cNvPr id="9" name="Slide Number Placeholder 7">
            <a:extLst>
              <a:ext uri="{FF2B5EF4-FFF2-40B4-BE49-F238E27FC236}">
                <a16:creationId xmlns:a16="http://schemas.microsoft.com/office/drawing/2014/main" id="{69E7BE1F-27A9-02C2-8FBA-0231E90C709D}"/>
              </a:ext>
            </a:extLst>
          </p:cNvPr>
          <p:cNvSpPr>
            <a:spLocks noGrp="1"/>
          </p:cNvSpPr>
          <p:nvPr userDrawn="1"/>
        </p:nvSpPr>
        <p:spPr>
          <a:xfrm>
            <a:off x="11014842" y="6245991"/>
            <a:ext cx="63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 baseline="0">
                <a:solidFill>
                  <a:schemeClr val="tx1"/>
                </a:solidFill>
                <a:latin typeface="KievitPro-Regular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AB6004F-53F9-E74D-AC89-56EA63355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1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- White - No Crest" type="obj">
  <p:cSld name="Title and Content - White - No Cres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226174"/>
            <a:ext cx="6680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10718800" y="6226174"/>
            <a:ext cx="635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14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ECF730-1A2D-03AD-69F5-6B51BBA6F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1E7592-9B78-CCBE-BA8C-559179166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0195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21" r:id="rId3"/>
    <p:sldLayoutId id="2147483720" r:id="rId4"/>
    <p:sldLayoutId id="2147483714" r:id="rId5"/>
    <p:sldLayoutId id="2147483724" r:id="rId6"/>
    <p:sldLayoutId id="2147483717" r:id="rId7"/>
    <p:sldLayoutId id="214748372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Stratum2 Medium" panose="020B05060300000200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Kievit Offc" panose="020B0504030101020102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Kievit Offc" panose="020B0504030101020102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Kievit Offc" panose="020B0504030101020102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Kievit Offc" panose="020B0504030101020102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Kievit Offc" panose="020B0504030101020102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B4258-A881-2565-05A0-88DF77964E55}"/>
              </a:ext>
            </a:extLst>
          </p:cNvPr>
          <p:cNvSpPr txBox="1">
            <a:spLocks/>
          </p:cNvSpPr>
          <p:nvPr/>
        </p:nvSpPr>
        <p:spPr>
          <a:xfrm>
            <a:off x="641131" y="1296921"/>
            <a:ext cx="10909738" cy="23876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Stratum2 Medium" panose="020B0506030000020004" pitchFamily="34" charset="0"/>
                <a:ea typeface="+mj-ea"/>
                <a:cs typeface="+mj-cs"/>
              </a:defRPr>
            </a:lvl1pPr>
          </a:lstStyle>
          <a:p>
            <a:r>
              <a:rPr lang="en-US" sz="8000">
                <a:solidFill>
                  <a:schemeClr val="tx2"/>
                </a:solidFill>
                <a:latin typeface="Stratum2 Medium"/>
              </a:rPr>
              <a:t>Faculty Senate Update</a:t>
            </a:r>
          </a:p>
          <a:p>
            <a:r>
              <a:rPr lang="en-US" sz="8000">
                <a:solidFill>
                  <a:schemeClr val="tx2"/>
                </a:solidFill>
                <a:latin typeface="Stratum2 Medium"/>
              </a:rPr>
              <a:t>May 9, 2024</a:t>
            </a:r>
            <a:endParaRPr lang="en-US" sz="8000">
              <a:solidFill>
                <a:schemeClr val="tx2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B33FDF1-6F72-AC7E-79DF-E1862C0D81CB}"/>
              </a:ext>
            </a:extLst>
          </p:cNvPr>
          <p:cNvSpPr txBox="1">
            <a:spLocks/>
          </p:cNvSpPr>
          <p:nvPr/>
        </p:nvSpPr>
        <p:spPr>
          <a:xfrm>
            <a:off x="641131" y="677972"/>
            <a:ext cx="10909738" cy="5363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Stratum2 Medium" panose="020B0506030000020004" pitchFamily="34" charset="0"/>
                <a:ea typeface="+mj-ea"/>
                <a:cs typeface="+mj-cs"/>
              </a:defRPr>
            </a:lvl1pPr>
          </a:lstStyle>
          <a:p>
            <a:r>
              <a:rPr lang="en-US" sz="2400" b="0">
                <a:latin typeface="Kievit Offc" panose="020B0504030101020102" pitchFamily="34" charset="0"/>
              </a:rPr>
              <a:t>Core Education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30743CA-4656-5492-5676-77D7B7BA8D22}"/>
              </a:ext>
            </a:extLst>
          </p:cNvPr>
          <p:cNvSpPr txBox="1">
            <a:spLocks/>
          </p:cNvSpPr>
          <p:nvPr/>
        </p:nvSpPr>
        <p:spPr>
          <a:xfrm>
            <a:off x="641131" y="3684521"/>
            <a:ext cx="10909738" cy="536396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latin typeface="Stratum2 Medium" panose="020B0506030000020004" pitchFamily="34" charset="0"/>
                <a:ea typeface="+mj-ea"/>
                <a:cs typeface="+mj-cs"/>
              </a:defRPr>
            </a:lvl1pPr>
          </a:lstStyle>
          <a:p>
            <a:r>
              <a:rPr lang="en-US" sz="1800" b="0">
                <a:latin typeface="Kievit Offc"/>
              </a:rPr>
              <a:t>McKenzie Huber, Director of Core Education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96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3170A-BE21-746A-71EC-3F7DC95C4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901" y="2516281"/>
            <a:ext cx="10515600" cy="1325563"/>
          </a:xfrm>
        </p:spPr>
        <p:txBody>
          <a:bodyPr/>
          <a:lstStyle/>
          <a:p>
            <a:pPr algn="ctr"/>
            <a:r>
              <a:rPr lang="en-US">
                <a:latin typeface="Stratum2 Medium"/>
              </a:rPr>
              <a:t>Acknowledgements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77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C1C8B-ED4F-FEB0-180A-A6C25AC85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18" y="1334"/>
            <a:ext cx="11241314" cy="1325563"/>
          </a:xfrm>
        </p:spPr>
        <p:txBody>
          <a:bodyPr>
            <a:normAutofit/>
          </a:bodyPr>
          <a:lstStyle/>
          <a:p>
            <a:r>
              <a:rPr lang="en-US" sz="2800">
                <a:latin typeface="Stratum2 Medium"/>
              </a:rPr>
              <a:t>Statement of Intent Submissions by Category (and CIM Submissions)</a:t>
            </a:r>
            <a:endParaRPr lang="en-US" sz="28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05973A-C40B-3CB3-261B-28B31E60F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737268"/>
              </p:ext>
            </p:extLst>
          </p:nvPr>
        </p:nvGraphicFramePr>
        <p:xfrm>
          <a:off x="488218" y="1139933"/>
          <a:ext cx="11016844" cy="3835223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2698749">
                  <a:extLst>
                    <a:ext uri="{9D8B030D-6E8A-4147-A177-3AD203B41FA5}">
                      <a16:colId xmlns:a16="http://schemas.microsoft.com/office/drawing/2014/main" val="2495929858"/>
                    </a:ext>
                  </a:extLst>
                </a:gridCol>
                <a:gridCol w="904675">
                  <a:extLst>
                    <a:ext uri="{9D8B030D-6E8A-4147-A177-3AD203B41FA5}">
                      <a16:colId xmlns:a16="http://schemas.microsoft.com/office/drawing/2014/main" val="1693729528"/>
                    </a:ext>
                  </a:extLst>
                </a:gridCol>
                <a:gridCol w="2744106">
                  <a:extLst>
                    <a:ext uri="{9D8B030D-6E8A-4147-A177-3AD203B41FA5}">
                      <a16:colId xmlns:a16="http://schemas.microsoft.com/office/drawing/2014/main" val="259812716"/>
                    </a:ext>
                  </a:extLst>
                </a:gridCol>
                <a:gridCol w="952499">
                  <a:extLst>
                    <a:ext uri="{9D8B030D-6E8A-4147-A177-3AD203B41FA5}">
                      <a16:colId xmlns:a16="http://schemas.microsoft.com/office/drawing/2014/main" val="1687519039"/>
                    </a:ext>
                  </a:extLst>
                </a:gridCol>
                <a:gridCol w="2764317">
                  <a:extLst>
                    <a:ext uri="{9D8B030D-6E8A-4147-A177-3AD203B41FA5}">
                      <a16:colId xmlns:a16="http://schemas.microsoft.com/office/drawing/2014/main" val="3872844462"/>
                    </a:ext>
                  </a:extLst>
                </a:gridCol>
                <a:gridCol w="952498">
                  <a:extLst>
                    <a:ext uri="{9D8B030D-6E8A-4147-A177-3AD203B41FA5}">
                      <a16:colId xmlns:a16="http://schemas.microsoft.com/office/drawing/2014/main" val="2330286287"/>
                    </a:ext>
                  </a:extLst>
                </a:gridCol>
              </a:tblGrid>
              <a:tr h="55562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1">
                          <a:latin typeface="Kievit Offc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1">
                          <a:latin typeface="Kievit Offc"/>
                        </a:rPr>
                        <a:t>Course Count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1">
                          <a:latin typeface="Kievit Offc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1">
                          <a:latin typeface="Kievit Offc"/>
                        </a:rPr>
                        <a:t>Course Count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1">
                          <a:latin typeface="Kievit Offc"/>
                        </a:rPr>
                        <a:t>Category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1">
                          <a:latin typeface="Kievit Offc"/>
                        </a:rPr>
                        <a:t>Course Count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6885052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r>
                        <a:rPr lang="en-US" sz="1600">
                          <a:latin typeface="Kievit Offc"/>
                        </a:rPr>
                        <a:t>Writing Foundation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Kievit Offc"/>
                        </a:rPr>
                        <a:t>1 (1)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Kievit Offc"/>
                        </a:rPr>
                        <a:t>Social Science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Kievit Offc"/>
                        </a:rPr>
                        <a:t>34 (12)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>
                          <a:latin typeface="Kievit Offc"/>
                        </a:rPr>
                        <a:t>Writing Elevation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>
                          <a:latin typeface="Kievit Offc"/>
                        </a:rPr>
                        <a:t>6 (2)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30346"/>
                  </a:ext>
                </a:extLst>
              </a:tr>
              <a:tr h="748392">
                <a:tc>
                  <a:txBody>
                    <a:bodyPr/>
                    <a:lstStyle/>
                    <a:p>
                      <a:r>
                        <a:rPr lang="en-US" sz="1600">
                          <a:latin typeface="Kievit Offc"/>
                        </a:rPr>
                        <a:t>Quantitative Literacy and Analysis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Kievit Offc"/>
                        </a:rPr>
                        <a:t>9 (6)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Kievit Offc"/>
                        </a:rPr>
                        <a:t>Scientific Inquiry and Analysis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Kievit Offc"/>
                        </a:rPr>
                        <a:t>54 (20)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strike="noStrike" noProof="0">
                          <a:solidFill>
                            <a:srgbClr val="000000"/>
                          </a:solidFill>
                          <a:latin typeface="Kievit Offc"/>
                        </a:rPr>
                        <a:t>Difference, Power, and Oppression Advanced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>
                          <a:latin typeface="Kievit Offc"/>
                        </a:rPr>
                        <a:t>53 (2)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295190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Kievit Offc"/>
                        </a:rPr>
                        <a:t>Arts and Humanities General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Kievit Offc"/>
                        </a:rPr>
                        <a:t>24 (5)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Kievit Offc"/>
                        </a:rPr>
                        <a:t>Difference, Power, and Oppression Foundations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Kievit Offc"/>
                        </a:rPr>
                        <a:t>30 (2)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>
                          <a:latin typeface="Kievit Offc"/>
                        </a:rPr>
                        <a:t>Seeking Solutions </a:t>
                      </a:r>
                    </a:p>
                  </a:txBody>
                  <a:tcPr anchor="ctr">
                    <a:lnB w="12700">
                      <a:solidFill>
                        <a:schemeClr val="tx1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>
                          <a:latin typeface="Kievit Offc"/>
                        </a:rPr>
                        <a:t>40 (1)</a:t>
                      </a:r>
                    </a:p>
                  </a:txBody>
                  <a:tcPr anchor="ctr">
                    <a:lnB w="12700">
                      <a:solidFill>
                        <a:schemeClr val="tx1"/>
                      </a:solidFill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561791"/>
                  </a:ext>
                </a:extLst>
              </a:tr>
              <a:tr h="538135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Kievit Offc"/>
                        </a:rPr>
                        <a:t>Arts and Humanities Global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Kievit Offc"/>
                        </a:rPr>
                        <a:t>24 (4)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Kievit Offc"/>
                        </a:rPr>
                        <a:t>Transitions 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Kievit Offc"/>
                        </a:rPr>
                        <a:t>3 (2)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>
                          <a:latin typeface="Kievit Offc"/>
                        </a:rPr>
                        <a:t>Writing Intensive Curriculum* </a:t>
                      </a:r>
                      <a:endParaRPr lang="en-US" sz="1400">
                        <a:latin typeface="Kievit Offc"/>
                      </a:endParaRP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>
                          <a:latin typeface="Kievit Offc"/>
                        </a:rPr>
                        <a:t>4 (1)</a:t>
                      </a:r>
                      <a:endParaRPr lang="en-US" sz="1600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49946286"/>
                  </a:ext>
                </a:extLst>
              </a:tr>
              <a:tr h="699576">
                <a:tc>
                  <a:txBody>
                    <a:bodyPr/>
                    <a:lstStyle/>
                    <a:p>
                      <a:r>
                        <a:rPr lang="en-US" sz="1600">
                          <a:latin typeface="Kievit Offc"/>
                        </a:rPr>
                        <a:t>Communication, Media, and Society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Kievit Offc"/>
                        </a:rPr>
                        <a:t>9 (4)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Kievit Offc"/>
                        </a:rPr>
                        <a:t>Beyond OSU I and II 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Kievit Offc"/>
                        </a:rPr>
                        <a:t>34 (3)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977725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D9B8A09-A236-7D3A-8639-C1C62C8FE060}"/>
              </a:ext>
            </a:extLst>
          </p:cNvPr>
          <p:cNvSpPr txBox="1"/>
          <p:nvPr/>
        </p:nvSpPr>
        <p:spPr>
          <a:xfrm>
            <a:off x="1609930" y="5160869"/>
            <a:ext cx="9999259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Kievit Offc"/>
              </a:rPr>
              <a:t>*WIC Courses granted legacy status from the Bacc Core to Core Ed; new WIC courses or changes to existing WIC courses are fully reviewed through CIM​</a:t>
            </a:r>
            <a:endParaRPr lang="en-US" sz="12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3F4606-90C7-68FC-1880-D00C1007E588}"/>
              </a:ext>
            </a:extLst>
          </p:cNvPr>
          <p:cNvSpPr/>
          <p:nvPr/>
        </p:nvSpPr>
        <p:spPr>
          <a:xfrm>
            <a:off x="7177118" y="5633545"/>
            <a:ext cx="1357282" cy="367861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Adequate CIM submissions</a:t>
            </a:r>
            <a:endParaRPr lang="en-US" sz="12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931992-06F8-E9DC-51ED-CF4174D51478}"/>
              </a:ext>
            </a:extLst>
          </p:cNvPr>
          <p:cNvSpPr/>
          <p:nvPr/>
        </p:nvSpPr>
        <p:spPr>
          <a:xfrm>
            <a:off x="8827242" y="5633545"/>
            <a:ext cx="1357282" cy="367861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Waiting for CADI &amp; CIM submissions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1F4291-12B5-1B4E-2010-D87BADDD16BF}"/>
              </a:ext>
            </a:extLst>
          </p:cNvPr>
          <p:cNvSpPr/>
          <p:nvPr/>
        </p:nvSpPr>
        <p:spPr>
          <a:xfrm>
            <a:off x="10477366" y="5628563"/>
            <a:ext cx="1357282" cy="367861"/>
          </a:xfrm>
          <a:prstGeom prst="rect">
            <a:avLst/>
          </a:prstGeom>
          <a:solidFill>
            <a:srgbClr val="FF00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accent2">
                    <a:lumMod val="20000"/>
                    <a:lumOff val="80000"/>
                  </a:schemeClr>
                </a:solidFill>
              </a:rPr>
              <a:t>CIM Submissions Needed</a:t>
            </a:r>
          </a:p>
        </p:txBody>
      </p:sp>
    </p:spTree>
    <p:extLst>
      <p:ext uri="{BB962C8B-B14F-4D97-AF65-F5344CB8AC3E}">
        <p14:creationId xmlns:p14="http://schemas.microsoft.com/office/powerpoint/2010/main" val="259308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D3F87-F9A8-5F5A-86D1-36D45F857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61" y="22389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>
                <a:latin typeface="Stratum2 Medium"/>
              </a:rPr>
              <a:t>Course Adaptations and Design Institutes (CADI)</a:t>
            </a:r>
            <a:br>
              <a:rPr lang="en-US" sz="3600">
                <a:latin typeface="Stratum2 Medium"/>
              </a:rPr>
            </a:br>
            <a:r>
              <a:rPr lang="en-US" sz="3600">
                <a:latin typeface="Stratum2 Medium"/>
              </a:rPr>
              <a:t>Dates </a:t>
            </a:r>
            <a:endParaRPr lang="en-US" sz="36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E747D4-F6D3-2190-F8AD-6CC4DDE23AE2}"/>
              </a:ext>
            </a:extLst>
          </p:cNvPr>
          <p:cNvSpPr txBox="1"/>
          <p:nvPr/>
        </p:nvSpPr>
        <p:spPr>
          <a:xfrm>
            <a:off x="891856" y="3339415"/>
            <a:ext cx="381000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Kievit Offc Medium" panose="020B0604030101020102" pitchFamily="34" charset="77"/>
                <a:cs typeface="Calibri"/>
              </a:rPr>
              <a:t>Beyond OSU CADIs</a:t>
            </a:r>
            <a:endParaRPr lang="en-US" sz="2000">
              <a:latin typeface="Kievit Offc Medium" panose="020B0604030101020102" pitchFamily="34" charset="77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A566B55-130B-0A77-8048-085E6F40F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841621"/>
              </p:ext>
            </p:extLst>
          </p:nvPr>
        </p:nvGraphicFramePr>
        <p:xfrm>
          <a:off x="891856" y="3782142"/>
          <a:ext cx="4284434" cy="1325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217">
                  <a:extLst>
                    <a:ext uri="{9D8B030D-6E8A-4147-A177-3AD203B41FA5}">
                      <a16:colId xmlns:a16="http://schemas.microsoft.com/office/drawing/2014/main" val="36738625"/>
                    </a:ext>
                  </a:extLst>
                </a:gridCol>
                <a:gridCol w="2142217">
                  <a:extLst>
                    <a:ext uri="{9D8B030D-6E8A-4147-A177-3AD203B41FA5}">
                      <a16:colId xmlns:a16="http://schemas.microsoft.com/office/drawing/2014/main" val="849291187"/>
                    </a:ext>
                  </a:extLst>
                </a:gridCol>
              </a:tblGrid>
              <a:tr h="435665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Kievit Offc Medium" panose="020B0604030101020102" pitchFamily="34" charset="77"/>
                        </a:rPr>
                        <a:t>SOI Deadline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Kievit Offc Medium" panose="020B0604030101020102" pitchFamily="34" charset="77"/>
                        </a:rPr>
                        <a:t>CADI Dates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9974529"/>
                  </a:ext>
                </a:extLst>
              </a:tr>
              <a:tr h="889898">
                <a:tc>
                  <a:txBody>
                    <a:bodyPr/>
                    <a:lstStyle/>
                    <a:p>
                      <a:r>
                        <a:rPr lang="en-US" sz="2000">
                          <a:latin typeface="Kievit Offc Medium" panose="020B0604030101020102" pitchFamily="34" charset="77"/>
                        </a:rPr>
                        <a:t>June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Kievit Offc Medium" panose="020B0604030101020102" pitchFamily="34" charset="77"/>
                        </a:rPr>
                        <a:t>June </a:t>
                      </a:r>
                    </a:p>
                    <a:p>
                      <a:r>
                        <a:rPr lang="en-US" sz="2000">
                          <a:latin typeface="Kievit Offc Medium" panose="020B0604030101020102" pitchFamily="34" charset="77"/>
                        </a:rPr>
                        <a:t>September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5412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01FB66B-4AE0-E9AF-12BE-6BD8CC152B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54532"/>
              </p:ext>
            </p:extLst>
          </p:nvPr>
        </p:nvGraphicFramePr>
        <p:xfrm>
          <a:off x="6662089" y="3782141"/>
          <a:ext cx="4304372" cy="1325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186">
                  <a:extLst>
                    <a:ext uri="{9D8B030D-6E8A-4147-A177-3AD203B41FA5}">
                      <a16:colId xmlns:a16="http://schemas.microsoft.com/office/drawing/2014/main" val="36738625"/>
                    </a:ext>
                  </a:extLst>
                </a:gridCol>
                <a:gridCol w="2152186">
                  <a:extLst>
                    <a:ext uri="{9D8B030D-6E8A-4147-A177-3AD203B41FA5}">
                      <a16:colId xmlns:a16="http://schemas.microsoft.com/office/drawing/2014/main" val="849291187"/>
                    </a:ext>
                  </a:extLst>
                </a:gridCol>
              </a:tblGrid>
              <a:tr h="504851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Kievit Offc Medium" panose="020B0604030101020102" pitchFamily="34" charset="77"/>
                        </a:rPr>
                        <a:t>SOI Deadline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Kievit Offc Medium" panose="020B0604030101020102" pitchFamily="34" charset="77"/>
                        </a:rPr>
                        <a:t>CADI Dates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9974529"/>
                  </a:ext>
                </a:extLst>
              </a:tr>
              <a:tr h="820712">
                <a:tc>
                  <a:txBody>
                    <a:bodyPr/>
                    <a:lstStyle/>
                    <a:p>
                      <a:r>
                        <a:rPr lang="en-US" sz="2000" b="0" kern="1200">
                          <a:solidFill>
                            <a:schemeClr val="tx1"/>
                          </a:solidFill>
                          <a:latin typeface="Kievit Offc Medium" panose="020B0604030101020102" pitchFamily="34" charset="77"/>
                          <a:ea typeface="+mn-ea"/>
                          <a:cs typeface="+mn-cs"/>
                        </a:rPr>
                        <a:t>July</a:t>
                      </a:r>
                      <a:r>
                        <a:rPr lang="en-US" sz="2000" b="0">
                          <a:solidFill>
                            <a:schemeClr val="tx1"/>
                          </a:solidFill>
                          <a:latin typeface="Kievit Offc Medium" panose="020B0604030101020102" pitchFamily="34" charset="77"/>
                        </a:rPr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kern="1200">
                          <a:solidFill>
                            <a:schemeClr val="tx1"/>
                          </a:solidFill>
                          <a:latin typeface="Kievit Offc Medium" panose="020B0604030101020102" pitchFamily="34" charset="77"/>
                          <a:ea typeface="+mn-ea"/>
                          <a:cs typeface="+mn-cs"/>
                        </a:rPr>
                        <a:t> September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5412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E493CD4-4D6F-B64E-26BB-2C99DC905384}"/>
              </a:ext>
            </a:extLst>
          </p:cNvPr>
          <p:cNvSpPr txBox="1"/>
          <p:nvPr/>
        </p:nvSpPr>
        <p:spPr>
          <a:xfrm>
            <a:off x="6830256" y="3135810"/>
            <a:ext cx="3810000" cy="1292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Kievit Offc Medium" panose="020B0604030101020102" pitchFamily="34" charset="77"/>
                <a:cs typeface="Calibri"/>
              </a:rPr>
              <a:t>All Core Ed Categories</a:t>
            </a:r>
          </a:p>
          <a:p>
            <a:pPr algn="ctr"/>
            <a:r>
              <a:rPr lang="en-US" sz="2000">
                <a:latin typeface="Kievit Offc Medium" panose="020B0604030101020102" pitchFamily="34" charset="77"/>
                <a:cs typeface="Calibri"/>
              </a:rPr>
              <a:t>(including Beyond OSU)</a:t>
            </a:r>
            <a:endParaRPr lang="en-US" sz="2000">
              <a:latin typeface="Kievit Offc Medium" panose="020B0604030101020102" pitchFamily="34" charset="77"/>
            </a:endParaRPr>
          </a:p>
          <a:p>
            <a:endParaRPr lang="en-US" sz="2000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456371-7E1D-57B4-A1F5-F70D415440EE}"/>
              </a:ext>
            </a:extLst>
          </p:cNvPr>
          <p:cNvSpPr txBox="1"/>
          <p:nvPr/>
        </p:nvSpPr>
        <p:spPr>
          <a:xfrm>
            <a:off x="622814" y="1535013"/>
            <a:ext cx="1034364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>
                <a:solidFill>
                  <a:srgbClr val="423E3C"/>
                </a:solidFill>
                <a:latin typeface="Kievit Offc"/>
              </a:rPr>
              <a:t>Spring 2024:</a:t>
            </a:r>
          </a:p>
          <a:p>
            <a:pPr>
              <a:buFont typeface=""/>
              <a:buChar char="•"/>
            </a:pPr>
            <a:r>
              <a:rPr lang="en-US" sz="1800">
                <a:solidFill>
                  <a:srgbClr val="423E3C"/>
                </a:solidFill>
                <a:latin typeface="Kievit Offc"/>
                <a:ea typeface="Open Sans"/>
                <a:cs typeface="Open Sans"/>
              </a:rPr>
              <a:t>June 7, 10, 11, 13, 26</a:t>
            </a:r>
            <a:br>
              <a:rPr lang="en-US" sz="1800" b="1">
                <a:latin typeface="Kievit Offc"/>
                <a:ea typeface="Open Sans"/>
                <a:cs typeface="Open Sans"/>
              </a:rPr>
            </a:br>
            <a:endParaRPr lang="en-US" sz="1800" b="1">
              <a:solidFill>
                <a:srgbClr val="423E3C"/>
              </a:solidFill>
              <a:latin typeface="Kievit Offc"/>
              <a:ea typeface="Open Sans"/>
              <a:cs typeface="Open Sans"/>
            </a:endParaRPr>
          </a:p>
          <a:p>
            <a:r>
              <a:rPr lang="en-US" sz="1800" b="1">
                <a:solidFill>
                  <a:srgbClr val="423E3C"/>
                </a:solidFill>
                <a:latin typeface="Kievit Offc"/>
              </a:rPr>
              <a:t>Summer 2024 - Final CADI dates to have courses incorporated in the Core Education Launch</a:t>
            </a:r>
          </a:p>
          <a:p>
            <a:pPr>
              <a:buFont typeface=""/>
              <a:buChar char="•"/>
            </a:pPr>
            <a:r>
              <a:rPr lang="en-US" sz="1800">
                <a:solidFill>
                  <a:srgbClr val="423E3C"/>
                </a:solidFill>
                <a:latin typeface="Kievit Offc"/>
                <a:ea typeface="Open Sans"/>
                <a:cs typeface="Open Sans"/>
              </a:rPr>
              <a:t>September 16, 19, 25</a:t>
            </a:r>
          </a:p>
        </p:txBody>
      </p:sp>
    </p:spTree>
    <p:extLst>
      <p:ext uri="{BB962C8B-B14F-4D97-AF65-F5344CB8AC3E}">
        <p14:creationId xmlns:p14="http://schemas.microsoft.com/office/powerpoint/2010/main" val="464971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D3EDA-C821-77C3-C451-4DC16B945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Stratum2 Medium"/>
              </a:rPr>
              <a:t>DPO Academies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FA378-5B09-5184-67DD-70E9380907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9242" y="1183758"/>
            <a:ext cx="10856146" cy="32458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>
                <a:solidFill>
                  <a:srgbClr val="000000"/>
                </a:solidFill>
                <a:latin typeface="Kievit Offc"/>
              </a:rPr>
              <a:t>Academy Structure</a:t>
            </a:r>
            <a:endParaRPr lang="en-US" sz="2800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>
                <a:latin typeface="Kievit Offc"/>
              </a:rPr>
              <a:t>Foundations: 15 hours </a:t>
            </a:r>
            <a:endParaRPr lang="en-US" b="1">
              <a:latin typeface="Kievit Offc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>
                <a:latin typeface="Kievit Offc"/>
              </a:rPr>
              <a:t>Advanced: 6 hours 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b="1">
              <a:latin typeface="Kievit Offc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>
                <a:latin typeface="Kievit Offc"/>
              </a:rPr>
              <a:t>Summer 2024 – </a:t>
            </a:r>
            <a:r>
              <a:rPr lang="en-US" sz="2800" b="1">
                <a:solidFill>
                  <a:srgbClr val="DC4405"/>
                </a:solidFill>
                <a:latin typeface="Kievit Offc"/>
              </a:rPr>
              <a:t>Space Still Available!</a:t>
            </a:r>
            <a:endParaRPr lang="en-US" sz="2800">
              <a:solidFill>
                <a:srgbClr val="DC4405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>
                <a:latin typeface="Kievit Offc"/>
              </a:rPr>
              <a:t>Foundations:</a:t>
            </a:r>
            <a:r>
              <a:rPr lang="en-US" b="1">
                <a:latin typeface="Kievit Offc"/>
              </a:rPr>
              <a:t> </a:t>
            </a:r>
            <a:r>
              <a:rPr lang="en-US">
                <a:latin typeface="Kievit Offc"/>
              </a:rPr>
              <a:t>June</a:t>
            </a:r>
            <a:r>
              <a:rPr lang="en-US" b="0">
                <a:latin typeface="Kievit Offc"/>
              </a:rPr>
              <a:t> </a:t>
            </a:r>
            <a:r>
              <a:rPr lang="en-US">
                <a:latin typeface="Kievit Offc"/>
              </a:rPr>
              <a:t>17-18; 20-21</a:t>
            </a:r>
            <a:r>
              <a:rPr lang="en-US" b="0">
                <a:latin typeface="Kievit Offc"/>
              </a:rPr>
              <a:t> </a:t>
            </a:r>
            <a:endParaRPr lang="en-US" b="1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>
                <a:latin typeface="Kievit Offc"/>
              </a:rPr>
              <a:t>Advanced:</a:t>
            </a:r>
            <a:r>
              <a:rPr lang="en-US" b="1">
                <a:latin typeface="Kievit Offc"/>
              </a:rPr>
              <a:t> </a:t>
            </a:r>
            <a:r>
              <a:rPr lang="en-US">
                <a:latin typeface="Kievit Offc"/>
              </a:rPr>
              <a:t>June 17-18 </a:t>
            </a:r>
            <a:endParaRPr lang="en-US" b="1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b="1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>
                <a:latin typeface="Kievit Offc"/>
              </a:rPr>
              <a:t>Fall 2024</a:t>
            </a:r>
            <a:endParaRPr lang="en-US" sz="2800" b="1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>
                <a:latin typeface="Kievit Offc"/>
              </a:rPr>
              <a:t>Foundations:</a:t>
            </a:r>
            <a:r>
              <a:rPr lang="en-US" b="1">
                <a:latin typeface="Kievit Offc"/>
              </a:rPr>
              <a:t> </a:t>
            </a:r>
            <a:r>
              <a:rPr lang="en-US">
                <a:latin typeface="Kievit Offc"/>
              </a:rPr>
              <a:t>Fridays, 9am-Noon, Weeks 2, 4, 6, 8, 10</a:t>
            </a:r>
            <a:endParaRPr lang="en-US"/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>
                <a:latin typeface="Kievit Offc"/>
              </a:rPr>
              <a:t>Advanced: Fridays, 10am-Noon, Weeks 0, 1, 3</a:t>
            </a:r>
            <a:endParaRPr lang="en-US" b="1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310187C-D47E-E517-BB4A-92320EF95215}"/>
              </a:ext>
            </a:extLst>
          </p:cNvPr>
          <p:cNvGrpSpPr/>
          <p:nvPr/>
        </p:nvGrpSpPr>
        <p:grpSpPr>
          <a:xfrm>
            <a:off x="8041914" y="1"/>
            <a:ext cx="3518956" cy="5517222"/>
            <a:chOff x="8041914" y="1"/>
            <a:chExt cx="3518956" cy="551722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5ABDC55-A17C-7CF6-6650-8816F69B270F}"/>
                </a:ext>
              </a:extLst>
            </p:cNvPr>
            <p:cNvSpPr/>
            <p:nvPr/>
          </p:nvSpPr>
          <p:spPr>
            <a:xfrm>
              <a:off x="8041914" y="1"/>
              <a:ext cx="3518956" cy="551722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 descr="A qr code with black squares&#10;&#10;Description automatically generated">
              <a:extLst>
                <a:ext uri="{FF2B5EF4-FFF2-40B4-BE49-F238E27FC236}">
                  <a16:creationId xmlns:a16="http://schemas.microsoft.com/office/drawing/2014/main" id="{39F321D3-62C9-76AE-79EA-49FABB2A1C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292812" y="1430338"/>
              <a:ext cx="3017160" cy="2901044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22DF22E-5F6E-FEAA-2D25-95DFFA18745E}"/>
                </a:ext>
              </a:extLst>
            </p:cNvPr>
            <p:cNvSpPr txBox="1"/>
            <p:nvPr/>
          </p:nvSpPr>
          <p:spPr>
            <a:xfrm>
              <a:off x="8041914" y="722093"/>
              <a:ext cx="3518956" cy="461665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400">
                  <a:solidFill>
                    <a:srgbClr val="FFFFFF"/>
                  </a:solidFill>
                  <a:ea typeface="Calibri"/>
                  <a:cs typeface="Calibri"/>
                </a:rPr>
                <a:t>Schedule &amp; Registration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991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CBD52-34F0-2AAA-1BC8-200FAD9DF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CIM Submission Deadlines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C0FBEF-04F1-C6C4-A315-557B5ACB422D}"/>
              </a:ext>
            </a:extLst>
          </p:cNvPr>
          <p:cNvSpPr txBox="1"/>
          <p:nvPr/>
        </p:nvSpPr>
        <p:spPr>
          <a:xfrm>
            <a:off x="693682" y="1720840"/>
            <a:ext cx="1080463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>
                <a:latin typeface="Kievit Offc"/>
              </a:rPr>
              <a:t>Recommendations</a:t>
            </a:r>
          </a:p>
          <a:p>
            <a:pPr marL="171450" indent="-171450">
              <a:lnSpc>
                <a:spcPct val="100000"/>
              </a:lnSpc>
              <a:buChar char="•"/>
            </a:pPr>
            <a:r>
              <a:rPr lang="en-US" sz="1800">
                <a:latin typeface="Kievit Offc"/>
              </a:rPr>
              <a:t>Program change proposals – </a:t>
            </a:r>
            <a:r>
              <a:rPr lang="en-US" sz="1800">
                <a:solidFill>
                  <a:srgbClr val="DC4405"/>
                </a:solidFill>
                <a:latin typeface="Kievit Offc"/>
              </a:rPr>
              <a:t>Early - Mid </a:t>
            </a:r>
            <a:r>
              <a:rPr lang="en-US" b="1">
                <a:solidFill>
                  <a:srgbClr val="DC4405"/>
                </a:solidFill>
                <a:latin typeface="Kievit Offc"/>
              </a:rPr>
              <a:t>Fall 2024 </a:t>
            </a:r>
            <a:endParaRPr lang="en-US">
              <a:solidFill>
                <a:srgbClr val="DC4405"/>
              </a:solidFill>
              <a:latin typeface="Kievit Offc"/>
            </a:endParaRPr>
          </a:p>
          <a:p>
            <a:pPr marL="171450" indent="-171450">
              <a:lnSpc>
                <a:spcPct val="100000"/>
              </a:lnSpc>
              <a:buChar char="•"/>
            </a:pPr>
            <a:r>
              <a:rPr lang="en-US" sz="1800">
                <a:latin typeface="Kievit Offc"/>
              </a:rPr>
              <a:t>Core Ed course proposals – </a:t>
            </a:r>
            <a:r>
              <a:rPr lang="en-US" sz="1800">
                <a:solidFill>
                  <a:srgbClr val="DC4405"/>
                </a:solidFill>
                <a:latin typeface="Kievit Offc"/>
              </a:rPr>
              <a:t>Mid - Fall </a:t>
            </a:r>
            <a:r>
              <a:rPr lang="en-US" sz="1800" b="1">
                <a:solidFill>
                  <a:srgbClr val="DC4405"/>
                </a:solidFill>
                <a:latin typeface="Kievit Offc"/>
              </a:rPr>
              <a:t>2024 </a:t>
            </a:r>
          </a:p>
          <a:p>
            <a:pPr>
              <a:lnSpc>
                <a:spcPct val="100000"/>
              </a:lnSpc>
            </a:pPr>
            <a:endParaRPr lang="en-US" b="1">
              <a:latin typeface="Kievit Offc"/>
            </a:endParaRPr>
          </a:p>
          <a:p>
            <a:pPr>
              <a:lnSpc>
                <a:spcPct val="100000"/>
              </a:lnSpc>
            </a:pPr>
            <a:r>
              <a:rPr lang="en-US" sz="1800" b="1">
                <a:latin typeface="Kievit Offc"/>
              </a:rPr>
              <a:t>Deadline  -- </a:t>
            </a:r>
            <a:r>
              <a:rPr lang="en-US" sz="1800" b="1">
                <a:solidFill>
                  <a:srgbClr val="DC4405"/>
                </a:solidFill>
                <a:latin typeface="Kievit Offc"/>
              </a:rPr>
              <a:t>March 1, 2025</a:t>
            </a:r>
          </a:p>
          <a:p>
            <a:pPr marL="171450" indent="-171450">
              <a:lnSpc>
                <a:spcPct val="100000"/>
              </a:lnSpc>
              <a:buChar char="•"/>
            </a:pPr>
            <a:r>
              <a:rPr lang="en-US" sz="1800">
                <a:solidFill>
                  <a:srgbClr val="000000"/>
                </a:solidFill>
                <a:latin typeface="Kievit Offc"/>
              </a:rPr>
              <a:t>Approval deadline for </a:t>
            </a:r>
            <a:r>
              <a:rPr lang="en-US" sz="1800" i="1" u="sng">
                <a:solidFill>
                  <a:srgbClr val="000000"/>
                </a:solidFill>
                <a:latin typeface="Kievit Offc"/>
              </a:rPr>
              <a:t>both</a:t>
            </a:r>
            <a:r>
              <a:rPr lang="en-US" sz="1800">
                <a:solidFill>
                  <a:srgbClr val="000000"/>
                </a:solidFill>
                <a:latin typeface="Kievit Offc"/>
              </a:rPr>
              <a:t> Core Education </a:t>
            </a:r>
            <a:r>
              <a:rPr lang="en-US" sz="1800" u="sng">
                <a:solidFill>
                  <a:srgbClr val="DC4405"/>
                </a:solidFill>
                <a:latin typeface="Kievit Offc"/>
              </a:rPr>
              <a:t>course proposals</a:t>
            </a:r>
            <a:r>
              <a:rPr lang="en-US" sz="1800">
                <a:solidFill>
                  <a:srgbClr val="DC4405"/>
                </a:solidFill>
                <a:latin typeface="Kievit Offc"/>
              </a:rPr>
              <a:t> </a:t>
            </a:r>
            <a:r>
              <a:rPr lang="en-US" sz="1800">
                <a:solidFill>
                  <a:srgbClr val="000000"/>
                </a:solidFill>
                <a:latin typeface="Kievit Offc"/>
              </a:rPr>
              <a:t>and </a:t>
            </a:r>
            <a:r>
              <a:rPr lang="en-US" sz="1800" u="sng">
                <a:solidFill>
                  <a:srgbClr val="DC4405"/>
                </a:solidFill>
                <a:latin typeface="Kievit Offc"/>
              </a:rPr>
              <a:t>Core Education-related</a:t>
            </a:r>
            <a:r>
              <a:rPr lang="en-US" sz="1800">
                <a:solidFill>
                  <a:srgbClr val="DC4405"/>
                </a:solidFill>
                <a:latin typeface="Kievit Offc"/>
              </a:rPr>
              <a:t> </a:t>
            </a:r>
            <a:r>
              <a:rPr lang="en-US" sz="1800" u="sng">
                <a:solidFill>
                  <a:srgbClr val="DC4405"/>
                </a:solidFill>
                <a:latin typeface="Kievit Offc"/>
              </a:rPr>
              <a:t>program change proposals</a:t>
            </a:r>
            <a:r>
              <a:rPr lang="en-US" sz="1800">
                <a:solidFill>
                  <a:srgbClr val="000000"/>
                </a:solidFill>
                <a:latin typeface="Kievit Offc"/>
              </a:rPr>
              <a:t>. </a:t>
            </a:r>
          </a:p>
          <a:p>
            <a:pPr marL="628650" lvl="1" indent="-171450">
              <a:buChar char="•"/>
            </a:pPr>
            <a:r>
              <a:rPr lang="en-US">
                <a:solidFill>
                  <a:srgbClr val="000000"/>
                </a:solidFill>
                <a:latin typeface="Kievit Offc"/>
              </a:rPr>
              <a:t>All Core Education courses, regardless of Bacc Core standing, must be approved in CIM by </a:t>
            </a:r>
            <a:r>
              <a:rPr lang="en-US">
                <a:solidFill>
                  <a:srgbClr val="DC4405"/>
                </a:solidFill>
                <a:latin typeface="Kievit Offc"/>
              </a:rPr>
              <a:t>March 1, 2025</a:t>
            </a:r>
            <a:r>
              <a:rPr lang="en-US">
                <a:solidFill>
                  <a:srgbClr val="000000"/>
                </a:solidFill>
                <a:latin typeface="Kievit Offc"/>
              </a:rPr>
              <a:t>, to be included in the 2025-26 catalog. </a:t>
            </a:r>
          </a:p>
          <a:p>
            <a:pPr marL="628650" lvl="1" indent="-171450">
              <a:buChar char="•"/>
            </a:pPr>
            <a:r>
              <a:rPr lang="en-US">
                <a:solidFill>
                  <a:srgbClr val="000000"/>
                </a:solidFill>
                <a:latin typeface="Kievit Offc"/>
              </a:rPr>
              <a:t>Similarly, updated program requirements necessary to reflect Core Education must be approved in CIM by </a:t>
            </a:r>
            <a:r>
              <a:rPr lang="en-US">
                <a:solidFill>
                  <a:srgbClr val="DC4405"/>
                </a:solidFill>
                <a:latin typeface="Kievit Offc"/>
              </a:rPr>
              <a:t>March 1, 2025</a:t>
            </a:r>
            <a:r>
              <a:rPr lang="en-US">
                <a:solidFill>
                  <a:srgbClr val="000000"/>
                </a:solidFill>
                <a:latin typeface="Kievit Offc"/>
              </a:rPr>
              <a:t>, to be included in the 2025-26 catalog.</a:t>
            </a:r>
            <a:endParaRPr lang="en-US">
              <a:solidFill>
                <a:srgbClr val="0E101A"/>
              </a:solidFill>
              <a:latin typeface="Palatino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04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AA03-97BB-7D1D-08E5-067D65AB2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Stratum2 Medium"/>
              </a:rPr>
              <a:t>Call to Action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6994F-FE15-BF2E-88D3-F1C5C02317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2800" b="1" u="sng">
                <a:latin typeface="Kievit Offc"/>
              </a:rPr>
              <a:t>Submit courses to CIM within three months of attending the CADI</a:t>
            </a:r>
            <a:endParaRPr lang="en-US" u="sng"/>
          </a:p>
          <a:p>
            <a:endParaRPr lang="en-US">
              <a:latin typeface="Kievit Offc"/>
            </a:endParaRPr>
          </a:p>
          <a:p>
            <a:r>
              <a:rPr lang="en-US">
                <a:latin typeface="Kievit Offc"/>
              </a:rPr>
              <a:t>Attend  June and September CADIs specifically for:</a:t>
            </a:r>
            <a:endParaRPr lang="en-US"/>
          </a:p>
          <a:p>
            <a:pPr marL="342900" indent="-342900">
              <a:buChar char="•"/>
            </a:pPr>
            <a:r>
              <a:rPr lang="en-US">
                <a:latin typeface="Kievit Offc"/>
              </a:rPr>
              <a:t>Seeking Solutions </a:t>
            </a:r>
            <a:endParaRPr lang="en-US"/>
          </a:p>
          <a:p>
            <a:pPr marL="342900" indent="-342900">
              <a:buChar char="•"/>
            </a:pPr>
            <a:r>
              <a:rPr lang="en-US">
                <a:latin typeface="Kievit Offc"/>
              </a:rPr>
              <a:t>DPO Foundations and Advanced</a:t>
            </a:r>
          </a:p>
          <a:p>
            <a:pPr marL="342900" indent="-342900">
              <a:buChar char="•"/>
            </a:pPr>
            <a:r>
              <a:rPr lang="en-US">
                <a:latin typeface="Kievit Offc"/>
              </a:rPr>
              <a:t>Beyond OSU I and II</a:t>
            </a:r>
          </a:p>
          <a:p>
            <a:pPr marL="342900" indent="-342900">
              <a:buChar char="•"/>
            </a:pPr>
            <a:r>
              <a:rPr lang="en-US">
                <a:latin typeface="Kievit Offc"/>
              </a:rPr>
              <a:t>Writing Elevation </a:t>
            </a:r>
          </a:p>
          <a:p>
            <a:pPr marL="342900" indent="-342900">
              <a:buChar char="•"/>
            </a:pPr>
            <a:r>
              <a:rPr lang="en-US">
                <a:latin typeface="Kievit Offc"/>
              </a:rPr>
              <a:t>All other outstanding SOIs</a:t>
            </a:r>
          </a:p>
          <a:p>
            <a:endParaRPr lang="en-US">
              <a:latin typeface="Kievit Offc"/>
            </a:endParaRPr>
          </a:p>
          <a:p>
            <a:endParaRPr lang="en-US">
              <a:latin typeface="Kievit Offc"/>
            </a:endParaRPr>
          </a:p>
        </p:txBody>
      </p:sp>
    </p:spTree>
    <p:extLst>
      <p:ext uri="{BB962C8B-B14F-4D97-AF65-F5344CB8AC3E}">
        <p14:creationId xmlns:p14="http://schemas.microsoft.com/office/powerpoint/2010/main" val="243908077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SU Custom">
      <a:dk1>
        <a:sysClr val="windowText" lastClr="000000"/>
      </a:dk1>
      <a:lt1>
        <a:srgbClr val="F2F2F2"/>
      </a:lt1>
      <a:dk2>
        <a:srgbClr val="D73F09"/>
      </a:dk2>
      <a:lt2>
        <a:srgbClr val="A5A5A5"/>
      </a:lt2>
      <a:accent1>
        <a:srgbClr val="262626"/>
      </a:accent1>
      <a:accent2>
        <a:srgbClr val="A5A5A5"/>
      </a:accent2>
      <a:accent3>
        <a:srgbClr val="595959"/>
      </a:accent3>
      <a:accent4>
        <a:srgbClr val="D8D8D8"/>
      </a:accent4>
      <a:accent5>
        <a:srgbClr val="0C0C0C"/>
      </a:accent5>
      <a:accent6>
        <a:srgbClr val="7F7F7F"/>
      </a:accent6>
      <a:hlink>
        <a:srgbClr val="000000"/>
      </a:hlink>
      <a:folHlink>
        <a:srgbClr val="D73F0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A83FFF25D50845B624AA39CE199130" ma:contentTypeVersion="13" ma:contentTypeDescription="Create a new document." ma:contentTypeScope="" ma:versionID="1009ba18a797d6815db85d928073a55c">
  <xsd:schema xmlns:xsd="http://www.w3.org/2001/XMLSchema" xmlns:xs="http://www.w3.org/2001/XMLSchema" xmlns:p="http://schemas.microsoft.com/office/2006/metadata/properties" xmlns:ns2="4a5ab0c3-643f-425c-ad10-de3043e2e093" xmlns:ns3="a8bb1055-017e-4eec-97da-04c1c2015faa" targetNamespace="http://schemas.microsoft.com/office/2006/metadata/properties" ma:root="true" ma:fieldsID="2c7a3e4e289053f5eb38de1bebf6374d" ns2:_="" ns3:_="">
    <xsd:import namespace="4a5ab0c3-643f-425c-ad10-de3043e2e093"/>
    <xsd:import namespace="a8bb1055-017e-4eec-97da-04c1c2015fa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5ab0c3-643f-425c-ad10-de3043e2e0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67fbf92-1b53-425d-aad6-d94047b3bd1c}" ma:internalName="TaxCatchAll" ma:showField="CatchAllData" ma:web="4a5ab0c3-643f-425c-ad10-de3043e2e0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bb1055-017e-4eec-97da-04c1c2015f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2777389-5812-4b7a-9ab1-3d72f20980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bb1055-017e-4eec-97da-04c1c2015faa">
      <Terms xmlns="http://schemas.microsoft.com/office/infopath/2007/PartnerControls"/>
    </lcf76f155ced4ddcb4097134ff3c332f>
    <TaxCatchAll xmlns="4a5ab0c3-643f-425c-ad10-de3043e2e093" xsi:nil="true"/>
    <SharedWithUsers xmlns="4a5ab0c3-643f-425c-ad10-de3043e2e093">
      <UserInfo>
        <DisplayName>Furman, Kali</DisplayName>
        <AccountId>250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1F29C8-F4F4-4B27-8B38-2A3312CBC4BC}">
  <ds:schemaRefs>
    <ds:schemaRef ds:uri="4a5ab0c3-643f-425c-ad10-de3043e2e093"/>
    <ds:schemaRef ds:uri="a8bb1055-017e-4eec-97da-04c1c2015fa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AD155B7-A543-42D0-9D16-5BECD9DFA69D}">
  <ds:schemaRefs>
    <ds:schemaRef ds:uri="4a5ab0c3-643f-425c-ad10-de3043e2e093"/>
    <ds:schemaRef ds:uri="a8bb1055-017e-4eec-97da-04c1c2015fa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9935081-EF37-4592-A4C5-6A5A602AF2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464</Words>
  <Application>Microsoft Office PowerPoint</Application>
  <PresentationFormat>Widescreen</PresentationFormat>
  <Paragraphs>92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Georgia</vt:lpstr>
      <vt:lpstr>Kievit Offc</vt:lpstr>
      <vt:lpstr>Kievit Offc Medium</vt:lpstr>
      <vt:lpstr>Palatino</vt:lpstr>
      <vt:lpstr>Stratum2 Medium</vt:lpstr>
      <vt:lpstr>Custom Design</vt:lpstr>
      <vt:lpstr>PowerPoint Presentation</vt:lpstr>
      <vt:lpstr>Acknowledgements</vt:lpstr>
      <vt:lpstr>Statement of Intent Submissions by Category (and CIM Submissions)</vt:lpstr>
      <vt:lpstr>Course Adaptations and Design Institutes (CADI) Dates </vt:lpstr>
      <vt:lpstr>DPO Academies</vt:lpstr>
      <vt:lpstr>CIM Submission Deadlines</vt:lpstr>
      <vt:lpstr>Call to Action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Miller, Heather Nicole</dc:creator>
  <cp:lastModifiedBy>Nunnemaker, Vickie L</cp:lastModifiedBy>
  <cp:revision>2</cp:revision>
  <dcterms:created xsi:type="dcterms:W3CDTF">2019-10-07T20:57:28Z</dcterms:created>
  <dcterms:modified xsi:type="dcterms:W3CDTF">2024-05-07T23:47:32Z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0x01010020A83FFF25D50845B624AA39CE199130</vt:lpwstr>
  </property>
  <property fmtid="{D5CDD505-2E9C-101B-9397-08002B2CF9AE}" pid="3" name="MediaServiceImageTags">
    <vt:lpwstr/>
  </property>
</Properties>
</file>