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527" r:id="rId2"/>
    <p:sldId id="534" r:id="rId3"/>
    <p:sldId id="279" r:id="rId4"/>
    <p:sldId id="531" r:id="rId5"/>
    <p:sldId id="532" r:id="rId6"/>
    <p:sldId id="53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5FAC22-E1C3-40D0-956B-BD1AB2A5104A}" v="12" dt="2024-05-01T18:28:14.461"/>
    <p1510:client id="{9A0AEFB9-923E-44C0-9CD6-1EDD5D3D6CCA}" v="35" dt="2024-05-02T13:40:45.4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9" autoAdjust="0"/>
    <p:restoredTop sz="93605" autoAdjust="0"/>
  </p:normalViewPr>
  <p:slideViewPr>
    <p:cSldViewPr snapToGrid="0">
      <p:cViewPr varScale="1">
        <p:scale>
          <a:sx n="88" d="100"/>
          <a:sy n="88" d="100"/>
        </p:scale>
        <p:origin x="90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65" d="100"/>
          <a:sy n="165" d="100"/>
        </p:scale>
        <p:origin x="2864" y="-17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B718E-D4E0-4F8C-8487-D7CD33F1459A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D4AA1B-F6DE-4640-8B85-CA3086F82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86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4AA1B-F6DE-4640-8B85-CA3086F82C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33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4AA1B-F6DE-4640-8B85-CA3086F82C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210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000" dirty="0"/>
          </a:p>
          <a:p>
            <a:endParaRPr lang="en-US" sz="1000" dirty="0"/>
          </a:p>
          <a:p>
            <a:endParaRPr lang="en-US" sz="1000" dirty="0"/>
          </a:p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4AA1B-F6DE-4640-8B85-CA3086F82C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495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32363A"/>
                </a:solidFill>
                <a:effectLst/>
                <a:highlight>
                  <a:srgbClr val="FFFFFF"/>
                </a:highlight>
                <a:latin typeface="72"/>
              </a:rPr>
              <a:t>https://</a:t>
            </a:r>
            <a:r>
              <a:rPr lang="en-US" b="0" i="0" u="none" strike="noStrike" dirty="0" err="1">
                <a:solidFill>
                  <a:srgbClr val="32363A"/>
                </a:solidFill>
                <a:effectLst/>
                <a:highlight>
                  <a:srgbClr val="FFFFFF"/>
                </a:highlight>
                <a:latin typeface="72"/>
              </a:rPr>
              <a:t>oregonstate.qualtrics.com</a:t>
            </a:r>
            <a:r>
              <a:rPr lang="en-US" b="0" i="0" u="none" strike="noStrike" dirty="0">
                <a:solidFill>
                  <a:srgbClr val="32363A"/>
                </a:solidFill>
                <a:effectLst/>
                <a:highlight>
                  <a:srgbClr val="FFFFFF"/>
                </a:highlight>
                <a:latin typeface="72"/>
              </a:rPr>
              <a:t>/</a:t>
            </a:r>
            <a:r>
              <a:rPr lang="en-US" b="0" i="0" u="none" strike="noStrike" dirty="0" err="1">
                <a:solidFill>
                  <a:srgbClr val="32363A"/>
                </a:solidFill>
                <a:effectLst/>
                <a:highlight>
                  <a:srgbClr val="FFFFFF"/>
                </a:highlight>
                <a:latin typeface="72"/>
              </a:rPr>
              <a:t>jfe</a:t>
            </a:r>
            <a:r>
              <a:rPr lang="en-US" b="0" i="0" u="none" strike="noStrike" dirty="0">
                <a:solidFill>
                  <a:srgbClr val="32363A"/>
                </a:solidFill>
                <a:effectLst/>
                <a:highlight>
                  <a:srgbClr val="FFFFFF"/>
                </a:highlight>
                <a:latin typeface="72"/>
              </a:rPr>
              <a:t>/form/SV_6R7X2UAaLvJXBJk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4AA1B-F6DE-4640-8B85-CA3086F82C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81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4AA1B-F6DE-4640-8B85-CA3086F82C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94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13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2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76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8182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46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295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67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889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0AA78366-A3F1-41A2-BB78-CA5427FE057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687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0589" y="3349211"/>
            <a:ext cx="10370820" cy="1608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" dirty="0"/>
              <a:t>OREGON </a:t>
            </a:r>
            <a:r>
              <a:rPr spc="-45" dirty="0"/>
              <a:t>STATE</a:t>
            </a:r>
            <a:r>
              <a:rPr spc="-10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3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050660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6903" y="1364894"/>
            <a:ext cx="5012690" cy="4484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" dirty="0"/>
              <a:t>OREGON </a:t>
            </a:r>
            <a:r>
              <a:rPr spc="-45" dirty="0"/>
              <a:t>STATE</a:t>
            </a:r>
            <a:r>
              <a:rPr spc="-10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3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9854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16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1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2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74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708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41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0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78366-A3F1-41A2-BB78-CA5427FE057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0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1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78366-A3F1-41A2-BB78-CA5427FE057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8D402-14E0-4DB8-B1C1-216F59045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758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regonstate.qualtrics.com/jfe/form/SV_6R7X2UAaLvJXBJ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03F1D-26CA-4335-BC75-811E21928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dirty="0">
                <a:effectLst/>
                <a:cs typeface="Calibri" panose="020F0502020204030204" pitchFamily="34" charset="0"/>
              </a:rPr>
              <a:t>Promotional Criteria: Professor of Teaching, Clinical Professor, and Professor of Practice</a:t>
            </a:r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BDF0C-4FA3-4A32-AB78-4E0E14542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0321" y="4232171"/>
            <a:ext cx="10421687" cy="170401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2000" dirty="0">
                <a:effectLst/>
              </a:rPr>
              <a:t>Kate MacTavish, </a:t>
            </a:r>
            <a:r>
              <a:rPr lang="en-US" dirty="0"/>
              <a:t>Faculty </a:t>
            </a:r>
            <a:r>
              <a:rPr lang="en-US" sz="2000" dirty="0">
                <a:effectLst/>
              </a:rPr>
              <a:t>Senate </a:t>
            </a:r>
            <a:r>
              <a:rPr lang="en-US" dirty="0"/>
              <a:t>Past President</a:t>
            </a:r>
            <a:r>
              <a:rPr lang="en-US" sz="2000" dirty="0">
                <a:effectLst/>
              </a:rPr>
              <a:t>, on behalf of the</a:t>
            </a:r>
            <a:r>
              <a:rPr lang="en-US" dirty="0"/>
              <a:t> </a:t>
            </a:r>
            <a:endParaRPr lang="en-US" sz="2000" dirty="0">
              <a:effectLst/>
            </a:endParaRPr>
          </a:p>
          <a:p>
            <a:pPr algn="ctr"/>
            <a:r>
              <a:rPr lang="en-US" sz="2000" dirty="0">
                <a:effectLst/>
              </a:rPr>
              <a:t>Promotional Criteria Steering Committee 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Faculty Senate, May 9, 2023</a:t>
            </a:r>
          </a:p>
        </p:txBody>
      </p:sp>
    </p:spTree>
    <p:extLst>
      <p:ext uri="{BB962C8B-B14F-4D97-AF65-F5344CB8AC3E}">
        <p14:creationId xmlns:p14="http://schemas.microsoft.com/office/powerpoint/2010/main" val="1966884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1E268-E0FE-C447-B6BE-7642784E0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FE6FB-507A-3241-B4EB-90B78B389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Important things to keep in mind: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These criteria are being established in alignment with the collective bargaining agreement (CBA) with UAOSU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Today’s presentation introduces current draft of criteria for:</a:t>
            </a:r>
          </a:p>
          <a:p>
            <a:pPr lvl="1"/>
            <a:r>
              <a:rPr lang="en-US" sz="2400" dirty="0"/>
              <a:t>Professor of Teaching (new)</a:t>
            </a:r>
          </a:p>
          <a:p>
            <a:pPr lvl="1"/>
            <a:r>
              <a:rPr lang="en-US" sz="2400" dirty="0"/>
              <a:t>Clinical Professor </a:t>
            </a:r>
          </a:p>
          <a:p>
            <a:pPr lvl="1"/>
            <a:r>
              <a:rPr lang="en-US" sz="2400" dirty="0"/>
              <a:t>Professor of Practice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70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7AEFB-5DC5-C560-5046-FB3E0D056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976" y="635839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cs typeface="Calibri Light" panose="020F0302020204030204" pitchFamily="34" charset="0"/>
              </a:rPr>
              <a:t>Process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56906E-DDFB-E617-1F62-63EF5195C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054" y="2084284"/>
            <a:ext cx="10911443" cy="463456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Calibri Light" panose="020F0302020204030204" pitchFamily="34" charset="0"/>
              </a:rPr>
              <a:t>Steering Committee: Faculty Senate in partnership with Office of Faculty Affairs</a:t>
            </a:r>
          </a:p>
          <a:p>
            <a:pPr lvl="1"/>
            <a:r>
              <a:rPr lang="en-US" sz="2400" dirty="0">
                <a:cs typeface="Calibri Light" panose="020F0302020204030204" pitchFamily="34" charset="0"/>
              </a:rPr>
              <a:t>FS - President, Pres-Elect, Chair P &amp; T Comm.</a:t>
            </a:r>
          </a:p>
          <a:p>
            <a:pPr lvl="1"/>
            <a:r>
              <a:rPr lang="en-US" sz="2400" dirty="0">
                <a:cs typeface="Calibri Light" panose="020F0302020204030204" pitchFamily="34" charset="0"/>
              </a:rPr>
              <a:t>OFA - VP, AVP</a:t>
            </a:r>
          </a:p>
          <a:p>
            <a:r>
              <a:rPr lang="en-US" dirty="0">
                <a:cs typeface="Calibri Light"/>
              </a:rPr>
              <a:t>Shared governance, in process: Seeking input of multiple stakeholders including:</a:t>
            </a:r>
          </a:p>
          <a:p>
            <a:pPr lvl="1"/>
            <a:r>
              <a:rPr lang="en-US" sz="2400" dirty="0">
                <a:cs typeface="Calibri Light"/>
              </a:rPr>
              <a:t>Faculty in rank (email and focus groups)</a:t>
            </a:r>
          </a:p>
          <a:p>
            <a:pPr lvl="1"/>
            <a:r>
              <a:rPr lang="en-US" sz="2400" dirty="0">
                <a:cs typeface="Calibri Light"/>
              </a:rPr>
              <a:t>Faculty Senate P&amp;T Committee</a:t>
            </a:r>
          </a:p>
          <a:p>
            <a:pPr lvl="1"/>
            <a:r>
              <a:rPr lang="en-US" sz="2400" dirty="0">
                <a:cs typeface="Calibri Light" panose="020F0302020204030204" pitchFamily="34" charset="0"/>
              </a:rPr>
              <a:t>Faculty Senate Executive Committee</a:t>
            </a:r>
          </a:p>
          <a:p>
            <a:pPr lvl="1"/>
            <a:r>
              <a:rPr lang="en-US" sz="2400" dirty="0">
                <a:cs typeface="Calibri Light" panose="020F0302020204030204" pitchFamily="34" charset="0"/>
              </a:rPr>
              <a:t>Supervisors (e.g., program/department/school leaders; Associate Deans)</a:t>
            </a:r>
          </a:p>
          <a:p>
            <a:pPr lvl="1"/>
            <a:r>
              <a:rPr lang="en-US" sz="2400" dirty="0">
                <a:cs typeface="Calibri Light" panose="020F0302020204030204" pitchFamily="34" charset="0"/>
              </a:rPr>
              <a:t>Engagement between Employee Labor Relations (ELR) and UAOSU</a:t>
            </a:r>
          </a:p>
          <a:p>
            <a:pPr lvl="1"/>
            <a:r>
              <a:rPr lang="en-US" sz="2400" dirty="0">
                <a:cs typeface="Calibri Light"/>
              </a:rPr>
              <a:t>Faculty Senators (via monthly meeting, Qualtrics survey)</a:t>
            </a:r>
          </a:p>
          <a:p>
            <a:pPr marL="457200" lvl="1" indent="0">
              <a:buNone/>
            </a:pPr>
            <a:endParaRPr lang="en-US" sz="1800" dirty="0">
              <a:cs typeface="Calibri Light" panose="020F0302020204030204" pitchFamily="34" charset="0"/>
            </a:endParaRPr>
          </a:p>
          <a:p>
            <a:endParaRPr lang="en-US" sz="2200" dirty="0">
              <a:cs typeface="Calibri Light" panose="020F0302020204030204" pitchFamily="34" charset="0"/>
            </a:endParaRPr>
          </a:p>
          <a:p>
            <a:endParaRPr lang="en-US" sz="2200" dirty="0">
              <a:cs typeface="Calibri Light" panose="020F0302020204030204" pitchFamily="34" charset="0"/>
            </a:endParaRPr>
          </a:p>
          <a:p>
            <a:endParaRPr lang="en-US" sz="2200" dirty="0">
              <a:cs typeface="Calibri Light" panose="020F0302020204030204" pitchFamily="34" charset="0"/>
            </a:endParaRPr>
          </a:p>
          <a:p>
            <a:endParaRPr lang="en-US" sz="2200" dirty="0">
              <a:cs typeface="Calibri Light" panose="020F0302020204030204" pitchFamily="34" charset="0"/>
            </a:endParaRPr>
          </a:p>
          <a:p>
            <a:endParaRPr lang="en-US" sz="2200" dirty="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97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7AEFB-5DC5-C560-5046-FB3E0D056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976" y="635839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cs typeface="Calibri Light" panose="020F0302020204030204" pitchFamily="34" charset="0"/>
              </a:rPr>
              <a:t>Process, Continued</a:t>
            </a:r>
            <a:endParaRPr lang="en-US" sz="3600" dirty="0">
              <a:cs typeface="Calibri Light" panose="020F030202020403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56906E-DDFB-E617-1F62-63EF5195C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054" y="2084284"/>
            <a:ext cx="10911443" cy="52493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 Light" panose="020F0302020204030204" pitchFamily="34" charset="0"/>
              </a:rPr>
              <a:t>Today: </a:t>
            </a:r>
          </a:p>
          <a:p>
            <a:pPr lvl="1"/>
            <a:r>
              <a:rPr lang="en-US" sz="2400" dirty="0"/>
              <a:t>Presentation of draft criteria</a:t>
            </a:r>
          </a:p>
          <a:p>
            <a:pPr lvl="1"/>
            <a:r>
              <a:rPr lang="en-US" sz="2400" dirty="0"/>
              <a:t>Opportunity for clarifying questions and feedback - Qualtrics survey</a:t>
            </a:r>
          </a:p>
          <a:p>
            <a:pPr lvl="1"/>
            <a:endParaRPr lang="en-US" sz="2400" dirty="0">
              <a:cs typeface="Calibri Light" panose="020F0302020204030204" pitchFamily="34" charset="0"/>
            </a:endParaRPr>
          </a:p>
          <a:p>
            <a:r>
              <a:rPr lang="en-US" dirty="0">
                <a:cs typeface="Calibri Light" panose="020F0302020204030204" pitchFamily="34" charset="0"/>
              </a:rPr>
              <a:t>Next steps:</a:t>
            </a:r>
          </a:p>
          <a:p>
            <a:pPr lvl="1"/>
            <a:r>
              <a:rPr lang="en-US" sz="2400" dirty="0">
                <a:cs typeface="Calibri Light" panose="020F0302020204030204" pitchFamily="34" charset="0"/>
              </a:rPr>
              <a:t>Vote at June meeting</a:t>
            </a:r>
          </a:p>
          <a:p>
            <a:pPr lvl="1"/>
            <a:r>
              <a:rPr lang="en-US" sz="2400" dirty="0">
                <a:cs typeface="Calibri Light" panose="020F0302020204030204" pitchFamily="34" charset="0"/>
              </a:rPr>
              <a:t>If approved, forward to UAOSU</a:t>
            </a:r>
          </a:p>
          <a:p>
            <a:pPr marL="0" indent="0">
              <a:buNone/>
            </a:pPr>
            <a:endParaRPr lang="en-US" sz="2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676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7AEFB-5DC5-C560-5046-FB3E0D056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976" y="635839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cs typeface="Calibri Light" panose="020F0302020204030204" pitchFamily="34" charset="0"/>
              </a:rPr>
              <a:t>Draft Promotional Criteria</a:t>
            </a:r>
            <a:endParaRPr lang="en-US" sz="3600" dirty="0">
              <a:cs typeface="Calibri Light" panose="020F030202020403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56906E-DDFB-E617-1F62-63EF5195C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054" y="2084284"/>
            <a:ext cx="10911443" cy="5249344"/>
          </a:xfrm>
        </p:spPr>
        <p:txBody>
          <a:bodyPr>
            <a:normAutofit/>
          </a:bodyPr>
          <a:lstStyle/>
          <a:p>
            <a:r>
              <a:rPr lang="en-US" dirty="0">
                <a:cs typeface="Calibri Light" panose="020F0302020204030204" pitchFamily="34" charset="0"/>
              </a:rPr>
              <a:t>Each document provides a basic description of the position, eligibility (service minimums), essential criteria, specific criteria for promotional junctures, and implications for contracts.</a:t>
            </a:r>
          </a:p>
          <a:p>
            <a:pPr marL="0" indent="0">
              <a:buNone/>
            </a:pPr>
            <a:endParaRPr lang="en-US" sz="2200" dirty="0">
              <a:cs typeface="Calibri Light" panose="020F0302020204030204" pitchFamily="34" charset="0"/>
            </a:endParaRPr>
          </a:p>
          <a:p>
            <a:r>
              <a:rPr lang="en-US" sz="2200" i="1" dirty="0">
                <a:cs typeface="Calibri Light" panose="020F0302020204030204" pitchFamily="34" charset="0"/>
              </a:rPr>
              <a:t>Professor of Teaching Criteria (new)</a:t>
            </a:r>
          </a:p>
          <a:p>
            <a:r>
              <a:rPr lang="en-US" sz="2200" i="1" dirty="0">
                <a:cs typeface="Calibri Light" panose="020F0302020204030204" pitchFamily="34" charset="0"/>
              </a:rPr>
              <a:t>Clinical Professor Criteria</a:t>
            </a:r>
          </a:p>
          <a:p>
            <a:r>
              <a:rPr lang="en-US" sz="2200" i="1" dirty="0">
                <a:cs typeface="Calibri Light" panose="020F0302020204030204" pitchFamily="34" charset="0"/>
              </a:rPr>
              <a:t>Professor of Practice Criteria</a:t>
            </a:r>
          </a:p>
          <a:p>
            <a:r>
              <a:rPr lang="en-US" sz="2200" i="1" dirty="0">
                <a:cs typeface="Calibri Light" panose="020F0302020204030204" pitchFamily="34" charset="0"/>
              </a:rPr>
              <a:t>Side-by-side comparison of professorial criteria</a:t>
            </a:r>
          </a:p>
          <a:p>
            <a:endParaRPr lang="en-US" sz="2200" i="1" dirty="0">
              <a:cs typeface="Calibri Light" panose="020F0302020204030204" pitchFamily="34" charset="0"/>
            </a:endParaRPr>
          </a:p>
          <a:p>
            <a:r>
              <a:rPr lang="en-US" sz="2200" i="1" dirty="0">
                <a:cs typeface="Calibri Light" panose="020F0302020204030204" pitchFamily="34" charset="0"/>
                <a:hlinkClick r:id="rId3"/>
              </a:rPr>
              <a:t>Qualtrics link </a:t>
            </a:r>
            <a:r>
              <a:rPr lang="en-US" sz="2200" i="1" dirty="0">
                <a:cs typeface="Calibri Light" panose="020F0302020204030204" pitchFamily="34" charset="0"/>
              </a:rPr>
              <a:t>for feedback (by May 24</a:t>
            </a:r>
            <a:r>
              <a:rPr lang="en-US" sz="2200" i="1" baseline="30000" dirty="0">
                <a:cs typeface="Calibri Light" panose="020F0302020204030204" pitchFamily="34" charset="0"/>
              </a:rPr>
              <a:t>th</a:t>
            </a:r>
            <a:r>
              <a:rPr lang="en-US" sz="2200" i="1" dirty="0">
                <a:cs typeface="Calibri Light" panose="020F0302020204030204" pitchFamily="34" charset="0"/>
              </a:rPr>
              <a:t>)</a:t>
            </a:r>
          </a:p>
          <a:p>
            <a:endParaRPr lang="en-US" sz="2200" i="1" dirty="0">
              <a:cs typeface="Calibri Light" panose="020F0302020204030204" pitchFamily="34" charset="0"/>
            </a:endParaRPr>
          </a:p>
          <a:p>
            <a:pPr marL="457200" lvl="1" indent="0">
              <a:buNone/>
            </a:pPr>
            <a:endParaRPr lang="en-US" sz="1800" dirty="0">
              <a:cs typeface="Calibri Light" panose="020F0302020204030204" pitchFamily="34" charset="0"/>
            </a:endParaRPr>
          </a:p>
          <a:p>
            <a:endParaRPr lang="en-US" sz="2200" i="1" dirty="0"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2200" dirty="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767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C9B3B62-9687-4E01-B885-11FA54A162AD}"/>
              </a:ext>
            </a:extLst>
          </p:cNvPr>
          <p:cNvSpPr txBox="1"/>
          <p:nvPr/>
        </p:nvSpPr>
        <p:spPr>
          <a:xfrm>
            <a:off x="4966139" y="3105834"/>
            <a:ext cx="23807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>
                <a:cs typeface="Calibri Light" panose="020F030202020403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93329955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1512</TotalTime>
  <Words>293</Words>
  <Application>Microsoft Office PowerPoint</Application>
  <PresentationFormat>Widescreen</PresentationFormat>
  <Paragraphs>55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72</vt:lpstr>
      <vt:lpstr>Arial</vt:lpstr>
      <vt:lpstr>Calibri</vt:lpstr>
      <vt:lpstr>Calibri Light</vt:lpstr>
      <vt:lpstr>Georgia</vt:lpstr>
      <vt:lpstr>Trebuchet MS</vt:lpstr>
      <vt:lpstr>Berlin</vt:lpstr>
      <vt:lpstr>Promotional Criteria: Professor of Teaching, Clinical Professor, and Professor of Practice</vt:lpstr>
      <vt:lpstr>Background</vt:lpstr>
      <vt:lpstr>Process</vt:lpstr>
      <vt:lpstr>Process, Continued</vt:lpstr>
      <vt:lpstr>Draft Promotional Criteria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OSU Faculty Senate</dc:title>
  <dc:creator>Calascibetta, Caitlin</dc:creator>
  <cp:lastModifiedBy>Nunnemaker, Vickie L</cp:lastModifiedBy>
  <cp:revision>259</cp:revision>
  <dcterms:created xsi:type="dcterms:W3CDTF">2021-12-09T00:10:26Z</dcterms:created>
  <dcterms:modified xsi:type="dcterms:W3CDTF">2024-05-07T16:35:44Z</dcterms:modified>
</cp:coreProperties>
</file>