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73" r:id="rId3"/>
    <p:sldId id="515" r:id="rId4"/>
    <p:sldId id="519" r:id="rId5"/>
    <p:sldId id="521" r:id="rId6"/>
    <p:sldId id="523" r:id="rId7"/>
    <p:sldId id="522" r:id="rId8"/>
    <p:sldId id="524" r:id="rId9"/>
    <p:sldId id="525" r:id="rId10"/>
    <p:sldId id="526" r:id="rId11"/>
    <p:sldId id="50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2" autoAdjust="0"/>
    <p:restoredTop sz="88800" autoAdjust="0"/>
  </p:normalViewPr>
  <p:slideViewPr>
    <p:cSldViewPr snapToGrid="0" snapToObjects="1">
      <p:cViewPr varScale="1">
        <p:scale>
          <a:sx n="98" d="100"/>
          <a:sy n="98" d="100"/>
        </p:scale>
        <p:origin x="1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2784" y="-290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4A028C-F8F8-4889-9494-DCC4D5B823EE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179CB0-C07C-4A9C-A2D8-218BEE601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8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8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4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7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9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7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0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588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 Background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587320"/>
            <a:ext cx="12192000" cy="1270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637759"/>
            <a:ext cx="5375563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81" y="5692095"/>
            <a:ext cx="3270437" cy="1044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sz="2800"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sz="2400"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sz="2000"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sz="2000"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5493828"/>
            <a:ext cx="3314705" cy="10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85" y="5493964"/>
            <a:ext cx="3270437" cy="1044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96" y="5347017"/>
            <a:ext cx="3483016" cy="1433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" y="209550"/>
            <a:ext cx="11725275" cy="642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  <a:latin typeface="KievitPro-Regular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  <a:latin typeface="KievitPro-Regular" charset="0"/>
              </a:defRPr>
            </a:lvl1pPr>
          </a:lstStyle>
          <a:p>
            <a:r>
              <a:rPr lang="en-US" dirty="0"/>
              <a:t>| </a:t>
            </a:r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49" r:id="rId2"/>
    <p:sldLayoutId id="2147483677" r:id="rId3"/>
    <p:sldLayoutId id="2147483678" r:id="rId4"/>
    <p:sldLayoutId id="2147483681" r:id="rId5"/>
    <p:sldLayoutId id="2147483669" r:id="rId6"/>
    <p:sldLayoutId id="2147483687" r:id="rId7"/>
    <p:sldLayoutId id="2147483690" r:id="rId8"/>
    <p:sldLayoutId id="2147483693" r:id="rId9"/>
    <p:sldLayoutId id="2147483696" r:id="rId10"/>
    <p:sldLayoutId id="2147483699" r:id="rId11"/>
    <p:sldLayoutId id="214748370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Rufina-Stencil-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8428" y="1247775"/>
            <a:ext cx="8439807" cy="223117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tratum2 Bold"/>
              </a:rPr>
              <a:t>Program proposalS </a:t>
            </a:r>
            <a:br>
              <a:rPr lang="en-US" sz="4800" dirty="0"/>
            </a:br>
            <a:r>
              <a:rPr lang="en-US" sz="4800" dirty="0">
                <a:latin typeface="Stratum2 Bold"/>
              </a:rPr>
              <a:t>FOR APPROVAL BY Faculty senate</a:t>
            </a:r>
            <a:endParaRPr lang="en-US" sz="4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83680" y="4190534"/>
            <a:ext cx="10058400" cy="114346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Eric B. Ianni and Jim Coakley, Curriculum Council</a:t>
            </a:r>
          </a:p>
          <a:p>
            <a:endParaRPr lang="en-US" dirty="0"/>
          </a:p>
          <a:p>
            <a:r>
              <a:rPr lang="en-US" dirty="0">
                <a:latin typeface="Georgia"/>
              </a:rPr>
              <a:t>May 9, 2024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152" y="73152"/>
            <a:ext cx="12015216" cy="265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955EF-DB5D-8BFC-2405-7217BEF8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670" y="1614639"/>
            <a:ext cx="4265330" cy="39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2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E459-E70E-4DA6-B60B-3B655964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cs typeface="Calibri Light" panose="020F0302020204030204" pitchFamily="34" charset="0"/>
              </a:rPr>
              <a:t>Information Items – Curricular Policies</a:t>
            </a:r>
            <a:endParaRPr lang="en-US" sz="36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3422A395-FE26-5D6A-7923-29CB17879F6E}"/>
              </a:ext>
            </a:extLst>
          </p:cNvPr>
          <p:cNvSpPr txBox="1">
            <a:spLocks/>
          </p:cNvSpPr>
          <p:nvPr/>
        </p:nvSpPr>
        <p:spPr>
          <a:xfrm>
            <a:off x="729261" y="1744653"/>
            <a:ext cx="10871838" cy="45495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Special workflow for changes to undergraduate majors/minors/options due to implementing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n-lt"/>
              </a:rPr>
              <a:t>CoreEd</a:t>
            </a:r>
            <a:endParaRPr lang="en-US" sz="3200" b="0" i="0" dirty="0">
              <a:solidFill>
                <a:srgbClr val="000000"/>
              </a:solidFill>
              <a:effectLst/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All majors will need to update curriculum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Revised non-credit course policy (XXX 001 – 006)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Common assessment practices (vs for each course)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Moved to generalized learning outcomes for each course (vs pick from a list)</a:t>
            </a:r>
            <a:endParaRPr lang="en-US" sz="2800" b="0" i="0" dirty="0">
              <a:solidFill>
                <a:srgbClr val="000000"/>
              </a:solidFill>
              <a:effectLst/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189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E459-E70E-4DA6-B60B-3B655964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cs typeface="Calibri Light" panose="020F0302020204030204" pitchFamily="34" charset="0"/>
              </a:rPr>
              <a:t>Information Items - Academic Programs</a:t>
            </a:r>
            <a:br>
              <a:rPr lang="en-US" sz="3600" dirty="0"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tx1"/>
                </a:solidFill>
                <a:cs typeface="Calibri Light" panose="020F0302020204030204" pitchFamily="34" charset="0"/>
              </a:rPr>
              <a:t>Proposals Reviewed and Approved Since Apr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478BC-C41A-0207-54D7-0E45B4C6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21" y="1690687"/>
            <a:ext cx="9644731" cy="40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2450"/>
            <a:ext cx="10515600" cy="1047463"/>
          </a:xfrm>
        </p:spPr>
        <p:txBody>
          <a:bodyPr>
            <a:normAutofit/>
          </a:bodyPr>
          <a:lstStyle/>
          <a:p>
            <a:r>
              <a:rPr lang="en-US" dirty="0"/>
              <a:t>Programs for FS Approval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9994" y="1279320"/>
            <a:ext cx="10793301" cy="17050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Supply Chain and Logistics Management </a:t>
            </a:r>
          </a:p>
          <a:p>
            <a:pPr lvl="1"/>
            <a:r>
              <a:rPr lang="en-US" sz="2800" dirty="0"/>
              <a:t>New Graduate Major, College of Business</a:t>
            </a:r>
          </a:p>
          <a:p>
            <a:r>
              <a:rPr lang="en-US" sz="3200" dirty="0"/>
              <a:t>Management Undergraduate Major</a:t>
            </a:r>
          </a:p>
          <a:p>
            <a:pPr lvl="1"/>
            <a:r>
              <a:rPr lang="en-US" sz="2800" dirty="0"/>
              <a:t>Name change to Organizational Leadership, College of Business</a:t>
            </a:r>
          </a:p>
          <a:p>
            <a:r>
              <a:rPr lang="en-US" sz="3200" dirty="0"/>
              <a:t>Gerontology Certificate</a:t>
            </a:r>
          </a:p>
          <a:p>
            <a:pPr lvl="1"/>
            <a:r>
              <a:rPr lang="en-US" sz="2800" dirty="0"/>
              <a:t>Name change to </a:t>
            </a:r>
            <a:r>
              <a:rPr lang="en-US" sz="2800"/>
              <a:t>Aging Studies, </a:t>
            </a:r>
            <a:r>
              <a:rPr lang="en-US" sz="2800" dirty="0"/>
              <a:t>College of Health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7D32B95-A00F-4B9F-91EB-F9784D62B882}"/>
              </a:ext>
            </a:extLst>
          </p:cNvPr>
          <p:cNvSpPr txBox="1">
            <a:spLocks/>
          </p:cNvSpPr>
          <p:nvPr/>
        </p:nvSpPr>
        <p:spPr>
          <a:xfrm>
            <a:off x="970483" y="4291508"/>
            <a:ext cx="8720857" cy="2081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95DF9DAF-1137-0A09-1E0B-998B6D3B106C}"/>
              </a:ext>
            </a:extLst>
          </p:cNvPr>
          <p:cNvSpPr txBox="1">
            <a:spLocks/>
          </p:cNvSpPr>
          <p:nvPr/>
        </p:nvSpPr>
        <p:spPr>
          <a:xfrm>
            <a:off x="838200" y="4211014"/>
            <a:ext cx="10515600" cy="1047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Informational Items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76D392F-458C-321C-C9DC-7EEC12772144}"/>
              </a:ext>
            </a:extLst>
          </p:cNvPr>
          <p:cNvSpPr txBox="1">
            <a:spLocks/>
          </p:cNvSpPr>
          <p:nvPr/>
        </p:nvSpPr>
        <p:spPr>
          <a:xfrm>
            <a:off x="1010886" y="5056016"/>
            <a:ext cx="10793301" cy="1047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New/Changed Academic Programs and Courses</a:t>
            </a:r>
          </a:p>
          <a:p>
            <a:r>
              <a:rPr lang="en-US" dirty="0"/>
              <a:t>New/Revised Curricular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9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40EF2D7-5C8B-4FB5-A519-52625925A16B}"/>
              </a:ext>
            </a:extLst>
          </p:cNvPr>
          <p:cNvSpPr txBox="1">
            <a:spLocks/>
          </p:cNvSpPr>
          <p:nvPr/>
        </p:nvSpPr>
        <p:spPr>
          <a:xfrm>
            <a:off x="679990" y="465614"/>
            <a:ext cx="10515600" cy="1840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New Graduate Major</a:t>
            </a:r>
          </a:p>
          <a:p>
            <a:r>
              <a:rPr lang="en-US" sz="3600" dirty="0"/>
              <a:t>Master of Science Supply Chain &amp; Logistics Management: CIM Key 850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7D32B95-A00F-4B9F-91EB-F9784D62B882}"/>
              </a:ext>
            </a:extLst>
          </p:cNvPr>
          <p:cNvSpPr txBox="1">
            <a:spLocks/>
          </p:cNvSpPr>
          <p:nvPr/>
        </p:nvSpPr>
        <p:spPr>
          <a:xfrm>
            <a:off x="729261" y="2771249"/>
            <a:ext cx="8720857" cy="3522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Reviewed and approved by the following Faculty Senate Groups: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Budgets &amp; Fiscal Planning Committee: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Apr 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,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Graduate Council: Apr 15, 2024</a:t>
            </a:r>
            <a:endParaRPr lang="en-US" sz="2800" b="0" i="0" dirty="0">
              <a:solidFill>
                <a:srgbClr val="000000"/>
              </a:solidFill>
              <a:effectLst/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Curriculum Council: Apr 29, 2024</a:t>
            </a:r>
            <a:endParaRPr lang="en-US" sz="2800" b="0" i="0" dirty="0">
              <a:solidFill>
                <a:srgbClr val="000000"/>
              </a:solidFill>
              <a:effectLst/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Executive Committee: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May 7, 2024</a:t>
            </a:r>
            <a:endParaRPr lang="en-US" sz="28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20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40EF2D7-5C8B-4FB5-A519-52625925A16B}"/>
              </a:ext>
            </a:extLst>
          </p:cNvPr>
          <p:cNvSpPr txBox="1">
            <a:spLocks/>
          </p:cNvSpPr>
          <p:nvPr/>
        </p:nvSpPr>
        <p:spPr>
          <a:xfrm>
            <a:off x="679990" y="465613"/>
            <a:ext cx="10515600" cy="171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New Graduate Major</a:t>
            </a:r>
          </a:p>
          <a:p>
            <a:r>
              <a:rPr lang="en-US" sz="3600" dirty="0"/>
              <a:t>Master of Science Supply Chain &amp; Logistics Management: CIM Key 850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7D32B95-A00F-4B9F-91EB-F9784D62B882}"/>
              </a:ext>
            </a:extLst>
          </p:cNvPr>
          <p:cNvSpPr txBox="1">
            <a:spLocks/>
          </p:cNvSpPr>
          <p:nvPr/>
        </p:nvSpPr>
        <p:spPr>
          <a:xfrm>
            <a:off x="729261" y="2389782"/>
            <a:ext cx="9873291" cy="4151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</a:rPr>
              <a:t>Corvallis and Ecampus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</a:rPr>
              <a:t>Based on existing courses in SCLM option, certificate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</a:rPr>
              <a:t>Growing demand for graduate degrees in supply chain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</a:rPr>
              <a:t>STEM-designated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7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40EF2D7-5C8B-4FB5-A519-52625925A16B}"/>
              </a:ext>
            </a:extLst>
          </p:cNvPr>
          <p:cNvSpPr txBox="1">
            <a:spLocks/>
          </p:cNvSpPr>
          <p:nvPr/>
        </p:nvSpPr>
        <p:spPr>
          <a:xfrm>
            <a:off x="679990" y="465614"/>
            <a:ext cx="10515600" cy="1441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Name Change in Undergraduate Major</a:t>
            </a:r>
          </a:p>
          <a:p>
            <a:r>
              <a:rPr lang="en-US" sz="3600" dirty="0"/>
              <a:t>Management to Organizational Leadership: </a:t>
            </a:r>
            <a:br>
              <a:rPr lang="en-US" sz="3600" dirty="0"/>
            </a:br>
            <a:r>
              <a:rPr lang="en-US" sz="3600" dirty="0"/>
              <a:t>CIM Key 457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7D32B95-A00F-4B9F-91EB-F9784D62B882}"/>
              </a:ext>
            </a:extLst>
          </p:cNvPr>
          <p:cNvSpPr txBox="1">
            <a:spLocks/>
          </p:cNvSpPr>
          <p:nvPr/>
        </p:nvSpPr>
        <p:spPr>
          <a:xfrm>
            <a:off x="729261" y="2013923"/>
            <a:ext cx="8720857" cy="4280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Reviewed and approved by the following Faculty Senate Groups: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Budgets &amp; Fiscal Planning Committee: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Apr 30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,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Curriculum Council: May 6,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Executive Committee: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May 7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, 2024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567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40EF2D7-5C8B-4FB5-A519-52625925A16B}"/>
              </a:ext>
            </a:extLst>
          </p:cNvPr>
          <p:cNvSpPr txBox="1">
            <a:spLocks/>
          </p:cNvSpPr>
          <p:nvPr/>
        </p:nvSpPr>
        <p:spPr>
          <a:xfrm>
            <a:off x="679990" y="465614"/>
            <a:ext cx="10515600" cy="1441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Name Change in Undergraduate Major</a:t>
            </a:r>
          </a:p>
          <a:p>
            <a:r>
              <a:rPr lang="en-US" sz="3600" dirty="0"/>
              <a:t>Management to Organizational Leadership: </a:t>
            </a:r>
            <a:br>
              <a:rPr lang="en-US" sz="3600" dirty="0"/>
            </a:br>
            <a:r>
              <a:rPr lang="en-US" sz="3600" dirty="0"/>
              <a:t>CIM Key 457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7D32B95-A00F-4B9F-91EB-F9784D62B882}"/>
              </a:ext>
            </a:extLst>
          </p:cNvPr>
          <p:cNvSpPr txBox="1">
            <a:spLocks/>
          </p:cNvSpPr>
          <p:nvPr/>
        </p:nvSpPr>
        <p:spPr>
          <a:xfrm>
            <a:off x="729261" y="2193438"/>
            <a:ext cx="9570361" cy="4100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  <a:cs typeface="Kokila" panose="020B0502040204020203" pitchFamily="34" charset="0"/>
              </a:rPr>
              <a:t>Corvallis and Ecampus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  <a:cs typeface="Kokila" panose="020B0502040204020203" pitchFamily="34" charset="0"/>
              </a:rPr>
              <a:t>Organizations are moving away from the use of the term “Manager” towards “Leader” in job titles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  <a:cs typeface="Kokila" panose="020B0502040204020203" pitchFamily="34" charset="0"/>
              </a:rPr>
              <a:t>Organizational Leadership also better reflects the approach taken in the courses in this major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  <a:cs typeface="Kokila" panose="020B0502040204020203" pitchFamily="34" charset="0"/>
              </a:rPr>
              <a:t>Provides clarity – “management” hard to distinguish from “business administration”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cs typeface="Koki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1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40EF2D7-5C8B-4FB5-A519-52625925A16B}"/>
              </a:ext>
            </a:extLst>
          </p:cNvPr>
          <p:cNvSpPr txBox="1">
            <a:spLocks/>
          </p:cNvSpPr>
          <p:nvPr/>
        </p:nvSpPr>
        <p:spPr>
          <a:xfrm>
            <a:off x="679990" y="465614"/>
            <a:ext cx="10515600" cy="1441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Name Change in Undergraduate Certificate</a:t>
            </a:r>
          </a:p>
          <a:p>
            <a:r>
              <a:rPr lang="en-US" sz="3600" dirty="0"/>
              <a:t>Gerontology to Aging Studies: </a:t>
            </a:r>
            <a:br>
              <a:rPr lang="en-US" sz="3600" dirty="0"/>
            </a:br>
            <a:r>
              <a:rPr lang="en-US" sz="3600" dirty="0"/>
              <a:t>CIM Key 507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7D32B95-A00F-4B9F-91EB-F9784D62B882}"/>
              </a:ext>
            </a:extLst>
          </p:cNvPr>
          <p:cNvSpPr txBox="1">
            <a:spLocks/>
          </p:cNvSpPr>
          <p:nvPr/>
        </p:nvSpPr>
        <p:spPr>
          <a:xfrm>
            <a:off x="729261" y="2013923"/>
            <a:ext cx="8720857" cy="4280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Reviewed and approved by the following Faculty Senate Groups: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Budgets &amp; Fiscal Planning Committee: Apr 30,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Curriculum Council: May 6, 2024</a:t>
            </a:r>
            <a:endParaRPr lang="en-US" sz="2800" b="0" i="0" dirty="0">
              <a:solidFill>
                <a:srgbClr val="000000"/>
              </a:solidFill>
              <a:effectLst/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Executive Committee: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May 7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, 2024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40EF2D7-5C8B-4FB5-A519-52625925A16B}"/>
              </a:ext>
            </a:extLst>
          </p:cNvPr>
          <p:cNvSpPr txBox="1">
            <a:spLocks/>
          </p:cNvSpPr>
          <p:nvPr/>
        </p:nvSpPr>
        <p:spPr>
          <a:xfrm>
            <a:off x="679990" y="465614"/>
            <a:ext cx="10515600" cy="1441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Name Change in Undergraduate Certificate</a:t>
            </a:r>
          </a:p>
          <a:p>
            <a:r>
              <a:rPr lang="en-US" sz="3600" dirty="0"/>
              <a:t>Gerontology to Aging Studies: </a:t>
            </a:r>
            <a:br>
              <a:rPr lang="en-US" sz="3600" dirty="0"/>
            </a:br>
            <a:r>
              <a:rPr lang="en-US" sz="3600" dirty="0"/>
              <a:t>CIM Key 507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7D32B95-A00F-4B9F-91EB-F9784D62B882}"/>
              </a:ext>
            </a:extLst>
          </p:cNvPr>
          <p:cNvSpPr txBox="1">
            <a:spLocks/>
          </p:cNvSpPr>
          <p:nvPr/>
        </p:nvSpPr>
        <p:spPr>
          <a:xfrm>
            <a:off x="729261" y="2232707"/>
            <a:ext cx="10871838" cy="4061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Corvallis and Ecampus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Goal is to increase enrollment – students not familiar with term “gerontology”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Adjusting learning outcomes and coursework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94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FC8E-E3A2-C41F-EE76-9048213E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Faculty Senate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EEDCF-6E75-F19D-52E9-5A0927EC3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Supply Chain and Logistics Management </a:t>
            </a:r>
          </a:p>
          <a:p>
            <a:pPr lvl="1"/>
            <a:r>
              <a:rPr lang="en-US" sz="2800" dirty="0"/>
              <a:t>New Graduate Major, College of Business</a:t>
            </a:r>
          </a:p>
          <a:p>
            <a:r>
              <a:rPr lang="en-US" sz="3200" dirty="0"/>
              <a:t>Management Undergraduate Major</a:t>
            </a:r>
          </a:p>
          <a:p>
            <a:pPr lvl="1"/>
            <a:r>
              <a:rPr lang="en-US" sz="2800" dirty="0"/>
              <a:t>Name change to Organizational Leadership, College of Business</a:t>
            </a:r>
          </a:p>
          <a:p>
            <a:r>
              <a:rPr lang="en-US" sz="3200" dirty="0"/>
              <a:t>Gerontology Certificate</a:t>
            </a:r>
          </a:p>
          <a:p>
            <a:pPr lvl="1"/>
            <a:r>
              <a:rPr lang="en-US" sz="2800" dirty="0"/>
              <a:t>Name change to Aging Studies, College of Health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AFD9A-A441-F84A-5AF5-8AF9C40A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CFB66-3969-53AF-7DD4-1EC97D9A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06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D73F09"/>
      </a:dk1>
      <a:lt1>
        <a:sysClr val="window" lastClr="FFFFFF"/>
      </a:lt1>
      <a:dk2>
        <a:srgbClr val="000000"/>
      </a:dk2>
      <a:lt2>
        <a:srgbClr val="B7A99A"/>
      </a:lt2>
      <a:accent1>
        <a:srgbClr val="8E9089"/>
      </a:accent1>
      <a:accent2>
        <a:srgbClr val="00859B"/>
      </a:accent2>
      <a:accent3>
        <a:srgbClr val="B8DDE1"/>
      </a:accent3>
      <a:accent4>
        <a:srgbClr val="FFB500"/>
      </a:accent4>
      <a:accent5>
        <a:srgbClr val="FDD26E"/>
      </a:accent5>
      <a:accent6>
        <a:srgbClr val="4A773C"/>
      </a:accent6>
      <a:hlink>
        <a:srgbClr val="C4D6A4"/>
      </a:hlink>
      <a:folHlink>
        <a:srgbClr val="7A6855"/>
      </a:folHlink>
    </a:clrScheme>
    <a:fontScheme name="Oregon State Fonts">
      <a:majorFont>
        <a:latin typeface="Stratum2 Black"/>
        <a:ea typeface=""/>
        <a:cs typeface=""/>
      </a:majorFont>
      <a:minorFont>
        <a:latin typeface="Kiev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74986D4-687F-4A96-AC29-ABD08C01C466}" vid="{BF2A62C4-7066-4EC8-BC5C-623B0450B8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Presentation_template-brand_fonts_simple</Template>
  <TotalTime>4453</TotalTime>
  <Words>517</Words>
  <Application>Microsoft Office PowerPoint</Application>
  <PresentationFormat>Widescreen</PresentationFormat>
  <Paragraphs>90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Kievit Offc</vt:lpstr>
      <vt:lpstr>KievitPro-Regular</vt:lpstr>
      <vt:lpstr>Rufina-Stencil-Bold</vt:lpstr>
      <vt:lpstr>Stratum2 Bold</vt:lpstr>
      <vt:lpstr>Office Theme</vt:lpstr>
      <vt:lpstr>Program proposalS  FOR APPROVAL BY Faculty senate</vt:lpstr>
      <vt:lpstr>Programs for FS Approval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Request Faculty Senate Approval</vt:lpstr>
      <vt:lpstr>Information Items – Curricular Policies</vt:lpstr>
      <vt:lpstr>Information Items - Academic Programs Proposals Reviewed and Approved Since Apr 11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Heather Nicole</dc:creator>
  <cp:lastModifiedBy>Calascibetta, Caitlin M</cp:lastModifiedBy>
  <cp:revision>285</cp:revision>
  <cp:lastPrinted>2019-11-27T03:08:35Z</cp:lastPrinted>
  <dcterms:created xsi:type="dcterms:W3CDTF">2019-10-07T21:33:00Z</dcterms:created>
  <dcterms:modified xsi:type="dcterms:W3CDTF">2024-05-07T23:36:06Z</dcterms:modified>
</cp:coreProperties>
</file>