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21"/>
  </p:notesMasterIdLst>
  <p:sldIdLst>
    <p:sldId id="264" r:id="rId5"/>
    <p:sldId id="554" r:id="rId6"/>
    <p:sldId id="586" r:id="rId7"/>
    <p:sldId id="559" r:id="rId8"/>
    <p:sldId id="556" r:id="rId9"/>
    <p:sldId id="562" r:id="rId10"/>
    <p:sldId id="557" r:id="rId11"/>
    <p:sldId id="560" r:id="rId12"/>
    <p:sldId id="564" r:id="rId13"/>
    <p:sldId id="565" r:id="rId14"/>
    <p:sldId id="593" r:id="rId15"/>
    <p:sldId id="573" r:id="rId16"/>
    <p:sldId id="574" r:id="rId17"/>
    <p:sldId id="591" r:id="rId18"/>
    <p:sldId id="588" r:id="rId19"/>
    <p:sldId id="59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FF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075" autoAdjust="0"/>
  </p:normalViewPr>
  <p:slideViewPr>
    <p:cSldViewPr snapToGrid="0" snapToObjects="1">
      <p:cViewPr varScale="1">
        <p:scale>
          <a:sx n="93" d="100"/>
          <a:sy n="93" d="100"/>
        </p:scale>
        <p:origin x="1134" y="78"/>
      </p:cViewPr>
      <p:guideLst/>
    </p:cSldViewPr>
  </p:slideViewPr>
  <p:notesTextViewPr>
    <p:cViewPr>
      <p:scale>
        <a:sx n="3" d="2"/>
        <a:sy n="3" d="2"/>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8A0696-E8A4-5E47-B426-CB2DE1C28947}" type="datetimeFigureOut">
              <a:rPr lang="en-US" smtClean="0"/>
              <a:t>10/8/2024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9D37-EB39-9B49-85DF-DD837FDB43E8}" type="slidenum">
              <a:rPr lang="en-US" smtClean="0"/>
              <a:t>‹#›</a:t>
            </a:fld>
            <a:endParaRPr lang="en-US" dirty="0"/>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in Slide</a:t>
            </a:r>
            <a:r>
              <a:rPr lang="en-US" baseline="0" dirty="0"/>
              <a:t> Master mode to swap out photos.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dirty="0"/>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1893-F75F-E633-FA58-92FC53F77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9385C-BF35-3B1A-453A-B2EAEFF5B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F72DD-61F8-155A-5127-5DEE19B62631}"/>
              </a:ext>
            </a:extLst>
          </p:cNvPr>
          <p:cNvSpPr>
            <a:spLocks noGrp="1"/>
          </p:cNvSpPr>
          <p:nvPr>
            <p:ph type="body" idx="1"/>
          </p:nvPr>
        </p:nvSpPr>
        <p:spPr/>
        <p:txBody>
          <a:bodyPr/>
          <a:lstStyle/>
          <a:p>
            <a:r>
              <a:rPr lang="en-US" dirty="0"/>
              <a:t>Faculty Senate Slide</a:t>
            </a:r>
          </a:p>
        </p:txBody>
      </p:sp>
      <p:sp>
        <p:nvSpPr>
          <p:cNvPr id="4" name="Slide Number Placeholder 3">
            <a:extLst>
              <a:ext uri="{FF2B5EF4-FFF2-40B4-BE49-F238E27FC236}">
                <a16:creationId xmlns:a16="http://schemas.microsoft.com/office/drawing/2014/main" id="{36548AFB-A76B-5082-67D6-7356009AE1C7}"/>
              </a:ext>
            </a:extLst>
          </p:cNvPr>
          <p:cNvSpPr>
            <a:spLocks noGrp="1"/>
          </p:cNvSpPr>
          <p:nvPr>
            <p:ph type="sldNum" sz="quarter" idx="5"/>
          </p:nvPr>
        </p:nvSpPr>
        <p:spPr/>
        <p:txBody>
          <a:bodyPr/>
          <a:lstStyle/>
          <a:p>
            <a:fld id="{D4A39D37-EB39-9B49-85DF-DD837FDB43E8}" type="slidenum">
              <a:rPr lang="en-US" smtClean="0"/>
              <a:t>10</a:t>
            </a:fld>
            <a:endParaRPr lang="en-US" dirty="0"/>
          </a:p>
        </p:txBody>
      </p:sp>
    </p:spTree>
    <p:extLst>
      <p:ext uri="{BB962C8B-B14F-4D97-AF65-F5344CB8AC3E}">
        <p14:creationId xmlns:p14="http://schemas.microsoft.com/office/powerpoint/2010/main" val="212079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Scott</a:t>
            </a:r>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12</a:t>
            </a:fld>
            <a:endParaRPr lang="en-US"/>
          </a:p>
        </p:txBody>
      </p:sp>
    </p:spTree>
    <p:extLst>
      <p:ext uri="{BB962C8B-B14F-4D97-AF65-F5344CB8AC3E}">
        <p14:creationId xmlns:p14="http://schemas.microsoft.com/office/powerpoint/2010/main" val="100997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Scott</a:t>
            </a:r>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13</a:t>
            </a:fld>
            <a:endParaRPr lang="en-US"/>
          </a:p>
        </p:txBody>
      </p:sp>
    </p:spTree>
    <p:extLst>
      <p:ext uri="{BB962C8B-B14F-4D97-AF65-F5344CB8AC3E}">
        <p14:creationId xmlns:p14="http://schemas.microsoft.com/office/powerpoint/2010/main" val="2305390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Dan</a:t>
            </a:r>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14</a:t>
            </a:fld>
            <a:endParaRPr lang="en-US" dirty="0"/>
          </a:p>
        </p:txBody>
      </p:sp>
    </p:spTree>
    <p:extLst>
      <p:ext uri="{BB962C8B-B14F-4D97-AF65-F5344CB8AC3E}">
        <p14:creationId xmlns:p14="http://schemas.microsoft.com/office/powerpoint/2010/main" val="1259293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Dan</a:t>
            </a:r>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15</a:t>
            </a:fld>
            <a:endParaRPr lang="en-US" dirty="0"/>
          </a:p>
        </p:txBody>
      </p:sp>
    </p:spTree>
    <p:extLst>
      <p:ext uri="{BB962C8B-B14F-4D97-AF65-F5344CB8AC3E}">
        <p14:creationId xmlns:p14="http://schemas.microsoft.com/office/powerpoint/2010/main" val="328100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5"/>
          </p:nvPr>
        </p:nvSpPr>
        <p:spPr/>
        <p:txBody>
          <a:bodyPr/>
          <a:lstStyle/>
          <a:p>
            <a:fld id="{AF70FF8B-E545-461A-A436-F83A94A75533}" type="slidenum">
              <a:rPr lang="en-US" smtClean="0"/>
              <a:t>1</a:t>
            </a:fld>
            <a:endParaRPr lang="en-US" dirty="0"/>
          </a:p>
        </p:txBody>
      </p:sp>
    </p:spTree>
    <p:extLst>
      <p:ext uri="{BB962C8B-B14F-4D97-AF65-F5344CB8AC3E}">
        <p14:creationId xmlns:p14="http://schemas.microsoft.com/office/powerpoint/2010/main" val="133265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5"/>
          </p:nvPr>
        </p:nvSpPr>
        <p:spPr/>
        <p:txBody>
          <a:bodyPr/>
          <a:lstStyle/>
          <a:p>
            <a:fld id="{AF70FF8B-E545-461A-A436-F83A94A75533}" type="slidenum">
              <a:rPr lang="en-US" smtClean="0"/>
              <a:t>2</a:t>
            </a:fld>
            <a:endParaRPr lang="en-US" dirty="0"/>
          </a:p>
        </p:txBody>
      </p:sp>
    </p:spTree>
    <p:extLst>
      <p:ext uri="{BB962C8B-B14F-4D97-AF65-F5344CB8AC3E}">
        <p14:creationId xmlns:p14="http://schemas.microsoft.com/office/powerpoint/2010/main" val="128988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a:t>
            </a:r>
          </a:p>
          <a:p>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3</a:t>
            </a:fld>
            <a:endParaRPr lang="en-US" dirty="0"/>
          </a:p>
        </p:txBody>
      </p:sp>
    </p:spTree>
    <p:extLst>
      <p:ext uri="{BB962C8B-B14F-4D97-AF65-F5344CB8AC3E}">
        <p14:creationId xmlns:p14="http://schemas.microsoft.com/office/powerpoint/2010/main" val="279377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a:t>
            </a:r>
          </a:p>
          <a:p>
            <a:endParaRPr lang="en-US" dirty="0"/>
          </a:p>
        </p:txBody>
      </p:sp>
      <p:sp>
        <p:nvSpPr>
          <p:cNvPr id="4" name="Slide Number Placeholder 3"/>
          <p:cNvSpPr>
            <a:spLocks noGrp="1"/>
          </p:cNvSpPr>
          <p:nvPr>
            <p:ph type="sldNum" sz="quarter" idx="5"/>
          </p:nvPr>
        </p:nvSpPr>
        <p:spPr/>
        <p:txBody>
          <a:bodyPr/>
          <a:lstStyle/>
          <a:p>
            <a:fld id="{AF70FF8B-E545-461A-A436-F83A94A75533}" type="slidenum">
              <a:rPr lang="en-US" smtClean="0"/>
              <a:t>4</a:t>
            </a:fld>
            <a:endParaRPr lang="en-US" dirty="0"/>
          </a:p>
        </p:txBody>
      </p:sp>
    </p:spTree>
    <p:extLst>
      <p:ext uri="{BB962C8B-B14F-4D97-AF65-F5344CB8AC3E}">
        <p14:creationId xmlns:p14="http://schemas.microsoft.com/office/powerpoint/2010/main" val="143485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5</a:t>
            </a:fld>
            <a:endParaRPr lang="en-US" dirty="0"/>
          </a:p>
        </p:txBody>
      </p:sp>
    </p:spTree>
    <p:extLst>
      <p:ext uri="{BB962C8B-B14F-4D97-AF65-F5344CB8AC3E}">
        <p14:creationId xmlns:p14="http://schemas.microsoft.com/office/powerpoint/2010/main" val="290332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fld id="{D4A39D37-EB39-9B49-85DF-DD837FDB43E8}" type="slidenum">
              <a:rPr lang="en-US" smtClean="0"/>
              <a:t>6</a:t>
            </a:fld>
            <a:endParaRPr lang="en-US" dirty="0"/>
          </a:p>
        </p:txBody>
      </p:sp>
    </p:spTree>
    <p:extLst>
      <p:ext uri="{BB962C8B-B14F-4D97-AF65-F5344CB8AC3E}">
        <p14:creationId xmlns:p14="http://schemas.microsoft.com/office/powerpoint/2010/main" val="13143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Scott</a:t>
            </a:r>
          </a:p>
        </p:txBody>
      </p:sp>
      <p:sp>
        <p:nvSpPr>
          <p:cNvPr id="4" name="Slide Number Placeholder 3"/>
          <p:cNvSpPr>
            <a:spLocks noGrp="1"/>
          </p:cNvSpPr>
          <p:nvPr>
            <p:ph type="sldNum" sz="quarter" idx="5"/>
          </p:nvPr>
        </p:nvSpPr>
        <p:spPr/>
        <p:txBody>
          <a:bodyPr/>
          <a:lstStyle/>
          <a:p>
            <a:fld id="{AF70FF8B-E545-461A-A436-F83A94A75533}" type="slidenum">
              <a:rPr lang="en-US" smtClean="0"/>
              <a:t>7</a:t>
            </a:fld>
            <a:endParaRPr lang="en-US" dirty="0"/>
          </a:p>
        </p:txBody>
      </p:sp>
    </p:spTree>
    <p:extLst>
      <p:ext uri="{BB962C8B-B14F-4D97-AF65-F5344CB8AC3E}">
        <p14:creationId xmlns:p14="http://schemas.microsoft.com/office/powerpoint/2010/main" val="171537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Scott</a:t>
            </a:r>
          </a:p>
        </p:txBody>
      </p:sp>
      <p:sp>
        <p:nvSpPr>
          <p:cNvPr id="4" name="Slide Number Placeholder 3"/>
          <p:cNvSpPr>
            <a:spLocks noGrp="1"/>
          </p:cNvSpPr>
          <p:nvPr>
            <p:ph type="sldNum" sz="quarter" idx="5"/>
          </p:nvPr>
        </p:nvSpPr>
        <p:spPr/>
        <p:txBody>
          <a:bodyPr/>
          <a:lstStyle/>
          <a:p>
            <a:fld id="{AF70FF8B-E545-461A-A436-F83A94A75533}" type="slidenum">
              <a:rPr lang="en-US" smtClean="0"/>
              <a:t>8</a:t>
            </a:fld>
            <a:endParaRPr lang="en-US" dirty="0"/>
          </a:p>
        </p:txBody>
      </p:sp>
    </p:spTree>
    <p:extLst>
      <p:ext uri="{BB962C8B-B14F-4D97-AF65-F5344CB8AC3E}">
        <p14:creationId xmlns:p14="http://schemas.microsoft.com/office/powerpoint/2010/main" val="231097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
        <p:nvSpPr>
          <p:cNvPr id="9" name="Rectangle 8"/>
          <p:cNvSpPr/>
          <p:nvPr userDrawn="1"/>
        </p:nvSpPr>
        <p:spPr>
          <a:xfrm>
            <a:off x="0" y="5049795"/>
            <a:ext cx="12192000" cy="1808205"/>
          </a:xfrm>
          <a:prstGeom prst="rect">
            <a:avLst/>
          </a:prstGeom>
          <a:gradFill>
            <a:gsLst>
              <a:gs pos="0">
                <a:schemeClr val="tx1">
                  <a:alpha val="0"/>
                </a:schemeClr>
              </a:gs>
              <a:gs pos="100000">
                <a:schemeClr val="tx1">
                  <a:alpha val="2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lvl1pPr>
              <a:defRPr>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OREGON STATE UNIVERSITY</a:t>
            </a:r>
          </a:p>
        </p:txBody>
      </p:sp>
      <p:sp>
        <p:nvSpPr>
          <p:cNvPr id="9" name="Slide Number Placeholder 8"/>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lvl1pPr>
              <a:defRPr>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OREGON STATE UNIVERSITY</a:t>
            </a:r>
          </a:p>
        </p:txBody>
      </p:sp>
      <p:sp>
        <p:nvSpPr>
          <p:cNvPr id="9" name="Slide Number Placeholder 8"/>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2">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lvl1pPr>
              <a:defRPr>
                <a:solidFill>
                  <a:schemeClr val="tx1"/>
                </a:solidFi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latin typeface="Georgia" panose="02040502050405020303"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OREGON STATE UNIVERSITY</a:t>
            </a:r>
          </a:p>
        </p:txBody>
      </p:sp>
      <p:sp>
        <p:nvSpPr>
          <p:cNvPr id="4" name="Slide Number Placeholder 3"/>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OREGON STATE UNIVERSITY</a:t>
            </a:r>
          </a:p>
        </p:txBody>
      </p:sp>
      <p:sp>
        <p:nvSpPr>
          <p:cNvPr id="4" name="Slide Number Placeholder 3"/>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0" y="0"/>
            <a:ext cx="12192000" cy="6858000"/>
          </a:xfrm>
          <a:solidFill>
            <a:schemeClr val="bg2"/>
          </a:solidFill>
        </p:spPr>
        <p:txBody>
          <a:bodyPr/>
          <a:lstStyle>
            <a:lvl1pPr>
              <a:defRPr>
                <a:solidFill>
                  <a:schemeClr val="tx1"/>
                </a:solidFill>
              </a:defRPr>
            </a:lvl1pPr>
          </a:lstStyle>
          <a:p>
            <a:r>
              <a:rPr lang="en-US" dirty="0"/>
              <a:t>Click icon to add background photo</a:t>
            </a:r>
          </a:p>
        </p:txBody>
      </p:sp>
      <p:sp>
        <p:nvSpPr>
          <p:cNvPr id="6" name="Title 1"/>
          <p:cNvSpPr>
            <a:spLocks noGrp="1"/>
          </p:cNvSpPr>
          <p:nvPr>
            <p:ph type="ctrTitle" hasCustomPrompt="1"/>
          </p:nvPr>
        </p:nvSpPr>
        <p:spPr>
          <a:xfrm>
            <a:off x="1098123" y="2343437"/>
            <a:ext cx="4997877"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atin typeface="Georgia" panose="02040502050405020303"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atin typeface="Georgia" panose="02040502050405020303"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latin typeface="Georgia" panose="02040502050405020303"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8021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4">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Full Image 5">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
        <p:nvSpPr>
          <p:cNvPr id="8" name="Rectangle 7"/>
          <p:cNvSpPr/>
          <p:nvPr userDrawn="1"/>
        </p:nvSpPr>
        <p:spPr>
          <a:xfrm rot="16200000">
            <a:off x="7178352" y="1844350"/>
            <a:ext cx="6858000" cy="3169298"/>
          </a:xfrm>
          <a:prstGeom prst="rect">
            <a:avLst/>
          </a:prstGeom>
          <a:gradFill>
            <a:gsLst>
              <a:gs pos="0">
                <a:schemeClr val="tx1">
                  <a:alpha val="0"/>
                </a:schemeClr>
              </a:gs>
              <a:gs pos="100000">
                <a:schemeClr val="tx1">
                  <a:alpha val="2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extLst>
      <p:ext uri="{BB962C8B-B14F-4D97-AF65-F5344CB8AC3E}">
        <p14:creationId xmlns:p14="http://schemas.microsoft.com/office/powerpoint/2010/main" val="152523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bg1"/>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bg1"/>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4" r:id="rId4"/>
    <p:sldLayoutId id="2147483705" r:id="rId5"/>
    <p:sldLayoutId id="2147483649" r:id="rId6"/>
    <p:sldLayoutId id="2147483677" r:id="rId7"/>
    <p:sldLayoutId id="2147483678" r:id="rId8"/>
    <p:sldLayoutId id="2147483679" r:id="rId9"/>
    <p:sldLayoutId id="2147483659" r:id="rId10"/>
    <p:sldLayoutId id="2147483681" r:id="rId11"/>
    <p:sldLayoutId id="2147483682" r:id="rId12"/>
    <p:sldLayoutId id="2147483683" r:id="rId13"/>
    <p:sldLayoutId id="2147483669"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8" r:id="rId33"/>
  </p:sldLayoutIdLst>
  <p:hf hdr="0" dt="0"/>
  <p:txStyles>
    <p:titleStyle>
      <a:lvl1pPr algn="l" defTabSz="914400" rtl="0" eaLnBrk="1" latinLnBrk="0" hangingPunct="1">
        <a:lnSpc>
          <a:spcPct val="90000"/>
        </a:lnSpc>
        <a:spcBef>
          <a:spcPct val="0"/>
        </a:spcBef>
        <a:buNone/>
        <a:defRPr sz="4400" kern="1200" baseline="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leadership.oregonstate.edu/president/university-communications-guidance" TargetMode="External"/><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hyperlink" Target="https://nam04.safelinks.protection.outlook.com/?url=https%3A%2F%2Fctl.oregonstate.edu%2Fannouncements&amp;data=05%7C02%7Cdan.larson%40oregonstate.edu%7Ce44c0c38ea7c4f48a59a08dce0def966%7Cce6d05e13c5e4d6287a84c4a2713c113%7C0%7C0%7C638632495482708307%7CUnknown%7CTWFpbGZsb3d8eyJWIjoiMC4wLjAwMDAiLCJQIjoiV2luMzIiLCJBTiI6Ik1haWwiLCJXVCI6Mn0%3D%7C0%7C%7C%7C&amp;sdata=aFXKWS97WPXDh1QsJQAZp9GwJ%2BbJhGoKjOiB9MFKd6E%3D&amp;reserved=0" TargetMode="External"/><Relationship Id="rId13" Type="http://schemas.openxmlformats.org/officeDocument/2006/relationships/hyperlink" Target="https://cdn.intelligencebank.com/us/share/d23K/VypkX/ZbLBX/original/Dealing-with-Co-worker-Conflict-during-Elections" TargetMode="External"/><Relationship Id="rId3" Type="http://schemas.openxmlformats.org/officeDocument/2006/relationships/hyperlink" Target="https://nam04.safelinks.protection.outlook.com/?url=https%3A%2F%2Fleadership.oregonstate.edu%2Ffree-expression-academic-freedom%2Fevents&amp;data=05%7C02%7Cdan.larson%40oregonstate.edu%7Ce44c0c38ea7c4f48a59a08dce0def966%7Cce6d05e13c5e4d6287a84c4a2713c113%7C0%7C0%7C638632495482667422%7CUnknown%7CTWFpbGZsb3d8eyJWIjoiMC4wLjAwMDAiLCJQIjoiV2luMzIiLCJBTiI6Ik1haWwiLCJXVCI6Mn0%3D%7C0%7C%7C%7C&amp;sdata=5BQ%2B3hp0EOrFn9SlAueRJ292fsYnx5IrlDcl%2BMt73DA%3D&amp;reserved=0" TargetMode="External"/><Relationship Id="rId7" Type="http://schemas.openxmlformats.org/officeDocument/2006/relationships/hyperlink" Target="https://ctl.oregonstate.edu/" TargetMode="External"/><Relationship Id="rId12" Type="http://schemas.openxmlformats.org/officeDocument/2006/relationships/hyperlink" Target="https://cdn.intelligencebank.com/us/share/d23K/VypkX/eaV8N/original/Coping-with-Election-Anxiety-Guide" TargetMode="Externa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hyperlink" Target="https://nam04.safelinks.protection.outlook.com/?url=https%3A%2F%2Fdiversity.oregonstate.edu%2Fdiversity-education&amp;data=05%7C02%7Cdan.larson%40oregonstate.edu%7Ce44c0c38ea7c4f48a59a08dce0def966%7Cce6d05e13c5e4d6287a84c4a2713c113%7C0%7C0%7C638632495482700280%7CUnknown%7CTWFpbGZsb3d8eyJWIjoiMC4wLjAwMDAiLCJQIjoiV2luMzIiLCJBTiI6Ik1haWwiLCJXVCI6Mn0%3D%7C0%7C%7C%7C&amp;sdata=uzNjjYsrMFN1fXsDUhYkA790CKw8UFZZh25xXph7ufo%3D&amp;reserved=0" TargetMode="External"/><Relationship Id="rId11" Type="http://schemas.openxmlformats.org/officeDocument/2006/relationships/hyperlink" Target="https://osu.lyrahealth.com/login?referrer_section=My%20Events&amp;from=Events" TargetMode="External"/><Relationship Id="rId5" Type="http://schemas.openxmlformats.org/officeDocument/2006/relationships/hyperlink" Target="https://nam04.safelinks.protection.outlook.com/?url=https%3A%2F%2Fdiversity.oregonstate.edu%2Fdata%2Fguidance-diversity-equity-and-inclusion-learning&amp;data=05%7C02%7Cdan.larson%40oregonstate.edu%7Ce44c0c38ea7c4f48a59a08dce0def966%7Cce6d05e13c5e4d6287a84c4a2713c113%7C0%7C0%7C638632495482690095%7CUnknown%7CTWFpbGZsb3d8eyJWIjoiMC4wLjAwMDAiLCJQIjoiV2luMzIiLCJBTiI6Ik1haWwiLCJXVCI6Mn0%3D%7C0%7C%7C%7C&amp;sdata=NpKwcXbB0fcAqkhijnHsJvWxJpbv1OukCV86xaPbqpE%3D&amp;reserved=0" TargetMode="External"/><Relationship Id="rId10" Type="http://schemas.openxmlformats.org/officeDocument/2006/relationships/hyperlink" Target="https://nam04.safelinks.protection.outlook.com/?url=https%3A%2F%2Fctl.oregonstate.edu%2Fqt-recordings&amp;data=05%7C02%7Cdan.larson%40oregonstate.edu%7Ce44c0c38ea7c4f48a59a08dce0def966%7Cce6d05e13c5e4d6287a84c4a2713c113%7C0%7C0%7C638632495482724048%7CUnknown%7CTWFpbGZsb3d8eyJWIjoiMC4wLjAwMDAiLCJQIjoiV2luMzIiLCJBTiI6Ik1haWwiLCJXVCI6Mn0%3D%7C0%7C%7C%7C&amp;sdata=84tuSnHQIMwiuy9ZK6hTjh3JGxTdjhHqnLm4ukfBtQo%3D&amp;reserved=0" TargetMode="External"/><Relationship Id="rId4" Type="http://schemas.openxmlformats.org/officeDocument/2006/relationships/hyperlink" Target="https://nam04.safelinks.protection.outlook.com/?url=https%3A%2F%2Fdiversity.oregonstate.edu%2Fmain%2Fdialogue-facilitation-lab&amp;data=05%7C02%7Cdan.larson%40oregonstate.edu%7Ce44c0c38ea7c4f48a59a08dce0def966%7Cce6d05e13c5e4d6287a84c4a2713c113%7C0%7C0%7C638632495482677401%7CUnknown%7CTWFpbGZsb3d8eyJWIjoiMC4wLjAwMDAiLCJQIjoiV2luMzIiLCJBTiI6Ik1haWwiLCJXVCI6Mn0%3D%7C0%7C%7C%7C&amp;sdata=%2BP25tTmnu8%2BwgDn3xkfzYEoV719QMEG57fYgrBHz15o%3D&amp;reserved=0" TargetMode="External"/><Relationship Id="rId9" Type="http://schemas.openxmlformats.org/officeDocument/2006/relationships/hyperlink" Target="https://nam04.safelinks.protection.outlook.com/?url=https%3A%2F%2Fctl.oregonstate.edu%2Fconsultations%2F1-1-consultations&amp;data=05%7C02%7Cdan.larson%40oregonstate.edu%7Ce44c0c38ea7c4f48a59a08dce0def966%7Cce6d05e13c5e4d6287a84c4a2713c113%7C0%7C0%7C638632495482716299%7CUnknown%7CTWFpbGZsb3d8eyJWIjoiMC4wLjAwMDAiLCJQIjoiV2luMzIiLCJBTiI6Ik1haWwiLCJXVCI6Mn0%3D%7C0%7C%7C%7C&amp;sdata=%2FXLiXI6M5RzkZiCkdsIXj29eWlAnbNM5cu07kyDhsfQ%3D&amp;reserved=0" TargetMode="External"/><Relationship Id="rId14" Type="http://schemas.openxmlformats.org/officeDocument/2006/relationships/hyperlink" Target="https://cdn.intelligencebank.com/us/share/d23K/VypkX/RYJ1W/original/Managing-Teams-During-Election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aerial view of the Corvallis campus">
            <a:extLst>
              <a:ext uri="{FF2B5EF4-FFF2-40B4-BE49-F238E27FC236}">
                <a16:creationId xmlns:a16="http://schemas.microsoft.com/office/drawing/2014/main" id="{F0B9A24F-11B6-B9FD-630B-F633AA0C49B5}"/>
              </a:ext>
            </a:extLst>
          </p:cNvPr>
          <p:cNvPicPr>
            <a:picLocks noGrp="1" noChangeAspect="1"/>
          </p:cNvPicPr>
          <p:nvPr>
            <p:ph type="pic" sz="quarter" idx="10"/>
          </p:nvPr>
        </p:nvPicPr>
        <p:blipFill>
          <a:blip r:embed="rId3">
            <a:alphaModFix amt="50000"/>
          </a:blip>
          <a:srcRect t="7782" b="7782"/>
          <a:stretch>
            <a:fillRect/>
          </a:stretch>
        </p:blipFill>
        <p:spPr>
          <a:xfrm>
            <a:off x="0" y="-77147"/>
            <a:ext cx="12192000" cy="6858000"/>
          </a:xfrm>
        </p:spPr>
      </p:pic>
      <p:sp>
        <p:nvSpPr>
          <p:cNvPr id="5" name="Title 4"/>
          <p:cNvSpPr>
            <a:spLocks noGrp="1"/>
          </p:cNvSpPr>
          <p:nvPr>
            <p:ph type="ctrTitle"/>
          </p:nvPr>
        </p:nvSpPr>
        <p:spPr>
          <a:xfrm>
            <a:off x="1184989" y="1464543"/>
            <a:ext cx="10648423" cy="2836869"/>
          </a:xfrm>
          <a:noFill/>
        </p:spPr>
        <p:txBody>
          <a:bodyPr>
            <a:normAutofit fontScale="90000"/>
          </a:bodyPr>
          <a:lstStyle/>
          <a:p>
            <a:r>
              <a:rPr lang="en-US" sz="8900" b="1" dirty="0">
                <a:solidFill>
                  <a:schemeClr val="tx1"/>
                </a:solidFill>
                <a:latin typeface="+mn-lt"/>
                <a:ea typeface="Verdana" panose="020B0604030504040204" pitchFamily="34" charset="0"/>
              </a:rPr>
              <a:t>Fall Preparations</a:t>
            </a:r>
            <a:br>
              <a:rPr lang="en-US" sz="8900" b="1" dirty="0">
                <a:solidFill>
                  <a:schemeClr val="tx1"/>
                </a:solidFill>
                <a:latin typeface="+mn-lt"/>
                <a:ea typeface="Verdana" panose="020B0604030504040204" pitchFamily="34" charset="0"/>
              </a:rPr>
            </a:br>
            <a:br>
              <a:rPr lang="en-US" sz="3600" b="1" dirty="0">
                <a:solidFill>
                  <a:schemeClr val="tx1"/>
                </a:solidFill>
                <a:latin typeface="+mn-lt"/>
                <a:ea typeface="Verdana" panose="020B0604030504040204" pitchFamily="34" charset="0"/>
              </a:rPr>
            </a:br>
            <a:r>
              <a:rPr lang="en-US" sz="3600" b="1" dirty="0">
                <a:solidFill>
                  <a:schemeClr val="tx1"/>
                </a:solidFill>
                <a:latin typeface="+mn-lt"/>
                <a:ea typeface="Verdana" panose="020B0604030504040204" pitchFamily="34" charset="0"/>
              </a:rPr>
              <a:t>Free EXPRESSION, Activism AND ENGAGEMENT</a:t>
            </a:r>
            <a:br>
              <a:rPr lang="en-US" sz="3600" b="1" dirty="0">
                <a:latin typeface="+mn-lt"/>
                <a:ea typeface="Verdana" panose="020B0604030504040204" pitchFamily="34" charset="0"/>
              </a:rPr>
            </a:br>
            <a:endParaRPr lang="en-US" sz="3600" b="1" dirty="0">
              <a:solidFill>
                <a:schemeClr val="tx1"/>
              </a:solidFill>
              <a:latin typeface="Calibri" panose="020F0502020204030204" pitchFamily="34" charset="0"/>
              <a:ea typeface="Verdana" panose="020B060403050404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395" y="5347072"/>
            <a:ext cx="3483017" cy="1433781"/>
          </a:xfrm>
          <a:prstGeom prst="rect">
            <a:avLst/>
          </a:prstGeom>
        </p:spPr>
      </p:pic>
      <p:sp>
        <p:nvSpPr>
          <p:cNvPr id="2" name="TextBox 1">
            <a:extLst>
              <a:ext uri="{FF2B5EF4-FFF2-40B4-BE49-F238E27FC236}">
                <a16:creationId xmlns:a16="http://schemas.microsoft.com/office/drawing/2014/main" id="{C03F95EA-BA63-C216-373C-7E8BFC5657D7}"/>
              </a:ext>
            </a:extLst>
          </p:cNvPr>
          <p:cNvSpPr txBox="1"/>
          <p:nvPr/>
        </p:nvSpPr>
        <p:spPr>
          <a:xfrm>
            <a:off x="65314" y="6368191"/>
            <a:ext cx="5630238" cy="369332"/>
          </a:xfrm>
          <a:prstGeom prst="rect">
            <a:avLst/>
          </a:prstGeom>
          <a:noFill/>
        </p:spPr>
        <p:txBody>
          <a:bodyPr wrap="square" rtlCol="0">
            <a:spAutoFit/>
          </a:bodyPr>
          <a:lstStyle/>
          <a:p>
            <a:r>
              <a:rPr lang="en-US" b="1" dirty="0">
                <a:solidFill>
                  <a:schemeClr val="bg1"/>
                </a:solidFill>
              </a:rPr>
              <a:t>October 10, 2024</a:t>
            </a:r>
          </a:p>
        </p:txBody>
      </p:sp>
    </p:spTree>
    <p:extLst>
      <p:ext uri="{BB962C8B-B14F-4D97-AF65-F5344CB8AC3E}">
        <p14:creationId xmlns:p14="http://schemas.microsoft.com/office/powerpoint/2010/main" val="208732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EB1D-0FFE-EC18-E062-0F9EDA568B52}"/>
              </a:ext>
            </a:extLst>
          </p:cNvPr>
          <p:cNvSpPr>
            <a:spLocks noGrp="1"/>
          </p:cNvSpPr>
          <p:nvPr>
            <p:ph type="ctrTitle"/>
          </p:nvPr>
        </p:nvSpPr>
        <p:spPr/>
        <p:txBody>
          <a:bodyPr>
            <a:normAutofit/>
          </a:bodyPr>
          <a:lstStyle/>
          <a:p>
            <a:pPr algn="ctr"/>
            <a:r>
              <a:rPr lang="en-US" sz="5400" dirty="0"/>
              <a:t>Protest/Activism</a:t>
            </a:r>
            <a:br>
              <a:rPr lang="en-US" sz="5400" dirty="0"/>
            </a:br>
            <a:br>
              <a:rPr lang="en-US" sz="5400" dirty="0"/>
            </a:br>
            <a:r>
              <a:rPr lang="en-US" sz="5400" dirty="0"/>
              <a:t>Planning &amp; Principles</a:t>
            </a:r>
          </a:p>
        </p:txBody>
      </p:sp>
    </p:spTree>
    <p:extLst>
      <p:ext uri="{BB962C8B-B14F-4D97-AF65-F5344CB8AC3E}">
        <p14:creationId xmlns:p14="http://schemas.microsoft.com/office/powerpoint/2010/main" val="134525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6781-7B11-B1C1-2DD9-B17F6CDB229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3FA2F49-11DF-92ED-1A7D-55AB8864ED49}"/>
              </a:ext>
            </a:extLst>
          </p:cNvPr>
          <p:cNvSpPr txBox="1"/>
          <p:nvPr/>
        </p:nvSpPr>
        <p:spPr>
          <a:xfrm>
            <a:off x="743284" y="1052143"/>
            <a:ext cx="9931400" cy="6186309"/>
          </a:xfrm>
          <a:prstGeom prst="rect">
            <a:avLst/>
          </a:prstGeom>
          <a:noFill/>
        </p:spPr>
        <p:txBody>
          <a:bodyPr wrap="square">
            <a:spAutoFit/>
          </a:bodyPr>
          <a:lstStyle/>
          <a:p>
            <a:pPr marR="0" lvl="0">
              <a:spcBef>
                <a:spcPts val="0"/>
              </a:spcBef>
              <a:spcAft>
                <a:spcPts val="0"/>
              </a:spcAft>
            </a:pPr>
            <a:r>
              <a:rPr lang="en-US" sz="18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Expecting community engagement and activism on a variety of topics</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2024 Election, Gaza/Israel/Regional violence and conflict</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Protest Response Team, led by Dean of Students Office, takes lead on engagement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OSU will respond consistent with engagement principles and philosophy</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Early and often advising on ways to exercise speech within </a:t>
            </a:r>
            <a:r>
              <a:rPr lang="en-US" u="sng" kern="100" dirty="0">
                <a:latin typeface="Aptos" panose="020B0004020202020204" pitchFamily="34" charset="0"/>
                <a:ea typeface="Aptos" panose="020B0004020202020204" pitchFamily="34" charset="0"/>
                <a:cs typeface="Times New Roman" panose="02020603050405020304" pitchFamily="18" charset="0"/>
              </a:rPr>
              <a:t>broad</a:t>
            </a:r>
            <a:r>
              <a:rPr lang="en-US" kern="100" dirty="0">
                <a:latin typeface="Aptos" panose="020B0004020202020204" pitchFamily="34" charset="0"/>
                <a:ea typeface="Aptos" panose="020B0004020202020204" pitchFamily="34" charset="0"/>
                <a:cs typeface="Times New Roman" panose="02020603050405020304" pitchFamily="18" charset="0"/>
              </a:rPr>
              <a:t> OSU policy</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Engagement before, during and after activism to ascertain desires, maintain safety</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Clear communication when activities violate policy; lowest level engagement possible</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Progressive accountability when required to maintain operations of university</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Civil disobedience comes with an expectation of accountability; OSU’s accountability is educational and restorative</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OSU does not “negotiate” when university policy is being violated</a:t>
            </a:r>
          </a:p>
          <a:p>
            <a:pPr marL="800100" lvl="1" indent="-342900">
              <a:buFont typeface="Symbol" panose="05050102010706020507" pitchFamily="18"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r>
              <a:rPr lang="en-US"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Institutional communication on matters of public affairs</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OSU is a speaker, but must use its voice very carefully to avoid foreclosing dialogue and debate</a:t>
            </a:r>
          </a:p>
          <a:p>
            <a:pPr marL="800100" lvl="1" indent="-342900">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More likely to communicate when impact and issue directly connected to OSU teaching, research and engagement mission:  </a:t>
            </a:r>
            <a:r>
              <a:rPr lang="en-US" kern="100" dirty="0">
                <a:latin typeface="Aptos" panose="020B0004020202020204" pitchFamily="34" charset="0"/>
                <a:ea typeface="Aptos" panose="020B0004020202020204" pitchFamily="34" charset="0"/>
                <a:cs typeface="Times New Roman" panose="02020603050405020304" pitchFamily="18" charset="0"/>
                <a:hlinkClick r:id="rId3"/>
              </a:rPr>
              <a:t>Link</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Symbol" panose="05050102010706020507" pitchFamily="18"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Symbol" panose="05050102010706020507" pitchFamily="18"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Symbol" panose="05050102010706020507" pitchFamily="18"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619B88E-1895-036C-FA55-DC4A4C34F1FD}"/>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Planning and Principles</a:t>
            </a:r>
          </a:p>
        </p:txBody>
      </p:sp>
    </p:spTree>
    <p:extLst>
      <p:ext uri="{BB962C8B-B14F-4D97-AF65-F5344CB8AC3E}">
        <p14:creationId xmlns:p14="http://schemas.microsoft.com/office/powerpoint/2010/main" val="291298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EB1D-0FFE-EC18-E062-0F9EDA568B52}"/>
              </a:ext>
            </a:extLst>
          </p:cNvPr>
          <p:cNvSpPr>
            <a:spLocks noGrp="1"/>
          </p:cNvSpPr>
          <p:nvPr>
            <p:ph type="ctrTitle"/>
          </p:nvPr>
        </p:nvSpPr>
        <p:spPr/>
        <p:txBody>
          <a:bodyPr>
            <a:normAutofit/>
          </a:bodyPr>
          <a:lstStyle/>
          <a:p>
            <a:pPr algn="ctr"/>
            <a:r>
              <a:rPr lang="en-US" sz="5400" dirty="0"/>
              <a:t>Israel &amp; Gaza</a:t>
            </a:r>
            <a:br>
              <a:rPr lang="en-US" sz="5400" dirty="0"/>
            </a:br>
            <a:r>
              <a:rPr lang="en-US" sz="5400" dirty="0"/>
              <a:t>Action Plan </a:t>
            </a:r>
          </a:p>
        </p:txBody>
      </p:sp>
    </p:spTree>
    <p:extLst>
      <p:ext uri="{BB962C8B-B14F-4D97-AF65-F5344CB8AC3E}">
        <p14:creationId xmlns:p14="http://schemas.microsoft.com/office/powerpoint/2010/main" val="303232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12</a:t>
            </a:fld>
            <a:endParaRPr lang="en-US"/>
          </a:p>
        </p:txBody>
      </p:sp>
      <p:sp>
        <p:nvSpPr>
          <p:cNvPr id="5" name="TextBox 4">
            <a:extLst>
              <a:ext uri="{FF2B5EF4-FFF2-40B4-BE49-F238E27FC236}">
                <a16:creationId xmlns:a16="http://schemas.microsoft.com/office/drawing/2014/main" id="{228D177C-19A2-591A-464F-644E3D7493A5}"/>
              </a:ext>
            </a:extLst>
          </p:cNvPr>
          <p:cNvSpPr txBox="1"/>
          <p:nvPr/>
        </p:nvSpPr>
        <p:spPr>
          <a:xfrm>
            <a:off x="676334" y="515730"/>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Website</a:t>
            </a:r>
          </a:p>
        </p:txBody>
      </p:sp>
      <p:sp>
        <p:nvSpPr>
          <p:cNvPr id="8" name="TextBox 7">
            <a:extLst>
              <a:ext uri="{FF2B5EF4-FFF2-40B4-BE49-F238E27FC236}">
                <a16:creationId xmlns:a16="http://schemas.microsoft.com/office/drawing/2014/main" id="{D8D35351-D8BD-4D8F-3F9C-8A88F093C326}"/>
              </a:ext>
            </a:extLst>
          </p:cNvPr>
          <p:cNvSpPr txBox="1"/>
          <p:nvPr/>
        </p:nvSpPr>
        <p:spPr>
          <a:xfrm>
            <a:off x="481263" y="1900989"/>
            <a:ext cx="2432944" cy="3046988"/>
          </a:xfrm>
          <a:prstGeom prst="rect">
            <a:avLst/>
          </a:prstGeom>
          <a:noFill/>
        </p:spPr>
        <p:txBody>
          <a:bodyPr wrap="square" rtlCol="0">
            <a:spAutoFit/>
          </a:bodyPr>
          <a:lstStyle/>
          <a:p>
            <a:pPr algn="ctr"/>
            <a:r>
              <a:rPr lang="en-US" sz="2400" dirty="0"/>
              <a:t>Centralize Communications</a:t>
            </a:r>
          </a:p>
          <a:p>
            <a:pPr algn="ctr"/>
            <a:endParaRPr lang="en-US" sz="2400" dirty="0"/>
          </a:p>
          <a:p>
            <a:pPr algn="ctr"/>
            <a:r>
              <a:rPr lang="en-US" sz="2400" dirty="0"/>
              <a:t>Updates on Progress</a:t>
            </a:r>
          </a:p>
          <a:p>
            <a:pPr algn="ctr"/>
            <a:endParaRPr lang="en-US" sz="2400" dirty="0"/>
          </a:p>
          <a:p>
            <a:pPr algn="ctr"/>
            <a:r>
              <a:rPr lang="en-US" sz="2400" dirty="0"/>
              <a:t>Engagement Opportunities</a:t>
            </a:r>
          </a:p>
        </p:txBody>
      </p:sp>
      <p:pic>
        <p:nvPicPr>
          <p:cNvPr id="4" name="Picture 3">
            <a:extLst>
              <a:ext uri="{FF2B5EF4-FFF2-40B4-BE49-F238E27FC236}">
                <a16:creationId xmlns:a16="http://schemas.microsoft.com/office/drawing/2014/main" id="{BCD8391D-C1D7-C338-9FF0-EDA8DD1AD4CF}"/>
              </a:ext>
            </a:extLst>
          </p:cNvPr>
          <p:cNvPicPr>
            <a:picLocks noChangeAspect="1"/>
          </p:cNvPicPr>
          <p:nvPr/>
        </p:nvPicPr>
        <p:blipFill>
          <a:blip r:embed="rId3"/>
          <a:stretch>
            <a:fillRect/>
          </a:stretch>
        </p:blipFill>
        <p:spPr>
          <a:xfrm>
            <a:off x="3578628" y="3362"/>
            <a:ext cx="8290410" cy="6858000"/>
          </a:xfrm>
          <a:prstGeom prst="rect">
            <a:avLst/>
          </a:prstGeom>
        </p:spPr>
      </p:pic>
    </p:spTree>
    <p:extLst>
      <p:ext uri="{BB962C8B-B14F-4D97-AF65-F5344CB8AC3E}">
        <p14:creationId xmlns:p14="http://schemas.microsoft.com/office/powerpoint/2010/main" val="310542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13</a:t>
            </a:fld>
            <a:endParaRPr lang="en-US"/>
          </a:p>
        </p:txBody>
      </p:sp>
      <p:sp>
        <p:nvSpPr>
          <p:cNvPr id="5" name="TextBox 4">
            <a:extLst>
              <a:ext uri="{FF2B5EF4-FFF2-40B4-BE49-F238E27FC236}">
                <a16:creationId xmlns:a16="http://schemas.microsoft.com/office/drawing/2014/main" id="{228D177C-19A2-591A-464F-644E3D7493A5}"/>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Timeline</a:t>
            </a:r>
          </a:p>
        </p:txBody>
      </p:sp>
      <p:sp>
        <p:nvSpPr>
          <p:cNvPr id="2" name="TextBox 1">
            <a:extLst>
              <a:ext uri="{FF2B5EF4-FFF2-40B4-BE49-F238E27FC236}">
                <a16:creationId xmlns:a16="http://schemas.microsoft.com/office/drawing/2014/main" id="{D4156E7C-92E7-F491-9564-1BAE5C6AFCD4}"/>
              </a:ext>
            </a:extLst>
          </p:cNvPr>
          <p:cNvSpPr txBox="1"/>
          <p:nvPr/>
        </p:nvSpPr>
        <p:spPr>
          <a:xfrm>
            <a:off x="1088887" y="1925377"/>
            <a:ext cx="10014226" cy="2308324"/>
          </a:xfrm>
          <a:prstGeom prst="rect">
            <a:avLst/>
          </a:prstGeom>
          <a:noFill/>
        </p:spPr>
        <p:txBody>
          <a:bodyPr wrap="square">
            <a:spAutoFit/>
          </a:bodyPr>
          <a:lstStyle/>
          <a:p>
            <a:pPr marR="0" lvl="1">
              <a:spcBef>
                <a:spcPts val="0"/>
              </a:spcBef>
              <a:spcAft>
                <a:spcPts val="0"/>
              </a:spcAft>
            </a:pPr>
            <a:r>
              <a:rPr lang="en-US" sz="2400"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August/September</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Finalize website</a:t>
            </a:r>
          </a:p>
          <a:p>
            <a:pPr marR="0" lvl="1">
              <a:spcBef>
                <a:spcPts val="0"/>
              </a:spcBef>
              <a:spcAft>
                <a:spcPts val="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September 25</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Second round of invitations to indicate interest</a:t>
            </a:r>
          </a:p>
          <a:p>
            <a:pPr marR="0" lvl="1">
              <a:spcBef>
                <a:spcPts val="0"/>
              </a:spcBef>
              <a:spcAft>
                <a:spcPts val="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Early October</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Application/Members selection</a:t>
            </a:r>
          </a:p>
          <a:p>
            <a:pPr marR="0" lvl="1">
              <a:spcBef>
                <a:spcPts val="0"/>
              </a:spcBef>
              <a:spcAft>
                <a:spcPts val="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Mid-October</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Launch of taskforces/committees</a:t>
            </a:r>
          </a:p>
          <a:p>
            <a:pPr marR="0" lvl="1">
              <a:spcBef>
                <a:spcPts val="0"/>
              </a:spcBef>
              <a:spcAft>
                <a:spcPts val="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Late October – May</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Work development/programming</a:t>
            </a:r>
          </a:p>
          <a:p>
            <a:pPr marR="0" lvl="1">
              <a:spcBef>
                <a:spcPts val="0"/>
              </a:spcBef>
              <a:spcAft>
                <a:spcPts val="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June</a:t>
            </a:r>
            <a:r>
              <a:rPr lang="en-US" sz="24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Taskforce reports provided</a:t>
            </a:r>
          </a:p>
        </p:txBody>
      </p:sp>
    </p:spTree>
    <p:extLst>
      <p:ext uri="{BB962C8B-B14F-4D97-AF65-F5344CB8AC3E}">
        <p14:creationId xmlns:p14="http://schemas.microsoft.com/office/powerpoint/2010/main" val="1017604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14</a:t>
            </a:fld>
            <a:endParaRPr lang="en-US" dirty="0"/>
          </a:p>
        </p:txBody>
      </p:sp>
      <p:sp>
        <p:nvSpPr>
          <p:cNvPr id="5" name="TextBox 4">
            <a:extLst>
              <a:ext uri="{FF2B5EF4-FFF2-40B4-BE49-F238E27FC236}">
                <a16:creationId xmlns:a16="http://schemas.microsoft.com/office/drawing/2014/main" id="{228D177C-19A2-591A-464F-644E3D7493A5}"/>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Training and Resources</a:t>
            </a:r>
          </a:p>
        </p:txBody>
      </p:sp>
      <p:sp>
        <p:nvSpPr>
          <p:cNvPr id="6" name="TextBox 5">
            <a:extLst>
              <a:ext uri="{FF2B5EF4-FFF2-40B4-BE49-F238E27FC236}">
                <a16:creationId xmlns:a16="http://schemas.microsoft.com/office/drawing/2014/main" id="{7DCD4DA2-E289-BA7A-B77F-4E90B90A8971}"/>
              </a:ext>
            </a:extLst>
          </p:cNvPr>
          <p:cNvSpPr txBox="1"/>
          <p:nvPr/>
        </p:nvSpPr>
        <p:spPr>
          <a:xfrm>
            <a:off x="1045027" y="869673"/>
            <a:ext cx="9425355" cy="5394297"/>
          </a:xfrm>
          <a:prstGeom prst="rect">
            <a:avLst/>
          </a:prstGeom>
          <a:noFill/>
        </p:spPr>
        <p:txBody>
          <a:bodyPr wrap="square">
            <a:spAutoFit/>
          </a:bodyPr>
          <a:lstStyle/>
          <a:p>
            <a:pPr marL="0" marR="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Resources for All OSU Employees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kern="100" dirty="0">
                <a:effectLst/>
                <a:latin typeface="Aptos" panose="020B0004020202020204" pitchFamily="34" charset="0"/>
                <a:ea typeface="Times New Roman" panose="02020603050405020304" pitchFamily="18" charset="0"/>
                <a:cs typeface="Times New Roman" panose="02020603050405020304" pitchFamily="18" charset="0"/>
              </a:rPr>
              <a:t>The Office of Institutional Diversity provides several trainings and workshops designed to assist employees in a variety of roles to support an environment that promotes the sharing diverse ideas, opinions and beliefs that are necessary for learning, and facilitating dialogue among individuals with different backgrounds, perspectives, experiences and viewpoints.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Free Expression at OSU workshops</a:t>
            </a:r>
            <a:endParaRPr lang="en-US" sz="12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Dialogue Facilitation Lab, special topic on free expression </a:t>
            </a:r>
            <a:endParaRPr lang="en-US" sz="12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Workshops, including dialogue skills, bias response, inclusive teaching, and trauma informed teaching </a:t>
            </a:r>
            <a:endParaRPr lang="en-US" sz="1200" kern="100" dirty="0">
              <a:solidFill>
                <a:srgbClr val="DC4405"/>
              </a:solidFill>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u="sng"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Individual consultation and coaching </a:t>
            </a:r>
            <a:endParaRPr lang="en-US" sz="1200" u="sng"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endParaRPr lang="en-US" sz="1600" u="sng" dirty="0">
              <a:latin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Resources for Teaching Faculty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u="sng" kern="100" dirty="0">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The Center for Teaching and Learning</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provides a range of programs and services to support faculty in the classroom, and in particular, in developing skills and familiarity with managing difficult educational environments.</a:t>
            </a:r>
          </a:p>
          <a:p>
            <a:pPr marL="742950" marR="0" lvl="1" indent="-285750">
              <a:lnSpc>
                <a:spcPct val="107000"/>
              </a:lnSpc>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Teaching in turbulent times series</a:t>
            </a:r>
            <a:endParaRPr lang="en-US" sz="11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Individual consultation and coaching </a:t>
            </a:r>
            <a:endParaRPr lang="en-US" sz="11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Webinar library, including inclusive teaching, trauma informed teaching </a:t>
            </a:r>
            <a:br>
              <a:rPr lang="en-US" sz="1100" kern="100" dirty="0">
                <a:effectLst/>
                <a:latin typeface="Aptos" panose="020B0004020202020204" pitchFamily="34" charset="0"/>
                <a:ea typeface="Times New Roman" panose="02020603050405020304" pitchFamily="18" charset="0"/>
                <a:cs typeface="Times New Roman" panose="02020603050405020304" pitchFamily="18" charset="0"/>
              </a:rPr>
            </a:b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Support Resources for Employees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Through the Office of University Human Resources, OSU employees can access Lyra Health, which offers a full spectrum of care offerings, including seminars and resources on election stress.  Employees can sign up for webinars </a:t>
            </a:r>
            <a:r>
              <a:rPr lang="en-US" sz="1100" kern="100" dirty="0">
                <a:effectLst/>
                <a:latin typeface="Aptos" panose="020B0004020202020204" pitchFamily="34" charset="0"/>
                <a:ea typeface="Aptos" panose="020B0004020202020204" pitchFamily="34" charset="0"/>
                <a:cs typeface="Times New Roman" panose="02020603050405020304" pitchFamily="18" charset="0"/>
                <a:hlinkClick r:id="rId11"/>
              </a:rPr>
              <a:t>here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and also access the following guides. </a:t>
            </a:r>
          </a:p>
          <a:p>
            <a:pPr marL="742950" marR="0" lvl="1" indent="-285750">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Coping with Election Anxiety</a:t>
            </a:r>
            <a:endParaRPr lang="en-US" sz="11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Dealing with Co-worker Conflict during Elections</a:t>
            </a:r>
            <a:endParaRPr lang="en-US" sz="11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u="sng"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Managing Teams during Elections</a:t>
            </a:r>
            <a:endParaRPr lang="en-US" sz="1100"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endParaRPr lang="en-US" sz="2800" dirty="0">
              <a:solidFill>
                <a:srgbClr val="0070C0"/>
              </a:solidFill>
            </a:endParaRPr>
          </a:p>
        </p:txBody>
      </p:sp>
    </p:spTree>
    <p:extLst>
      <p:ext uri="{BB962C8B-B14F-4D97-AF65-F5344CB8AC3E}">
        <p14:creationId xmlns:p14="http://schemas.microsoft.com/office/powerpoint/2010/main" val="315078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15</a:t>
            </a:fld>
            <a:endParaRPr lang="en-US" dirty="0"/>
          </a:p>
        </p:txBody>
      </p:sp>
      <p:sp>
        <p:nvSpPr>
          <p:cNvPr id="5" name="TextBox 4">
            <a:extLst>
              <a:ext uri="{FF2B5EF4-FFF2-40B4-BE49-F238E27FC236}">
                <a16:creationId xmlns:a16="http://schemas.microsoft.com/office/drawing/2014/main" id="{228D177C-19A2-591A-464F-644E3D7493A5}"/>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Closing – our Request…</a:t>
            </a:r>
          </a:p>
        </p:txBody>
      </p:sp>
      <p:sp>
        <p:nvSpPr>
          <p:cNvPr id="2" name="TextBox 1">
            <a:extLst>
              <a:ext uri="{FF2B5EF4-FFF2-40B4-BE49-F238E27FC236}">
                <a16:creationId xmlns:a16="http://schemas.microsoft.com/office/drawing/2014/main" id="{0C62A3E9-BAC6-2D38-8B8C-20E5CE5EA628}"/>
              </a:ext>
            </a:extLst>
          </p:cNvPr>
          <p:cNvSpPr txBox="1"/>
          <p:nvPr/>
        </p:nvSpPr>
        <p:spPr>
          <a:xfrm>
            <a:off x="409074" y="1155575"/>
            <a:ext cx="11528926" cy="4334007"/>
          </a:xfrm>
          <a:prstGeom prst="rect">
            <a:avLst/>
          </a:prstGeom>
          <a:noFill/>
        </p:spPr>
        <p:txBody>
          <a:bodyPr wrap="square">
            <a:spAutoFit/>
          </a:bodyPr>
          <a:lstStyle/>
          <a:p>
            <a:pPr marL="742950" marR="0" lvl="1" indent="-285750">
              <a:spcBef>
                <a:spcPts val="0"/>
              </a:spcBef>
              <a:spcAft>
                <a:spcPts val="0"/>
              </a:spcAft>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cs typeface="Arial" panose="020B0604020202020204" pitchFamily="34" charset="0"/>
              </a:rPr>
              <a:t>Reinforce values of curiosity, exploration, inquiry as core to our mission</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cs typeface="Arial" panose="020B0604020202020204" pitchFamily="34" charset="0"/>
              </a:rPr>
              <a:t>Create opportunities allow time for deliberation, dialogue, conversation</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cs typeface="Arial" panose="020B0604020202020204" pitchFamily="34" charset="0"/>
              </a:rPr>
              <a:t>Model pluralistic mindset for students and employees</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cs typeface="Arial" panose="020B0604020202020204" pitchFamily="34" charset="0"/>
              </a:rPr>
              <a:t>Surface issues early and seek support as needed</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cs typeface="Arial" panose="020B0604020202020204" pitchFamily="34" charset="0"/>
              </a:rPr>
              <a:t>Define what productive conflict and disagreement looks like in your classroom, team meeting, etc.</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US" kern="100" dirty="0">
                <a:latin typeface="Aptos" panose="020B0004020202020204" pitchFamily="34" charset="0"/>
                <a:ea typeface="Aptos" panose="020B0004020202020204" pitchFamily="34" charset="0"/>
                <a:cs typeface="Arial" panose="020B0604020202020204" pitchFamily="34" charset="0"/>
              </a:rPr>
              <a:t>Gain a strong understanding of the university’s free expression, discrimination and harassment and reporting policies and procedures, and utilize reporting and accountability structures.</a:t>
            </a:r>
            <a:br>
              <a:rPr lang="en-US" kern="100" dirty="0">
                <a:latin typeface="Aptos" panose="020B0004020202020204" pitchFamily="34" charset="0"/>
                <a:ea typeface="Aptos" panose="020B0004020202020204" pitchFamily="34" charset="0"/>
                <a:cs typeface="Arial" panose="020B0604020202020204" pitchFamily="34" charset="0"/>
              </a:rPr>
            </a:br>
            <a:endParaRPr lang="en-US" kern="100" dirty="0">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kern="100" dirty="0">
                <a:latin typeface="Aptos" panose="020B0004020202020204" pitchFamily="34" charset="0"/>
                <a:ea typeface="Aptos" panose="020B0004020202020204" pitchFamily="34" charset="0"/>
                <a:cs typeface="Arial" panose="020B0604020202020204" pitchFamily="34" charset="0"/>
              </a:rPr>
              <a:t>Take the first step…</a:t>
            </a:r>
            <a:br>
              <a:rPr lang="en-US" kern="100" dirty="0">
                <a:effectLst/>
                <a:latin typeface="Aptos" panose="020B0004020202020204" pitchFamily="34" charset="0"/>
                <a:ea typeface="Aptos" panose="020B0004020202020204" pitchFamily="34" charset="0"/>
                <a:cs typeface="Arial" panose="020B0604020202020204" pitchFamily="34" charset="0"/>
              </a:rPr>
            </a:b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67865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F63C999-BDD5-F40B-71AE-DE7DAA984E68}"/>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Agenda</a:t>
            </a:r>
          </a:p>
        </p:txBody>
      </p:sp>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1</a:t>
            </a:fld>
            <a:endParaRPr lang="en-US" dirty="0"/>
          </a:p>
        </p:txBody>
      </p:sp>
      <p:sp>
        <p:nvSpPr>
          <p:cNvPr id="6" name="TextBox 5">
            <a:extLst>
              <a:ext uri="{FF2B5EF4-FFF2-40B4-BE49-F238E27FC236}">
                <a16:creationId xmlns:a16="http://schemas.microsoft.com/office/drawing/2014/main" id="{89A251F1-CA89-1CE3-A0BC-201BD6D2D8C9}"/>
              </a:ext>
            </a:extLst>
          </p:cNvPr>
          <p:cNvSpPr txBox="1"/>
          <p:nvPr/>
        </p:nvSpPr>
        <p:spPr>
          <a:xfrm>
            <a:off x="406399" y="1342241"/>
            <a:ext cx="10888134" cy="1041504"/>
          </a:xfrm>
          <a:prstGeom prst="rect">
            <a:avLst/>
          </a:prstGeom>
          <a:noFill/>
        </p:spPr>
        <p:txBody>
          <a:bodyPr wrap="square">
            <a:spAutoFit/>
          </a:bodyPr>
          <a:lstStyle/>
          <a:p>
            <a:pPr marL="914400" marR="0" lvl="1" indent="-457200">
              <a:lnSpc>
                <a:spcPct val="107000"/>
              </a:lnSpc>
              <a:spcBef>
                <a:spcPts val="0"/>
              </a:spcBef>
              <a:spcAft>
                <a:spcPts val="0"/>
              </a:spcAft>
              <a:buFont typeface="+mj-lt"/>
              <a:buAutoNum type="arabicPeriod"/>
            </a:pPr>
            <a:endParaRPr lang="en-US" sz="2400" b="1"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dirty="0">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90F49D9-0DD6-873E-583B-21CC5DF78A4F}"/>
              </a:ext>
            </a:extLst>
          </p:cNvPr>
          <p:cNvSpPr txBox="1"/>
          <p:nvPr/>
        </p:nvSpPr>
        <p:spPr>
          <a:xfrm>
            <a:off x="406399" y="1155196"/>
            <a:ext cx="10888134" cy="4309962"/>
          </a:xfrm>
          <a:prstGeom prst="rect">
            <a:avLst/>
          </a:prstGeom>
          <a:noFill/>
        </p:spPr>
        <p:txBody>
          <a:bodyPr wrap="square">
            <a:spAutoFit/>
          </a:bodyPr>
          <a:lstStyle/>
          <a:p>
            <a:pPr marR="0" lvl="1">
              <a:lnSpc>
                <a:spcPct val="107000"/>
              </a:lnSpc>
              <a:spcBef>
                <a:spcPts val="0"/>
              </a:spcBef>
              <a:spcAft>
                <a:spcPts val="0"/>
              </a:spcAft>
            </a:pPr>
            <a:br>
              <a:rPr lang="en-US" sz="2400" b="1" kern="100" dirty="0">
                <a:solidFill>
                  <a:srgbClr val="DC4405"/>
                </a:solidFill>
                <a:latin typeface="Aptos" panose="020B0004020202020204" pitchFamily="34" charset="0"/>
                <a:ea typeface="Aptos" panose="020B0004020202020204" pitchFamily="34" charset="0"/>
                <a:cs typeface="Arial" panose="020B0604020202020204" pitchFamily="34" charset="0"/>
              </a:rPr>
            </a:br>
            <a:endParaRPr lang="en-US" sz="2400" kern="100" dirty="0">
              <a:latin typeface="Aptos" panose="020B0004020202020204" pitchFamily="34" charset="0"/>
              <a:ea typeface="Aptos" panose="020B0004020202020204" pitchFamily="34" charset="0"/>
              <a:cs typeface="Arial" panose="020B0604020202020204" pitchFamily="34" charset="0"/>
            </a:endParaRPr>
          </a:p>
          <a:p>
            <a:pPr marL="1371600" lvl="2" indent="-457200">
              <a:lnSpc>
                <a:spcPct val="107000"/>
              </a:lnSpc>
              <a:buFont typeface="+mj-lt"/>
              <a:buAutoNum type="arabicPeriod"/>
            </a:pPr>
            <a:r>
              <a:rPr lang="en-US" sz="2000" kern="100" dirty="0">
                <a:latin typeface="Aptos" panose="020B0004020202020204" pitchFamily="34" charset="0"/>
                <a:ea typeface="Aptos" panose="020B0004020202020204" pitchFamily="34" charset="0"/>
                <a:cs typeface="Arial" panose="020B0604020202020204" pitchFamily="34" charset="0"/>
              </a:rPr>
              <a:t>What We’re Hearing and Seeing</a:t>
            </a:r>
          </a:p>
          <a:p>
            <a:pPr marL="1371600" lvl="2" indent="-457200">
              <a:lnSpc>
                <a:spcPct val="107000"/>
              </a:lnSpc>
              <a:buFont typeface="+mj-lt"/>
              <a:buAutoNum type="arabicPeriod"/>
            </a:pPr>
            <a:r>
              <a:rPr lang="en-US" sz="2000" kern="100" dirty="0">
                <a:latin typeface="Aptos" panose="020B0004020202020204" pitchFamily="34" charset="0"/>
                <a:ea typeface="Aptos" panose="020B0004020202020204" pitchFamily="34" charset="0"/>
                <a:cs typeface="Arial" panose="020B0604020202020204" pitchFamily="34" charset="0"/>
              </a:rPr>
              <a:t>Preparing and Leading:  </a:t>
            </a:r>
            <a:r>
              <a:rPr lang="en-US" sz="2000" kern="100" dirty="0">
                <a:effectLst/>
                <a:latin typeface="Aptos" panose="020B0004020202020204" pitchFamily="34" charset="0"/>
                <a:ea typeface="Aptos" panose="020B0004020202020204" pitchFamily="34" charset="0"/>
                <a:cs typeface="Arial" panose="020B0604020202020204" pitchFamily="34" charset="0"/>
              </a:rPr>
              <a:t>Free Speech, Expression and Academic Freedom</a:t>
            </a:r>
            <a:endParaRPr lang="en-US" sz="1050" kern="100" dirty="0">
              <a:effectLst/>
              <a:latin typeface="Aptos" panose="020B0004020202020204" pitchFamily="34" charset="0"/>
              <a:ea typeface="Aptos" panose="020B0004020202020204" pitchFamily="34" charset="0"/>
              <a:cs typeface="Arial" panose="020B0604020202020204" pitchFamily="34" charset="0"/>
            </a:endParaRPr>
          </a:p>
          <a:p>
            <a:pPr marL="1371600" lvl="2" indent="-4572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Arial" panose="020B0604020202020204" pitchFamily="34" charset="0"/>
              </a:rPr>
              <a:t>Activism/Protest Planning</a:t>
            </a:r>
            <a:r>
              <a:rPr lang="en-US" sz="2000" kern="100" dirty="0">
                <a:latin typeface="Aptos" panose="020B0004020202020204" pitchFamily="34" charset="0"/>
                <a:ea typeface="Aptos" panose="020B0004020202020204" pitchFamily="34" charset="0"/>
                <a:cs typeface="Arial" panose="020B0604020202020204" pitchFamily="34" charset="0"/>
              </a:rPr>
              <a:t> and Response</a:t>
            </a:r>
            <a:endParaRPr lang="en-US" sz="1050" kern="100" dirty="0">
              <a:latin typeface="Aptos" panose="020B0004020202020204" pitchFamily="34" charset="0"/>
              <a:ea typeface="Aptos" panose="020B0004020202020204" pitchFamily="34" charset="0"/>
              <a:cs typeface="Arial" panose="020B0604020202020204" pitchFamily="34" charset="0"/>
            </a:endParaRPr>
          </a:p>
          <a:p>
            <a:pPr marL="1371600" lvl="2" indent="-4572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Arial" panose="020B0604020202020204" pitchFamily="34" charset="0"/>
              </a:rPr>
              <a:t>Action Plan –</a:t>
            </a:r>
            <a:r>
              <a:rPr lang="en-US" sz="2000" kern="100" dirty="0">
                <a:latin typeface="Aptos" panose="020B0004020202020204" pitchFamily="34" charset="0"/>
                <a:ea typeface="Aptos" panose="020B0004020202020204" pitchFamily="34" charset="0"/>
                <a:cs typeface="Arial" panose="020B0604020202020204" pitchFamily="34" charset="0"/>
              </a:rPr>
              <a:t> Israel &amp; Gaza Community Engagement</a:t>
            </a:r>
          </a:p>
          <a:p>
            <a:pPr marL="1371600" lvl="2" indent="-457200">
              <a:lnSpc>
                <a:spcPct val="107000"/>
              </a:lnSpc>
              <a:buFont typeface="+mj-lt"/>
              <a:buAutoNum type="arabicPeriod"/>
            </a:pPr>
            <a:r>
              <a:rPr lang="en-US" sz="2000" kern="100" dirty="0">
                <a:latin typeface="Aptos" panose="020B0004020202020204" pitchFamily="34" charset="0"/>
                <a:ea typeface="Aptos" panose="020B0004020202020204" pitchFamily="34" charset="0"/>
                <a:cs typeface="Arial" panose="020B0604020202020204" pitchFamily="34" charset="0"/>
              </a:rPr>
              <a:t>Discussion</a:t>
            </a:r>
            <a:br>
              <a:rPr lang="en-US" sz="2000" kern="100" dirty="0">
                <a:latin typeface="Aptos" panose="020B0004020202020204" pitchFamily="34" charset="0"/>
                <a:ea typeface="Aptos" panose="020B0004020202020204" pitchFamily="34" charset="0"/>
                <a:cs typeface="Arial" panose="020B0604020202020204" pitchFamily="34" charset="0"/>
              </a:rPr>
            </a:br>
            <a:endParaRPr lang="en-US" sz="1050" kern="100" dirty="0">
              <a:latin typeface="Aptos" panose="020B0004020202020204" pitchFamily="34" charset="0"/>
              <a:ea typeface="Aptos" panose="020B0004020202020204" pitchFamily="34" charset="0"/>
              <a:cs typeface="Arial" panose="020B0604020202020204" pitchFamily="34" charset="0"/>
            </a:endParaRPr>
          </a:p>
          <a:p>
            <a:pPr marR="0" lvl="1">
              <a:lnSpc>
                <a:spcPct val="107000"/>
              </a:lnSpc>
              <a:spcBef>
                <a:spcPts val="0"/>
              </a:spcBef>
              <a:spcAft>
                <a:spcPts val="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R="0" lvl="1">
              <a:lnSpc>
                <a:spcPct val="107000"/>
              </a:lnSpc>
              <a:spcBef>
                <a:spcPts val="0"/>
              </a:spcBef>
              <a:spcAft>
                <a:spcPts val="0"/>
              </a:spcAft>
            </a:pPr>
            <a:endParaRPr lang="en-US" sz="2400" u="sng" kern="100" dirty="0">
              <a:effectLst/>
              <a:latin typeface="Aptos" panose="020B0004020202020204" pitchFamily="34" charset="0"/>
              <a:ea typeface="Aptos" panose="020B0004020202020204" pitchFamily="34" charset="0"/>
              <a:cs typeface="Arial" panose="020B0604020202020204" pitchFamily="34" charset="0"/>
            </a:endParaRPr>
          </a:p>
          <a:p>
            <a:pPr marR="0" lvl="1">
              <a:lnSpc>
                <a:spcPct val="107000"/>
              </a:lnSpc>
              <a:spcBef>
                <a:spcPts val="0"/>
              </a:spcBef>
              <a:spcAft>
                <a:spcPts val="0"/>
              </a:spcAft>
            </a:pP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3239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F63C999-BDD5-F40B-71AE-DE7DAA984E68}"/>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Our Environment</a:t>
            </a:r>
          </a:p>
        </p:txBody>
      </p:sp>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2</a:t>
            </a:fld>
            <a:endParaRPr lang="en-US" dirty="0"/>
          </a:p>
        </p:txBody>
      </p:sp>
      <p:sp>
        <p:nvSpPr>
          <p:cNvPr id="6" name="TextBox 5">
            <a:extLst>
              <a:ext uri="{FF2B5EF4-FFF2-40B4-BE49-F238E27FC236}">
                <a16:creationId xmlns:a16="http://schemas.microsoft.com/office/drawing/2014/main" id="{89A251F1-CA89-1CE3-A0BC-201BD6D2D8C9}"/>
              </a:ext>
            </a:extLst>
          </p:cNvPr>
          <p:cNvSpPr txBox="1"/>
          <p:nvPr/>
        </p:nvSpPr>
        <p:spPr>
          <a:xfrm>
            <a:off x="545547" y="1818118"/>
            <a:ext cx="10888134" cy="4664034"/>
          </a:xfrm>
          <a:prstGeom prst="rect">
            <a:avLst/>
          </a:prstGeom>
          <a:noFill/>
        </p:spPr>
        <p:txBody>
          <a:bodyPr wrap="square">
            <a:spAutoFit/>
          </a:bodyPr>
          <a:lstStyle/>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Volatile national political environment</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Volatile media and social media environments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Prevalence of binary thinking (with us/against us)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General distrust of higher education and institutional actors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Fear of the consequences of engagement (“saying the wrong thing”)</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R="0" lvl="1">
              <a:lnSpc>
                <a:spcPct val="107000"/>
              </a:lnSpc>
              <a:spcBef>
                <a:spcPts val="0"/>
              </a:spcBef>
              <a:spcAft>
                <a:spcPts val="0"/>
              </a:spcAft>
            </a:pP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400" b="1" dirty="0">
              <a:solidFill>
                <a:srgbClr val="DC4405"/>
              </a:solidFill>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R="0" lvl="1">
              <a:spcBef>
                <a:spcPts val="0"/>
              </a:spcBef>
              <a:spcAft>
                <a:spcPts val="0"/>
              </a:spcAft>
            </a:pPr>
            <a:endParaRPr lang="en-US"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3000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F63C999-BDD5-F40B-71AE-DE7DAA984E68}"/>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Our Role as Educators</a:t>
            </a:r>
          </a:p>
        </p:txBody>
      </p:sp>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3</a:t>
            </a:fld>
            <a:endParaRPr lang="en-US" dirty="0"/>
          </a:p>
        </p:txBody>
      </p:sp>
      <p:sp>
        <p:nvSpPr>
          <p:cNvPr id="5" name="TextBox 4">
            <a:extLst>
              <a:ext uri="{FF2B5EF4-FFF2-40B4-BE49-F238E27FC236}">
                <a16:creationId xmlns:a16="http://schemas.microsoft.com/office/drawing/2014/main" id="{A6053215-CA35-79F3-CBF5-EA098235947F}"/>
              </a:ext>
            </a:extLst>
          </p:cNvPr>
          <p:cNvSpPr txBox="1"/>
          <p:nvPr/>
        </p:nvSpPr>
        <p:spPr>
          <a:xfrm>
            <a:off x="553225" y="1392686"/>
            <a:ext cx="9975521" cy="3159904"/>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We must…</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Create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learning and working environments that allow for diverse opinions and viewpoints to flourish.</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So that we can…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Collectively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navigate the discomfort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inevitably accompanies grappling with views differing from our own.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Enabling the…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pursuit of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deeper understanding of issues, ideas and perspectives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advance OSU’s mission of promoting economic, social, cultural and environmental progress for the people of Oregon, the nation, and the world.</a:t>
            </a:r>
          </a:p>
          <a:p>
            <a:pPr marL="0" marR="0" algn="ctr">
              <a:lnSpc>
                <a:spcPct val="107000"/>
              </a:lnSpc>
              <a:spcBef>
                <a:spcPts val="0"/>
              </a:spcBef>
              <a:spcAft>
                <a:spcPts val="80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5AD3386-5AD1-4786-9D29-38D0B8B2CCCE}"/>
              </a:ext>
            </a:extLst>
          </p:cNvPr>
          <p:cNvSpPr txBox="1"/>
          <p:nvPr/>
        </p:nvSpPr>
        <p:spPr>
          <a:xfrm>
            <a:off x="805070" y="4443443"/>
            <a:ext cx="3808141" cy="1264320"/>
          </a:xfrm>
          <a:prstGeom prst="rect">
            <a:avLst/>
          </a:prstGeom>
          <a:noFill/>
        </p:spPr>
        <p:txBody>
          <a:bodyPr wrap="square">
            <a:spAutoFit/>
          </a:bodyPr>
          <a:lstStyle/>
          <a:p>
            <a:pPr marL="0" marR="0" algn="ctr">
              <a:lnSpc>
                <a:spcPct val="107000"/>
              </a:lnSpc>
              <a:spcBef>
                <a:spcPts val="0"/>
              </a:spcBef>
              <a:spcAft>
                <a:spcPts val="800"/>
              </a:spcAft>
            </a:pP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Activism is a normal and expected part of higher </a:t>
            </a:r>
            <a:r>
              <a:rPr lang="en-US" sz="2400" b="1" kern="100" dirty="0">
                <a:solidFill>
                  <a:srgbClr val="DC4405"/>
                </a:solidFill>
                <a:latin typeface="Aptos" panose="020B0004020202020204" pitchFamily="34" charset="0"/>
                <a:ea typeface="Aptos" panose="020B0004020202020204" pitchFamily="34" charset="0"/>
                <a:cs typeface="Times New Roman" panose="02020603050405020304" pitchFamily="18" charset="0"/>
              </a:rPr>
              <a:t>e</a:t>
            </a:r>
            <a:r>
              <a:rPr lang="en-US" sz="2400" b="1" kern="100" dirty="0">
                <a:solidFill>
                  <a:srgbClr val="DC4405"/>
                </a:solidFill>
                <a:effectLst/>
                <a:latin typeface="Aptos" panose="020B0004020202020204" pitchFamily="34" charset="0"/>
                <a:ea typeface="Aptos" panose="020B0004020202020204" pitchFamily="34" charset="0"/>
                <a:cs typeface="Times New Roman" panose="02020603050405020304" pitchFamily="18" charset="0"/>
              </a:rPr>
              <a:t>ducation</a:t>
            </a:r>
          </a:p>
        </p:txBody>
      </p:sp>
      <p:sp>
        <p:nvSpPr>
          <p:cNvPr id="9" name="TextBox 8">
            <a:extLst>
              <a:ext uri="{FF2B5EF4-FFF2-40B4-BE49-F238E27FC236}">
                <a16:creationId xmlns:a16="http://schemas.microsoft.com/office/drawing/2014/main" id="{0ED941FD-7451-E1C4-D319-71845D5969A5}"/>
              </a:ext>
            </a:extLst>
          </p:cNvPr>
          <p:cNvSpPr txBox="1"/>
          <p:nvPr/>
        </p:nvSpPr>
        <p:spPr>
          <a:xfrm>
            <a:off x="5863198" y="4583152"/>
            <a:ext cx="6166624" cy="1200329"/>
          </a:xfrm>
          <a:prstGeom prst="rect">
            <a:avLst/>
          </a:prstGeom>
          <a:solidFill>
            <a:schemeClr val="bg1"/>
          </a:solidFill>
          <a:ln>
            <a:solidFill>
              <a:schemeClr val="tx1"/>
            </a:solidFill>
          </a:ln>
        </p:spPr>
        <p:txBody>
          <a:bodyPr wrap="square">
            <a:spAutoFit/>
          </a:bodyPr>
          <a:lstStyle/>
          <a:p>
            <a:pPr marL="0" marR="0">
              <a:spcBef>
                <a:spcPts val="0"/>
              </a:spcBef>
              <a:spcAft>
                <a:spcPts val="0"/>
              </a:spcAft>
            </a:pPr>
            <a:r>
              <a:rPr lang="en-US" sz="1800" dirty="0">
                <a:solidFill>
                  <a:srgbClr val="363636"/>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Colleges and universities exist for one reason above all: to promote learning…They need the noisy, teeming pluralism of living communities that search for truth.</a:t>
            </a:r>
          </a:p>
          <a:p>
            <a:pPr marL="0" marR="0" algn="r">
              <a:spcBef>
                <a:spcPts val="0"/>
              </a:spcBef>
              <a:spcAft>
                <a:spcPts val="0"/>
              </a:spcAft>
            </a:pPr>
            <a:r>
              <a:rPr lang="en-US" i="1" dirty="0">
                <a:solidFill>
                  <a:srgbClr val="363636"/>
                </a:solidFill>
                <a:highlight>
                  <a:srgbClr val="FFFFFF"/>
                </a:highlight>
                <a:latin typeface="Georgia" panose="02040502050405020303" pitchFamily="18" charset="0"/>
                <a:ea typeface="Aptos" panose="020B0004020202020204" pitchFamily="34" charset="0"/>
                <a:cs typeface="Aptos" panose="020B0004020202020204" pitchFamily="34" charset="0"/>
              </a:rPr>
              <a:t>Cass R. Sunstein, Harvard Law</a:t>
            </a:r>
            <a:endParaRPr lang="en-US" sz="1200" i="1"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48047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F63C999-BDD5-F40B-71AE-DE7DAA984E68}"/>
              </a:ext>
            </a:extLst>
          </p:cNvPr>
          <p:cNvSpPr txBox="1"/>
          <p:nvPr/>
        </p:nvSpPr>
        <p:spPr>
          <a:xfrm>
            <a:off x="86787" y="16178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Assets</a:t>
            </a:r>
          </a:p>
        </p:txBody>
      </p:sp>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4</a:t>
            </a:fld>
            <a:endParaRPr lang="en-US" dirty="0"/>
          </a:p>
        </p:txBody>
      </p:sp>
      <p:sp>
        <p:nvSpPr>
          <p:cNvPr id="6" name="TextBox 5">
            <a:extLst>
              <a:ext uri="{FF2B5EF4-FFF2-40B4-BE49-F238E27FC236}">
                <a16:creationId xmlns:a16="http://schemas.microsoft.com/office/drawing/2014/main" id="{89A251F1-CA89-1CE3-A0BC-201BD6D2D8C9}"/>
              </a:ext>
            </a:extLst>
          </p:cNvPr>
          <p:cNvSpPr txBox="1"/>
          <p:nvPr/>
        </p:nvSpPr>
        <p:spPr>
          <a:xfrm>
            <a:off x="86788" y="1092393"/>
            <a:ext cx="11706283" cy="4805354"/>
          </a:xfrm>
          <a:prstGeom prst="rect">
            <a:avLst/>
          </a:prstGeom>
          <a:noFill/>
        </p:spPr>
        <p:txBody>
          <a:bodyPr wrap="square">
            <a:spAutoFit/>
          </a:bodyPr>
          <a:lstStyle/>
          <a:p>
            <a:pPr marL="742950" marR="0" lvl="1" indent="-285750">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Strong internal collaboration</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Thoughtfully designed</a:t>
            </a:r>
            <a:r>
              <a:rPr lang="en-US" sz="2000" kern="100" dirty="0">
                <a:latin typeface="Aptos" panose="020B0004020202020204" pitchFamily="34" charset="0"/>
                <a:ea typeface="Aptos" panose="020B0004020202020204" pitchFamily="34" charset="0"/>
                <a:cs typeface="Arial" panose="020B0604020202020204" pitchFamily="34" charset="0"/>
              </a:rPr>
              <a:t> and tested </a:t>
            </a:r>
            <a:r>
              <a:rPr lang="en-US" sz="2000" kern="100" dirty="0">
                <a:effectLst/>
                <a:latin typeface="Aptos" panose="020B0004020202020204" pitchFamily="34" charset="0"/>
                <a:ea typeface="Aptos" panose="020B0004020202020204" pitchFamily="34" charset="0"/>
                <a:cs typeface="Arial" panose="020B0604020202020204" pitchFamily="34" charset="0"/>
              </a:rPr>
              <a:t>policies and practices that are consistent with our values</a:t>
            </a:r>
            <a:br>
              <a:rPr lang="en-US" sz="2000" kern="100" dirty="0">
                <a:latin typeface="Aptos" panose="020B0004020202020204" pitchFamily="34" charset="0"/>
                <a:ea typeface="Aptos" panose="020B0004020202020204" pitchFamily="34" charset="0"/>
                <a:cs typeface="Arial" panose="020B0604020202020204" pitchFamily="34" charset="0"/>
              </a:rPr>
            </a:br>
            <a:endParaRPr lang="en-US" sz="2000" kern="100" dirty="0">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kern="100" dirty="0">
                <a:latin typeface="Aptos" panose="020B0004020202020204" pitchFamily="34" charset="0"/>
                <a:ea typeface="Aptos" panose="020B0004020202020204" pitchFamily="34" charset="0"/>
                <a:cs typeface="Arial" panose="020B0604020202020204" pitchFamily="34" charset="0"/>
              </a:rPr>
              <a:t>Expertly staffed, situationally tested teams</a:t>
            </a:r>
            <a:br>
              <a:rPr lang="en-US" sz="2000" kern="100" dirty="0">
                <a:latin typeface="Aptos" panose="020B0004020202020204" pitchFamily="34" charset="0"/>
                <a:ea typeface="Aptos" panose="020B0004020202020204" pitchFamily="34" charset="0"/>
                <a:cs typeface="Arial" panose="020B0604020202020204" pitchFamily="34" charset="0"/>
              </a:rPr>
            </a:br>
            <a:endParaRPr lang="en-US" sz="2000" kern="100" dirty="0">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Active communication with shared governance partners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Significant guidance and professional development opportunities on relevant topics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A community of educators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Knowledgeable teaching and research faculty on relevant topics</a:t>
            </a:r>
            <a:br>
              <a:rPr lang="en-US" sz="2000" kern="100" dirty="0">
                <a:effectLst/>
                <a:latin typeface="Aptos" panose="020B0004020202020204" pitchFamily="34" charset="0"/>
                <a:ea typeface="Aptos" panose="020B0004020202020204" pitchFamily="34" charset="0"/>
                <a:cs typeface="Arial" panose="020B0604020202020204" pitchFamily="34" charset="0"/>
              </a:rPr>
            </a:b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Arial" panose="020B0604020202020204" pitchFamily="34" charset="0"/>
              </a:rPr>
              <a:t>Diverse student and employee bodies</a:t>
            </a:r>
          </a:p>
        </p:txBody>
      </p:sp>
    </p:spTree>
    <p:extLst>
      <p:ext uri="{BB962C8B-B14F-4D97-AF65-F5344CB8AC3E}">
        <p14:creationId xmlns:p14="http://schemas.microsoft.com/office/powerpoint/2010/main" val="38592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EB1D-0FFE-EC18-E062-0F9EDA568B52}"/>
              </a:ext>
            </a:extLst>
          </p:cNvPr>
          <p:cNvSpPr>
            <a:spLocks noGrp="1"/>
          </p:cNvSpPr>
          <p:nvPr>
            <p:ph type="ctrTitle"/>
          </p:nvPr>
        </p:nvSpPr>
        <p:spPr/>
        <p:txBody>
          <a:bodyPr>
            <a:normAutofit/>
          </a:bodyPr>
          <a:lstStyle/>
          <a:p>
            <a:pPr algn="ctr"/>
            <a:r>
              <a:rPr lang="en-US" sz="5400" dirty="0"/>
              <a:t>Free Speech, Expression and Academic Freedom</a:t>
            </a:r>
          </a:p>
        </p:txBody>
      </p:sp>
    </p:spTree>
    <p:extLst>
      <p:ext uri="{BB962C8B-B14F-4D97-AF65-F5344CB8AC3E}">
        <p14:creationId xmlns:p14="http://schemas.microsoft.com/office/powerpoint/2010/main" val="203823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7ADC9B-9F9D-7A0D-98A0-20F402FAAC43}"/>
              </a:ext>
            </a:extLst>
          </p:cNvPr>
          <p:cNvSpPr txBox="1"/>
          <p:nvPr/>
        </p:nvSpPr>
        <p:spPr>
          <a:xfrm>
            <a:off x="635000" y="1672441"/>
            <a:ext cx="9931400" cy="3139321"/>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Opportunities for OSU community members to explore rights and responsibilities associated with free expression and academic freedom in higher education settings.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Increased capacity for the university community to engage in dialogue, debate, deliberation and productive disagreement on significant topics.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Awareness of university policies, practices and resources supporting free expression and academic freedom.</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Opportunities to explore the relationship between advancing OSU’s commitment to diversity, equity and inclusion and safeguarding free expression and academic freedom.</a:t>
            </a:r>
          </a:p>
        </p:txBody>
      </p:sp>
      <p:sp>
        <p:nvSpPr>
          <p:cNvPr id="11" name="TextBox 10">
            <a:extLst>
              <a:ext uri="{FF2B5EF4-FFF2-40B4-BE49-F238E27FC236}">
                <a16:creationId xmlns:a16="http://schemas.microsoft.com/office/drawing/2014/main" id="{0C26BB99-56C7-EFBA-4BA8-6528AEC02A6E}"/>
              </a:ext>
            </a:extLst>
          </p:cNvPr>
          <p:cNvSpPr txBox="1"/>
          <p:nvPr/>
        </p:nvSpPr>
        <p:spPr>
          <a:xfrm>
            <a:off x="86787" y="161787"/>
            <a:ext cx="10910076"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Free Expression and Academic Freedom Committee</a:t>
            </a:r>
          </a:p>
        </p:txBody>
      </p:sp>
    </p:spTree>
    <p:extLst>
      <p:ext uri="{BB962C8B-B14F-4D97-AF65-F5344CB8AC3E}">
        <p14:creationId xmlns:p14="http://schemas.microsoft.com/office/powerpoint/2010/main" val="205354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7</a:t>
            </a:fld>
            <a:endParaRPr lang="en-US" dirty="0"/>
          </a:p>
        </p:txBody>
      </p:sp>
      <p:sp>
        <p:nvSpPr>
          <p:cNvPr id="4" name="TextBox 3">
            <a:extLst>
              <a:ext uri="{FF2B5EF4-FFF2-40B4-BE49-F238E27FC236}">
                <a16:creationId xmlns:a16="http://schemas.microsoft.com/office/drawing/2014/main" id="{16B6B8F1-1733-E881-1F37-646D2C8DE71D}"/>
              </a:ext>
            </a:extLst>
          </p:cNvPr>
          <p:cNvSpPr txBox="1"/>
          <p:nvPr/>
        </p:nvSpPr>
        <p:spPr>
          <a:xfrm>
            <a:off x="459320" y="2172499"/>
            <a:ext cx="2888937" cy="2386294"/>
          </a:xfrm>
          <a:prstGeom prst="rect">
            <a:avLst/>
          </a:prstGeom>
          <a:noFill/>
        </p:spPr>
        <p:txBody>
          <a:bodyPr wrap="square">
            <a:spAutoFit/>
          </a:bodyPr>
          <a:lstStyle/>
          <a:p>
            <a:pPr algn="ctr">
              <a:lnSpc>
                <a:spcPct val="107000"/>
              </a:lnSpc>
              <a:spcAft>
                <a:spcPts val="800"/>
              </a:spcAft>
            </a:pPr>
            <a:r>
              <a:rPr lang="en-US" sz="2000" kern="100" dirty="0">
                <a:latin typeface="Aptos" panose="020B0004020202020204" pitchFamily="34" charset="0"/>
                <a:ea typeface="Aptos" panose="020B0004020202020204" pitchFamily="34" charset="0"/>
                <a:cs typeface="Times New Roman" panose="02020603050405020304" pitchFamily="18" charset="0"/>
              </a:rPr>
              <a:t>Consolidated and comprehensive access to educational materials, engagement toolkits, a schedule of events for planned programs and activities.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07CCDD32-0B87-4135-1A7D-8266FD743DC2}"/>
              </a:ext>
            </a:extLst>
          </p:cNvPr>
          <p:cNvSpPr txBox="1"/>
          <p:nvPr/>
        </p:nvSpPr>
        <p:spPr>
          <a:xfrm>
            <a:off x="884955" y="150927"/>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Website</a:t>
            </a:r>
          </a:p>
        </p:txBody>
      </p:sp>
      <p:pic>
        <p:nvPicPr>
          <p:cNvPr id="5" name="Picture 4">
            <a:extLst>
              <a:ext uri="{FF2B5EF4-FFF2-40B4-BE49-F238E27FC236}">
                <a16:creationId xmlns:a16="http://schemas.microsoft.com/office/drawing/2014/main" id="{315A5135-1A4E-5070-BC19-DBEE9DFB6D04}"/>
              </a:ext>
            </a:extLst>
          </p:cNvPr>
          <p:cNvPicPr>
            <a:picLocks noChangeAspect="1"/>
          </p:cNvPicPr>
          <p:nvPr/>
        </p:nvPicPr>
        <p:blipFill>
          <a:blip r:embed="rId3"/>
          <a:stretch>
            <a:fillRect/>
          </a:stretch>
        </p:blipFill>
        <p:spPr>
          <a:xfrm>
            <a:off x="3703644" y="-3362"/>
            <a:ext cx="8132970" cy="6858000"/>
          </a:xfrm>
          <a:prstGeom prst="rect">
            <a:avLst/>
          </a:prstGeom>
        </p:spPr>
      </p:pic>
    </p:spTree>
    <p:extLst>
      <p:ext uri="{BB962C8B-B14F-4D97-AF65-F5344CB8AC3E}">
        <p14:creationId xmlns:p14="http://schemas.microsoft.com/office/powerpoint/2010/main" val="1574341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F778A-A5CC-3EE8-93BC-279B596F0C3B}"/>
              </a:ext>
            </a:extLst>
          </p:cNvPr>
          <p:cNvSpPr>
            <a:spLocks noGrp="1"/>
          </p:cNvSpPr>
          <p:nvPr>
            <p:ph type="sldNum" sz="quarter" idx="21"/>
          </p:nvPr>
        </p:nvSpPr>
        <p:spPr>
          <a:xfrm>
            <a:off x="11793071" y="3362"/>
            <a:ext cx="3989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523A5C-D7D0-446A-9CCA-3D4529EE6742}" type="slidenum">
              <a:rPr lang="en-US" smtClean="0"/>
              <a:pPr/>
              <a:t>8</a:t>
            </a:fld>
            <a:endParaRPr lang="en-US" dirty="0"/>
          </a:p>
        </p:txBody>
      </p:sp>
      <p:sp>
        <p:nvSpPr>
          <p:cNvPr id="7" name="TextBox 6">
            <a:extLst>
              <a:ext uri="{FF2B5EF4-FFF2-40B4-BE49-F238E27FC236}">
                <a16:creationId xmlns:a16="http://schemas.microsoft.com/office/drawing/2014/main" id="{07CCDD32-0B87-4135-1A7D-8266FD743DC2}"/>
              </a:ext>
            </a:extLst>
          </p:cNvPr>
          <p:cNvSpPr txBox="1"/>
          <p:nvPr/>
        </p:nvSpPr>
        <p:spPr>
          <a:xfrm>
            <a:off x="86787" y="0"/>
            <a:ext cx="7419568" cy="707886"/>
          </a:xfrm>
          <a:prstGeom prst="rect">
            <a:avLst/>
          </a:prstGeom>
          <a:noFill/>
        </p:spPr>
        <p:txBody>
          <a:bodyPr wrap="square" lIns="91440" tIns="45720" rIns="91440" bIns="45720" rtlCol="0" anchor="t">
            <a:spAutoFit/>
          </a:bodyPr>
          <a:lstStyle/>
          <a:p>
            <a:r>
              <a:rPr lang="en-US" sz="4000" dirty="0">
                <a:solidFill>
                  <a:srgbClr val="D73F09"/>
                </a:solidFill>
                <a:latin typeface="Impact"/>
                <a:ea typeface="Verdana"/>
              </a:rPr>
              <a:t>Resources</a:t>
            </a:r>
          </a:p>
        </p:txBody>
      </p:sp>
      <p:sp>
        <p:nvSpPr>
          <p:cNvPr id="5" name="TextBox 4">
            <a:extLst>
              <a:ext uri="{FF2B5EF4-FFF2-40B4-BE49-F238E27FC236}">
                <a16:creationId xmlns:a16="http://schemas.microsoft.com/office/drawing/2014/main" id="{1B2CB0C6-05A1-8CAF-327C-E8050E62A5D2}"/>
              </a:ext>
            </a:extLst>
          </p:cNvPr>
          <p:cNvSpPr txBox="1"/>
          <p:nvPr/>
        </p:nvSpPr>
        <p:spPr>
          <a:xfrm>
            <a:off x="906999" y="1563246"/>
            <a:ext cx="9680169" cy="3354765"/>
          </a:xfrm>
          <a:prstGeom prst="rect">
            <a:avLst/>
          </a:prstGeom>
          <a:noFill/>
        </p:spPr>
        <p:txBody>
          <a:bodyPr wrap="square">
            <a:spAutoFit/>
          </a:bodyPr>
          <a:lstStyle/>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Aptos" panose="020B0004020202020204" pitchFamily="34" charset="0"/>
              </a:rPr>
              <a:t>Freedom of Speech and Expression Policy</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Aptos" panose="020B0004020202020204" pitchFamily="34" charset="0"/>
              </a:rPr>
              <a:t>Academic Freedom Policy</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Aptos" panose="020B0004020202020204" pitchFamily="34" charset="0"/>
              </a:rPr>
              <a:t>Protest Response Protocol</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Aptos" panose="020B0004020202020204" pitchFamily="34" charset="0"/>
              </a:rPr>
              <a:t>Philosophy and Procedures of University Response to Activism</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Aptos" panose="020B0004020202020204" pitchFamily="34" charset="0"/>
              </a:rPr>
              <a:t>Freedom of Expression in the Educational Environment</a:t>
            </a:r>
          </a:p>
          <a:p>
            <a:pPr marL="457200" marR="0" lvl="0" indent="-457200">
              <a:spcBef>
                <a:spcPts val="0"/>
              </a:spcBef>
              <a:spcAft>
                <a:spcPts val="0"/>
              </a:spcAft>
              <a:buFont typeface="Arial" panose="020B0604020202020204" pitchFamily="34" charset="0"/>
              <a:buChar char="•"/>
            </a:pPr>
            <a:r>
              <a:rPr lang="en-US" sz="2800" dirty="0">
                <a:latin typeface="Calibri" panose="020F0502020204030204" pitchFamily="34" charset="0"/>
                <a:ea typeface="Aptos" panose="020B0004020202020204" pitchFamily="34" charset="0"/>
                <a:cs typeface="Aptos" panose="020B0004020202020204" pitchFamily="34" charset="0"/>
              </a:rPr>
              <a:t>University Principles re Communicating on Matters of Public Affairs</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240879721"/>
      </p:ext>
    </p:extLst>
  </p:cSld>
  <p:clrMapOvr>
    <a:masterClrMapping/>
  </p:clrMapOvr>
</p:sld>
</file>

<file path=ppt/theme/theme1.xml><?xml version="1.0" encoding="utf-8"?>
<a:theme xmlns:a="http://schemas.openxmlformats.org/drawingml/2006/main" name="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regon State Fonts">
      <a:majorFont>
        <a:latin typeface="Stratum2 Black"/>
        <a:ea typeface=""/>
        <a:cs typeface=""/>
      </a:majorFont>
      <a:minorFont>
        <a:latin typeface="Kiev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brand_fonts" id="{B16C2C15-9AD1-B940-8C11-4BAA75C206BC}" vid="{6FADB13D-0780-3E45-AB4C-D2EC804FAA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b0a1072-8ea3-4b77-a159-e21359cd5b3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96175C406B8548AE6CD53C143FEA8F" ma:contentTypeVersion="15" ma:contentTypeDescription="Create a new document." ma:contentTypeScope="" ma:versionID="368d914c875515009e4713d9b22496b2">
  <xsd:schema xmlns:xsd="http://www.w3.org/2001/XMLSchema" xmlns:xs="http://www.w3.org/2001/XMLSchema" xmlns:p="http://schemas.microsoft.com/office/2006/metadata/properties" xmlns:ns3="ab0a1072-8ea3-4b77-a159-e21359cd5b38" xmlns:ns4="66a13110-5585-4a87-98a2-4980fa9f8462" targetNamespace="http://schemas.microsoft.com/office/2006/metadata/properties" ma:root="true" ma:fieldsID="82526f72f328d763ac842fb0e6f47ebd" ns3:_="" ns4:_="">
    <xsd:import namespace="ab0a1072-8ea3-4b77-a159-e21359cd5b38"/>
    <xsd:import namespace="66a13110-5585-4a87-98a2-4980fa9f846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a1072-8ea3-4b77-a159-e21359cd5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a13110-5585-4a87-98a2-4980fa9f84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E13F9D-741B-4D53-999D-6A9F0E0061BF}">
  <ds:schemaRefs>
    <ds:schemaRef ds:uri="http://schemas.microsoft.com/sharepoint/v3/contenttype/forms"/>
  </ds:schemaRefs>
</ds:datastoreItem>
</file>

<file path=customXml/itemProps2.xml><?xml version="1.0" encoding="utf-8"?>
<ds:datastoreItem xmlns:ds="http://schemas.openxmlformats.org/officeDocument/2006/customXml" ds:itemID="{94435BD0-8E7B-4FEA-87FF-814622C31685}">
  <ds:schemaRefs>
    <ds:schemaRef ds:uri="http://schemas.microsoft.com/office/2006/documentManagement/types"/>
    <ds:schemaRef ds:uri="http://purl.org/dc/elements/1.1/"/>
    <ds:schemaRef ds:uri="ab0a1072-8ea3-4b77-a159-e21359cd5b38"/>
    <ds:schemaRef ds:uri="http://purl.org/dc/terms/"/>
    <ds:schemaRef ds:uri="66a13110-5585-4a87-98a2-4980fa9f8462"/>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67B9B14-EC81-40E3-82F6-20A5E3E9E9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a1072-8ea3-4b77-a159-e21359cd5b38"/>
    <ds:schemaRef ds:uri="66a13110-5585-4a87-98a2-4980fa9f84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Presentation_template-brand_fonts</Template>
  <TotalTime>2260</TotalTime>
  <Words>1055</Words>
  <Application>Microsoft Office PowerPoint</Application>
  <PresentationFormat>Widescreen</PresentationFormat>
  <Paragraphs>147</Paragraphs>
  <Slides>16</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Calibri</vt:lpstr>
      <vt:lpstr>Courier New</vt:lpstr>
      <vt:lpstr>Georgia</vt:lpstr>
      <vt:lpstr>Impact</vt:lpstr>
      <vt:lpstr>KievitPro-Regular</vt:lpstr>
      <vt:lpstr>Stratum2 Bold</vt:lpstr>
      <vt:lpstr>Symbol</vt:lpstr>
      <vt:lpstr>Verdana</vt:lpstr>
      <vt:lpstr>Office Theme</vt:lpstr>
      <vt:lpstr>Fall Preparations  Free EXPRESSION, Activism AND ENGAGEMENT </vt:lpstr>
      <vt:lpstr>PowerPoint Presentation</vt:lpstr>
      <vt:lpstr>PowerPoint Presentation</vt:lpstr>
      <vt:lpstr>PowerPoint Presentation</vt:lpstr>
      <vt:lpstr>PowerPoint Presentation</vt:lpstr>
      <vt:lpstr>Free Speech, Expression and Academic Freedom</vt:lpstr>
      <vt:lpstr>PowerPoint Presentation</vt:lpstr>
      <vt:lpstr>PowerPoint Presentation</vt:lpstr>
      <vt:lpstr>PowerPoint Presentation</vt:lpstr>
      <vt:lpstr>Protest/Activism  Planning &amp; Principles</vt:lpstr>
      <vt:lpstr>PowerPoint Presentation</vt:lpstr>
      <vt:lpstr>Israel &amp; Gaza Action Plan </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Heather Nicole</dc:creator>
  <cp:lastModifiedBy>Calascibetta, Caitlin M</cp:lastModifiedBy>
  <cp:revision>58</cp:revision>
  <cp:lastPrinted>2024-09-30T15:52:17Z</cp:lastPrinted>
  <dcterms:created xsi:type="dcterms:W3CDTF">2019-10-07T20:57:28Z</dcterms:created>
  <dcterms:modified xsi:type="dcterms:W3CDTF">2024-10-08T20:10:04Z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0x010100BF96175C406B8548AE6CD53C143FEA8F</vt:lpwstr>
  </property>
</Properties>
</file>