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3"/>
  </p:notesMasterIdLst>
  <p:handoutMasterIdLst>
    <p:handoutMasterId r:id="rId14"/>
  </p:handoutMasterIdLst>
  <p:sldIdLst>
    <p:sldId id="264" r:id="rId2"/>
    <p:sldId id="273" r:id="rId3"/>
    <p:sldId id="515" r:id="rId4"/>
    <p:sldId id="527" r:id="rId5"/>
    <p:sldId id="528" r:id="rId6"/>
    <p:sldId id="529" r:id="rId7"/>
    <p:sldId id="530" r:id="rId8"/>
    <p:sldId id="531" r:id="rId9"/>
    <p:sldId id="525" r:id="rId10"/>
    <p:sldId id="526" r:id="rId11"/>
    <p:sldId id="507"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82" autoAdjust="0"/>
    <p:restoredTop sz="88800" autoAdjust="0"/>
  </p:normalViewPr>
  <p:slideViewPr>
    <p:cSldViewPr snapToGrid="0" snapToObjects="1">
      <p:cViewPr varScale="1">
        <p:scale>
          <a:sx n="94" d="100"/>
          <a:sy n="94" d="100"/>
        </p:scale>
        <p:origin x="1698" y="96"/>
      </p:cViewPr>
      <p:guideLst/>
    </p:cSldViewPr>
  </p:slideViewPr>
  <p:notesTextViewPr>
    <p:cViewPr>
      <p:scale>
        <a:sx n="1" d="1"/>
        <a:sy n="1" d="1"/>
      </p:scale>
      <p:origin x="0" y="0"/>
    </p:cViewPr>
  </p:notesTextViewPr>
  <p:notesViewPr>
    <p:cSldViewPr snapToGrid="0" snapToObjects="1">
      <p:cViewPr>
        <p:scale>
          <a:sx n="150" d="100"/>
          <a:sy n="150" d="100"/>
        </p:scale>
        <p:origin x="2784" y="-290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44A028C-F8F8-4889-9494-DCC4D5B823EE}" type="datetimeFigureOut">
              <a:rPr lang="en-US" smtClean="0"/>
              <a:t>11/13/2024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9179CB0-C07C-4A9C-A2D8-218BEE601D3D}" type="slidenum">
              <a:rPr lang="en-US" smtClean="0"/>
              <a:t>‹#›</a:t>
            </a:fld>
            <a:endParaRPr lang="en-US" dirty="0"/>
          </a:p>
        </p:txBody>
      </p:sp>
    </p:spTree>
    <p:extLst>
      <p:ext uri="{BB962C8B-B14F-4D97-AF65-F5344CB8AC3E}">
        <p14:creationId xmlns:p14="http://schemas.microsoft.com/office/powerpoint/2010/main" val="322919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38A0696-E8A4-5E47-B426-CB2DE1C28947}" type="datetimeFigureOut">
              <a:rPr lang="en-US" smtClean="0"/>
              <a:t>11/13/2024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A39D37-EB39-9B49-85DF-DD837FDB43E8}" type="slidenum">
              <a:rPr lang="en-US" smtClean="0"/>
              <a:t>‹#›</a:t>
            </a:fld>
            <a:endParaRPr lang="en-US" dirty="0"/>
          </a:p>
        </p:txBody>
      </p:sp>
    </p:spTree>
    <p:extLst>
      <p:ext uri="{BB962C8B-B14F-4D97-AF65-F5344CB8AC3E}">
        <p14:creationId xmlns:p14="http://schemas.microsoft.com/office/powerpoint/2010/main" val="63214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0</a:t>
            </a:fld>
            <a:endParaRPr lang="en-US" dirty="0"/>
          </a:p>
        </p:txBody>
      </p:sp>
    </p:spTree>
    <p:extLst>
      <p:ext uri="{BB962C8B-B14F-4D97-AF65-F5344CB8AC3E}">
        <p14:creationId xmlns:p14="http://schemas.microsoft.com/office/powerpoint/2010/main" val="33841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1</a:t>
            </a:fld>
            <a:endParaRPr lang="en-US" dirty="0"/>
          </a:p>
        </p:txBody>
      </p:sp>
    </p:spTree>
    <p:extLst>
      <p:ext uri="{BB962C8B-B14F-4D97-AF65-F5344CB8AC3E}">
        <p14:creationId xmlns:p14="http://schemas.microsoft.com/office/powerpoint/2010/main" val="1509880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2</a:t>
            </a:fld>
            <a:endParaRPr lang="en-US" dirty="0"/>
          </a:p>
        </p:txBody>
      </p:sp>
    </p:spTree>
    <p:extLst>
      <p:ext uri="{BB962C8B-B14F-4D97-AF65-F5344CB8AC3E}">
        <p14:creationId xmlns:p14="http://schemas.microsoft.com/office/powerpoint/2010/main" val="3689383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3</a:t>
            </a:fld>
            <a:endParaRPr lang="en-US" dirty="0"/>
          </a:p>
        </p:txBody>
      </p:sp>
    </p:spTree>
    <p:extLst>
      <p:ext uri="{BB962C8B-B14F-4D97-AF65-F5344CB8AC3E}">
        <p14:creationId xmlns:p14="http://schemas.microsoft.com/office/powerpoint/2010/main" val="1233245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4</a:t>
            </a:fld>
            <a:endParaRPr lang="en-US" dirty="0"/>
          </a:p>
        </p:txBody>
      </p:sp>
    </p:spTree>
    <p:extLst>
      <p:ext uri="{BB962C8B-B14F-4D97-AF65-F5344CB8AC3E}">
        <p14:creationId xmlns:p14="http://schemas.microsoft.com/office/powerpoint/2010/main" val="330264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5</a:t>
            </a:fld>
            <a:endParaRPr lang="en-US" dirty="0"/>
          </a:p>
        </p:txBody>
      </p:sp>
    </p:spTree>
    <p:extLst>
      <p:ext uri="{BB962C8B-B14F-4D97-AF65-F5344CB8AC3E}">
        <p14:creationId xmlns:p14="http://schemas.microsoft.com/office/powerpoint/2010/main" val="1345442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6</a:t>
            </a:fld>
            <a:endParaRPr lang="en-US" dirty="0"/>
          </a:p>
        </p:txBody>
      </p:sp>
    </p:spTree>
    <p:extLst>
      <p:ext uri="{BB962C8B-B14F-4D97-AF65-F5344CB8AC3E}">
        <p14:creationId xmlns:p14="http://schemas.microsoft.com/office/powerpoint/2010/main" val="1663702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7</a:t>
            </a:fld>
            <a:endParaRPr lang="en-US" dirty="0"/>
          </a:p>
        </p:txBody>
      </p:sp>
    </p:spTree>
    <p:extLst>
      <p:ext uri="{BB962C8B-B14F-4D97-AF65-F5344CB8AC3E}">
        <p14:creationId xmlns:p14="http://schemas.microsoft.com/office/powerpoint/2010/main" val="4192128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10</a:t>
            </a:fld>
            <a:endParaRPr lang="en-US" dirty="0"/>
          </a:p>
        </p:txBody>
      </p:sp>
    </p:spTree>
    <p:extLst>
      <p:ext uri="{BB962C8B-B14F-4D97-AF65-F5344CB8AC3E}">
        <p14:creationId xmlns:p14="http://schemas.microsoft.com/office/powerpoint/2010/main" val="2515343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sp>
        <p:nvSpPr>
          <p:cNvPr id="11" name="Rectangle 10"/>
          <p:cNvSpPr/>
          <p:nvPr userDrawn="1"/>
        </p:nvSpPr>
        <p:spPr>
          <a:xfrm>
            <a:off x="0" y="0"/>
            <a:ext cx="12192000" cy="55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p:cNvSpPr>
            <a:spLocks noGrp="1"/>
          </p:cNvSpPr>
          <p:nvPr>
            <p:ph type="pic" sz="quarter" idx="10" hasCustomPrompt="1"/>
          </p:nvPr>
        </p:nvSpPr>
        <p:spPr>
          <a:xfrm>
            <a:off x="0" y="0"/>
            <a:ext cx="12192000" cy="5588000"/>
          </a:xfrm>
        </p:spPr>
        <p:txBody>
          <a:bodyPr/>
          <a:lstStyle>
            <a:lvl1pPr marL="0" indent="0">
              <a:buNone/>
              <a:defRPr baseline="0">
                <a:solidFill>
                  <a:schemeClr val="bg1">
                    <a:lumMod val="65000"/>
                  </a:schemeClr>
                </a:solidFill>
              </a:defRPr>
            </a:lvl1pPr>
          </a:lstStyle>
          <a:p>
            <a:r>
              <a:rPr lang="en-US" dirty="0"/>
              <a:t>Insert Picture Background</a:t>
            </a:r>
          </a:p>
        </p:txBody>
      </p:sp>
      <p:sp>
        <p:nvSpPr>
          <p:cNvPr id="4" name="Rectangle 3"/>
          <p:cNvSpPr/>
          <p:nvPr userDrawn="1"/>
        </p:nvSpPr>
        <p:spPr>
          <a:xfrm>
            <a:off x="0" y="5587320"/>
            <a:ext cx="12192000" cy="127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637759"/>
            <a:ext cx="5375563" cy="3480716"/>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0781" y="5692095"/>
            <a:ext cx="3270437" cy="10447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4" name="Slide Number Placeholder 3"/>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latin typeface="Georgia" panose="02040502050405020303" pitchFamily="18"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2"/>
                </a:solidFill>
                <a:latin typeface="Kievit Offc" panose="020B0504030101020102" pitchFamily="34" charset="0"/>
              </a:defRPr>
            </a:lvl1pPr>
            <a:lvl2pPr>
              <a:defRPr sz="2800" baseline="0">
                <a:solidFill>
                  <a:schemeClr val="tx2"/>
                </a:solidFill>
                <a:latin typeface="Kievit Offc" panose="020B0504030101020102" pitchFamily="34" charset="0"/>
              </a:defRPr>
            </a:lvl2pPr>
            <a:lvl3pPr>
              <a:defRPr sz="2400" baseline="0">
                <a:solidFill>
                  <a:schemeClr val="tx2"/>
                </a:solidFill>
                <a:latin typeface="Kievit Offc" panose="020B0504030101020102" pitchFamily="34" charset="0"/>
              </a:defRPr>
            </a:lvl3pPr>
            <a:lvl4pPr>
              <a:defRPr sz="2000" baseline="0">
                <a:solidFill>
                  <a:schemeClr val="tx2"/>
                </a:solidFill>
                <a:latin typeface="Kievit Offc" panose="020B0504030101020102" pitchFamily="34" charset="0"/>
              </a:defRPr>
            </a:lvl4pPr>
            <a:lvl5pPr>
              <a:defRPr sz="2000" baseline="0">
                <a:solidFill>
                  <a:schemeClr val="tx2"/>
                </a:solidFill>
                <a:latin typeface="Kievit Offc" panose="020B0504030101020102"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latin typeface="Georgia" panose="02040502050405020303" pitchFamily="18"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9150" y="5493828"/>
            <a:ext cx="3314705" cy="1058890"/>
          </a:xfrm>
          <a:prstGeom prst="rect">
            <a:avLst/>
          </a:prstGeom>
        </p:spPr>
      </p:pic>
    </p:spTree>
    <p:extLst>
      <p:ext uri="{BB962C8B-B14F-4D97-AF65-F5344CB8AC3E}">
        <p14:creationId xmlns:p14="http://schemas.microsoft.com/office/powerpoint/2010/main" val="152523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Stratum2 Bold"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685" y="5493964"/>
            <a:ext cx="3270437" cy="104474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0396" y="5347017"/>
            <a:ext cx="3483016" cy="143378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Georgia" panose="020405020504050203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latin typeface="Kievit Offc" panose="020B0504030101020102" pitchFamily="34" charset="0"/>
              </a:defRPr>
            </a:lvl1pPr>
            <a:lvl2pPr>
              <a:defRPr>
                <a:solidFill>
                  <a:schemeClr val="tx2"/>
                </a:solidFill>
                <a:latin typeface="Kievit Offc" panose="020B0504030101020102" pitchFamily="34" charset="0"/>
              </a:defRPr>
            </a:lvl2pPr>
            <a:lvl3pPr>
              <a:defRPr>
                <a:solidFill>
                  <a:schemeClr val="tx2"/>
                </a:solidFill>
                <a:latin typeface="Kievit Offc" panose="020B0504030101020102" pitchFamily="34" charset="0"/>
              </a:defRPr>
            </a:lvl3pPr>
            <a:lvl4pPr>
              <a:defRPr>
                <a:solidFill>
                  <a:schemeClr val="tx2"/>
                </a:solidFill>
                <a:latin typeface="Kievit Offc" panose="020B0504030101020102" pitchFamily="34" charset="0"/>
              </a:defRPr>
            </a:lvl4pPr>
            <a:lvl5pPr>
              <a:defRPr>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2"/>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latin typeface="Georgia" panose="02040502050405020303" pitchFamily="18"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aseline="0">
                <a:solidFill>
                  <a:schemeClr val="tx2"/>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9" name="Slide Number Placeholder 8"/>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latin typeface="Georgia" panose="02040502050405020303"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5" name="Slide Number Placeholder 4"/>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228600" y="209550"/>
            <a:ext cx="11725275" cy="642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tx2"/>
                </a:solidFill>
                <a:latin typeface="KievitPro-Regular" charset="0"/>
              </a:defRPr>
            </a:lvl1pPr>
          </a:lstStyle>
          <a:p>
            <a:r>
              <a:rPr lang="en-US" dirty="0"/>
              <a:t>OREGON STATE UNIVERSITY</a:t>
            </a:r>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tx2"/>
                </a:solidFill>
                <a:latin typeface="KievitPro-Regular" charset="0"/>
              </a:defRPr>
            </a:lvl1pPr>
          </a:lstStyle>
          <a:p>
            <a:r>
              <a:rPr lang="en-US" dirty="0"/>
              <a:t>| </a:t>
            </a:r>
            <a:fld id="{AAB6004F-53F9-E74D-AC89-56EA63355CB3}" type="slidenum">
              <a:rPr lang="en-US" smtClean="0"/>
              <a:pPr/>
              <a:t>‹#›</a:t>
            </a:fld>
            <a:endParaRPr lang="en-US" dirty="0"/>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03" r:id="rId1"/>
    <p:sldLayoutId id="2147483649" r:id="rId2"/>
    <p:sldLayoutId id="2147483677" r:id="rId3"/>
    <p:sldLayoutId id="2147483678" r:id="rId4"/>
    <p:sldLayoutId id="2147483681" r:id="rId5"/>
    <p:sldLayoutId id="2147483669" r:id="rId6"/>
    <p:sldLayoutId id="2147483687" r:id="rId7"/>
    <p:sldLayoutId id="2147483690" r:id="rId8"/>
    <p:sldLayoutId id="2147483693" r:id="rId9"/>
    <p:sldLayoutId id="2147483696" r:id="rId10"/>
    <p:sldLayoutId id="2147483699" r:id="rId11"/>
    <p:sldLayoutId id="2147483702" r:id="rId12"/>
  </p:sldLayoutIdLst>
  <p:hf hdr="0" dt="0"/>
  <p:txStyles>
    <p:titleStyle>
      <a:lvl1pPr algn="l" defTabSz="914400" rtl="0" eaLnBrk="1" latinLnBrk="0" hangingPunct="1">
        <a:lnSpc>
          <a:spcPct val="90000"/>
        </a:lnSpc>
        <a:spcBef>
          <a:spcPct val="0"/>
        </a:spcBef>
        <a:buNone/>
        <a:defRPr sz="4400" kern="1200" baseline="0">
          <a:solidFill>
            <a:schemeClr val="bg1"/>
          </a:solidFill>
          <a:latin typeface="Rufina-Stencil-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KievitPro-Regular"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KievitPro-Regular"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KievitPro-Regular"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8428" y="1247775"/>
            <a:ext cx="8439807" cy="2231171"/>
          </a:xfrm>
        </p:spPr>
        <p:txBody>
          <a:bodyPr>
            <a:noAutofit/>
          </a:bodyPr>
          <a:lstStyle/>
          <a:p>
            <a:r>
              <a:rPr lang="en-US" sz="4800" dirty="0">
                <a:latin typeface="Stratum2 Bold"/>
              </a:rPr>
              <a:t>Program proposalS </a:t>
            </a:r>
            <a:br>
              <a:rPr lang="en-US" sz="4800" dirty="0"/>
            </a:br>
            <a:r>
              <a:rPr lang="en-US" sz="4800" dirty="0">
                <a:latin typeface="Stratum2 Bold"/>
              </a:rPr>
              <a:t>FOR APPROVAL BY Faculty senate</a:t>
            </a:r>
            <a:endParaRPr lang="en-US" sz="4800" dirty="0"/>
          </a:p>
        </p:txBody>
      </p:sp>
      <p:sp>
        <p:nvSpPr>
          <p:cNvPr id="9" name="Subtitle 8"/>
          <p:cNvSpPr>
            <a:spLocks noGrp="1"/>
          </p:cNvSpPr>
          <p:nvPr>
            <p:ph type="subTitle" idx="1"/>
          </p:nvPr>
        </p:nvSpPr>
        <p:spPr>
          <a:xfrm>
            <a:off x="783680" y="4190534"/>
            <a:ext cx="10058400" cy="1143466"/>
          </a:xfrm>
        </p:spPr>
        <p:txBody>
          <a:bodyPr vert="horz" lIns="0" tIns="0" rIns="0" bIns="0" rtlCol="0" anchor="t">
            <a:normAutofit/>
          </a:bodyPr>
          <a:lstStyle/>
          <a:p>
            <a:r>
              <a:rPr lang="en-US" dirty="0">
                <a:latin typeface="+mn-lt"/>
              </a:rPr>
              <a:t>Kaplan Yalcin and Jim Coakley, Curriculum Council</a:t>
            </a:r>
          </a:p>
          <a:p>
            <a:endParaRPr lang="en-US" dirty="0">
              <a:latin typeface="+mn-lt"/>
            </a:endParaRPr>
          </a:p>
          <a:p>
            <a:r>
              <a:rPr lang="en-US" dirty="0">
                <a:latin typeface="+mn-lt"/>
              </a:rPr>
              <a:t>November 14, 2024</a:t>
            </a:r>
          </a:p>
        </p:txBody>
      </p:sp>
      <p:pic>
        <p:nvPicPr>
          <p:cNvPr id="4" name="Picture 3">
            <a:extLst>
              <a:ext uri="{FF2B5EF4-FFF2-40B4-BE49-F238E27FC236}">
                <a16:creationId xmlns:a16="http://schemas.microsoft.com/office/drawing/2014/main" id="{FE2955EF-DB5D-8BFC-2405-7217BEF8F427}"/>
              </a:ext>
            </a:extLst>
          </p:cNvPr>
          <p:cNvPicPr>
            <a:picLocks noChangeAspect="1"/>
          </p:cNvPicPr>
          <p:nvPr/>
        </p:nvPicPr>
        <p:blipFill>
          <a:blip r:embed="rId3"/>
          <a:stretch>
            <a:fillRect/>
          </a:stretch>
        </p:blipFill>
        <p:spPr>
          <a:xfrm>
            <a:off x="7926670" y="1614639"/>
            <a:ext cx="4265330" cy="3995586"/>
          </a:xfrm>
          <a:prstGeom prst="rect">
            <a:avLst/>
          </a:prstGeom>
        </p:spPr>
      </p:pic>
    </p:spTree>
    <p:extLst>
      <p:ext uri="{BB962C8B-B14F-4D97-AF65-F5344CB8AC3E}">
        <p14:creationId xmlns:p14="http://schemas.microsoft.com/office/powerpoint/2010/main" val="2087322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E459-E70E-4DA6-B60B-3B6559645535}"/>
              </a:ext>
            </a:extLst>
          </p:cNvPr>
          <p:cNvSpPr>
            <a:spLocks noGrp="1"/>
          </p:cNvSpPr>
          <p:nvPr>
            <p:ph type="title"/>
          </p:nvPr>
        </p:nvSpPr>
        <p:spPr/>
        <p:txBody>
          <a:bodyPr>
            <a:normAutofit/>
          </a:bodyPr>
          <a:lstStyle/>
          <a:p>
            <a:pPr algn="ctr"/>
            <a:r>
              <a:rPr lang="en-US" sz="3600" dirty="0">
                <a:latin typeface="+mj-lt"/>
                <a:cs typeface="Calibri Light" panose="020F0302020204030204" pitchFamily="34" charset="0"/>
              </a:rPr>
              <a:t>Information Items – Curricular Policies</a:t>
            </a:r>
            <a:endParaRPr lang="en-US" sz="3600" dirty="0">
              <a:solidFill>
                <a:schemeClr val="tx1"/>
              </a:solidFill>
              <a:latin typeface="+mj-lt"/>
              <a:cs typeface="Calibri Light" panose="020F0302020204030204" pitchFamily="34" charset="0"/>
            </a:endParaRPr>
          </a:p>
        </p:txBody>
      </p:sp>
      <p:sp>
        <p:nvSpPr>
          <p:cNvPr id="5" name="Content Placeholder 8">
            <a:extLst>
              <a:ext uri="{FF2B5EF4-FFF2-40B4-BE49-F238E27FC236}">
                <a16:creationId xmlns:a16="http://schemas.microsoft.com/office/drawing/2014/main" id="{3422A395-FE26-5D6A-7923-29CB17879F6E}"/>
              </a:ext>
            </a:extLst>
          </p:cNvPr>
          <p:cNvSpPr txBox="1">
            <a:spLocks/>
          </p:cNvSpPr>
          <p:nvPr/>
        </p:nvSpPr>
        <p:spPr>
          <a:xfrm>
            <a:off x="729261" y="1744653"/>
            <a:ext cx="10871838" cy="454955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Kievit Offc" panose="020B0504030101020102"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Kievit Offc" panose="020B0504030101020102"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Kievit Offc" panose="020B0504030101020102"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buFont typeface="Arial" panose="020B0604020202020204" pitchFamily="34" charset="0"/>
              <a:buChar char="•"/>
            </a:pPr>
            <a:endParaRPr lang="en-US" sz="2800" b="0" i="0" dirty="0">
              <a:solidFill>
                <a:srgbClr val="000000"/>
              </a:solidFill>
              <a:effectLst/>
              <a:latin typeface="+mn-lt"/>
            </a:endParaRPr>
          </a:p>
          <a:p>
            <a:pPr>
              <a:buFont typeface="Arial" panose="020B0604020202020204" pitchFamily="34" charset="0"/>
              <a:buChar char="•"/>
            </a:pPr>
            <a:r>
              <a:rPr lang="en-US" sz="3200" dirty="0">
                <a:solidFill>
                  <a:srgbClr val="000000"/>
                </a:solidFill>
                <a:latin typeface="+mn-lt"/>
              </a:rPr>
              <a:t>Added non-credit courses for Beyond OSU</a:t>
            </a:r>
          </a:p>
          <a:p>
            <a:pPr lvl="1">
              <a:buFont typeface="Arial" panose="020B0604020202020204" pitchFamily="34" charset="0"/>
              <a:buChar char="•"/>
            </a:pPr>
            <a:r>
              <a:rPr lang="en-US" sz="2800" b="0" i="0" dirty="0">
                <a:solidFill>
                  <a:srgbClr val="000000"/>
                </a:solidFill>
                <a:effectLst/>
                <a:latin typeface="+mn-lt"/>
              </a:rPr>
              <a:t>007: Beyond OSU I</a:t>
            </a:r>
          </a:p>
          <a:p>
            <a:pPr lvl="1">
              <a:buFont typeface="Arial" panose="020B0604020202020204" pitchFamily="34" charset="0"/>
              <a:buChar char="•"/>
            </a:pPr>
            <a:r>
              <a:rPr lang="en-US" sz="2800" dirty="0">
                <a:solidFill>
                  <a:srgbClr val="000000"/>
                </a:solidFill>
                <a:latin typeface="+mn-lt"/>
              </a:rPr>
              <a:t>008: Beyond OSU II</a:t>
            </a:r>
          </a:p>
          <a:p>
            <a:pPr lvl="1">
              <a:buFont typeface="Arial" panose="020B0604020202020204" pitchFamily="34" charset="0"/>
              <a:buChar char="•"/>
            </a:pPr>
            <a:endParaRPr lang="en-US" sz="2800" b="0" i="0" dirty="0">
              <a:solidFill>
                <a:srgbClr val="000000"/>
              </a:solidFill>
              <a:effectLst/>
              <a:latin typeface="+mn-lt"/>
            </a:endParaRPr>
          </a:p>
          <a:p>
            <a:pPr lvl="1">
              <a:buFont typeface="Arial" panose="020B0604020202020204" pitchFamily="34" charset="0"/>
              <a:buChar char="•"/>
            </a:pPr>
            <a:r>
              <a:rPr lang="en-US" sz="2800" dirty="0">
                <a:solidFill>
                  <a:srgbClr val="000000"/>
                </a:solidFill>
                <a:latin typeface="+mn-lt"/>
              </a:rPr>
              <a:t>Addition was recommended by Core Education Committee</a:t>
            </a:r>
            <a:endParaRPr lang="en-US" sz="2800" b="0" i="0" dirty="0">
              <a:solidFill>
                <a:srgbClr val="000000"/>
              </a:solidFill>
              <a:effectLst/>
              <a:latin typeface="+mn-lt"/>
            </a:endParaRPr>
          </a:p>
          <a:p>
            <a:pPr lvl="1">
              <a:buFont typeface="Arial" panose="020B0604020202020204" pitchFamily="34" charset="0"/>
              <a:buChar char="•"/>
            </a:pPr>
            <a:endParaRPr lang="en-US" sz="2800" b="0" i="0" dirty="0">
              <a:solidFill>
                <a:srgbClr val="000000"/>
              </a:solidFill>
              <a:effectLst/>
              <a:latin typeface="+mn-lt"/>
            </a:endParaRPr>
          </a:p>
        </p:txBody>
      </p:sp>
    </p:spTree>
    <p:extLst>
      <p:ext uri="{BB962C8B-B14F-4D97-AF65-F5344CB8AC3E}">
        <p14:creationId xmlns:p14="http://schemas.microsoft.com/office/powerpoint/2010/main" val="3901898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E459-E70E-4DA6-B60B-3B6559645535}"/>
              </a:ext>
            </a:extLst>
          </p:cNvPr>
          <p:cNvSpPr>
            <a:spLocks noGrp="1"/>
          </p:cNvSpPr>
          <p:nvPr>
            <p:ph type="title"/>
          </p:nvPr>
        </p:nvSpPr>
        <p:spPr>
          <a:xfrm>
            <a:off x="838200" y="365125"/>
            <a:ext cx="10515600" cy="698565"/>
          </a:xfrm>
        </p:spPr>
        <p:txBody>
          <a:bodyPr>
            <a:normAutofit/>
          </a:bodyPr>
          <a:lstStyle/>
          <a:p>
            <a:pPr algn="ctr"/>
            <a:r>
              <a:rPr lang="en-US" sz="3600" dirty="0">
                <a:solidFill>
                  <a:schemeClr val="tx1"/>
                </a:solidFill>
                <a:latin typeface="+mj-lt"/>
                <a:cs typeface="Calibri Light" panose="020F0302020204030204" pitchFamily="34" charset="0"/>
              </a:rPr>
              <a:t>Proposals Reviewed and Approved Since July 1</a:t>
            </a:r>
          </a:p>
        </p:txBody>
      </p:sp>
      <p:pic>
        <p:nvPicPr>
          <p:cNvPr id="9" name="Picture 8">
            <a:extLst>
              <a:ext uri="{FF2B5EF4-FFF2-40B4-BE49-F238E27FC236}">
                <a16:creationId xmlns:a16="http://schemas.microsoft.com/office/drawing/2014/main" id="{565CB979-B797-F7D4-3AAB-A6D6ED16D14D}"/>
              </a:ext>
            </a:extLst>
          </p:cNvPr>
          <p:cNvPicPr>
            <a:picLocks noChangeAspect="1"/>
          </p:cNvPicPr>
          <p:nvPr/>
        </p:nvPicPr>
        <p:blipFill>
          <a:blip r:embed="rId3"/>
          <a:stretch>
            <a:fillRect/>
          </a:stretch>
        </p:blipFill>
        <p:spPr>
          <a:xfrm>
            <a:off x="1009725" y="1013926"/>
            <a:ext cx="10172549" cy="5523377"/>
          </a:xfrm>
          <a:prstGeom prst="rect">
            <a:avLst/>
          </a:prstGeom>
        </p:spPr>
      </p:pic>
    </p:spTree>
    <p:extLst>
      <p:ext uri="{BB962C8B-B14F-4D97-AF65-F5344CB8AC3E}">
        <p14:creationId xmlns:p14="http://schemas.microsoft.com/office/powerpoint/2010/main" val="65024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2450"/>
            <a:ext cx="10515600" cy="1047463"/>
          </a:xfrm>
        </p:spPr>
        <p:txBody>
          <a:bodyPr>
            <a:normAutofit/>
          </a:bodyPr>
          <a:lstStyle/>
          <a:p>
            <a:r>
              <a:rPr lang="en-US" dirty="0">
                <a:latin typeface="+mj-lt"/>
              </a:rPr>
              <a:t>Programs for FS Approval</a:t>
            </a:r>
          </a:p>
        </p:txBody>
      </p:sp>
      <p:sp>
        <p:nvSpPr>
          <p:cNvPr id="9" name="Content Placeholder 8"/>
          <p:cNvSpPr>
            <a:spLocks noGrp="1"/>
          </p:cNvSpPr>
          <p:nvPr>
            <p:ph idx="1"/>
          </p:nvPr>
        </p:nvSpPr>
        <p:spPr>
          <a:xfrm>
            <a:off x="758890" y="1279320"/>
            <a:ext cx="10954405" cy="4847782"/>
          </a:xfrm>
        </p:spPr>
        <p:txBody>
          <a:bodyPr vert="horz" lIns="91440" tIns="45720" rIns="91440" bIns="45720" rtlCol="0" anchor="t">
            <a:noAutofit/>
          </a:bodyPr>
          <a:lstStyle/>
          <a:p>
            <a:r>
              <a:rPr lang="en-US" dirty="0"/>
              <a:t>College of Health</a:t>
            </a:r>
          </a:p>
          <a:p>
            <a:pPr lvl="1"/>
            <a:r>
              <a:rPr lang="en-US" sz="2800" dirty="0"/>
              <a:t>886: Healthcare Administration: New Undergraduate Major (BS, HBS)</a:t>
            </a:r>
          </a:p>
          <a:p>
            <a:r>
              <a:rPr lang="en-US" dirty="0"/>
              <a:t>College of Agricultural Sciences</a:t>
            </a:r>
          </a:p>
          <a:p>
            <a:pPr lvl="1"/>
            <a:r>
              <a:rPr lang="en-US" sz="2800" dirty="0"/>
              <a:t>858: Horticultural Therapy: New Undergraduate Certificate </a:t>
            </a:r>
          </a:p>
          <a:p>
            <a:r>
              <a:rPr lang="en-US" dirty="0"/>
              <a:t>College of Earth, Ocean, and Atmospheric Sciences</a:t>
            </a:r>
          </a:p>
          <a:p>
            <a:pPr lvl="1"/>
            <a:r>
              <a:rPr lang="en-US" sz="2800" dirty="0"/>
              <a:t>729: Climate Change Solutions: New Undergraduate Certificate</a:t>
            </a:r>
          </a:p>
          <a:p>
            <a:r>
              <a:rPr lang="en-US" dirty="0"/>
              <a:t>College of Forestry</a:t>
            </a:r>
          </a:p>
          <a:p>
            <a:pPr marR="0" lvl="1"/>
            <a:r>
              <a:rPr lang="en-US" sz="2800" dirty="0"/>
              <a:t>864: Wood Innovation for Sustainability Graduate Major (PSM)</a:t>
            </a:r>
          </a:p>
          <a:p>
            <a:pPr marR="0" lvl="1"/>
            <a:r>
              <a:rPr lang="en-US" sz="2800" dirty="0"/>
              <a:t>867: Mass Timber Graduate Certificate</a:t>
            </a:r>
          </a:p>
          <a:p>
            <a:pPr marR="0" lvl="1"/>
            <a:r>
              <a:rPr lang="en-US" sz="2800" dirty="0"/>
              <a:t>868: Timber Circular Economy Graduate Certificate</a:t>
            </a:r>
          </a:p>
          <a:p>
            <a:endParaRPr lang="en-US" sz="1000" dirty="0"/>
          </a:p>
        </p:txBody>
      </p:sp>
      <p:sp>
        <p:nvSpPr>
          <p:cNvPr id="4" name="Footer Placeholder 3"/>
          <p:cNvSpPr>
            <a:spLocks noGrp="1"/>
          </p:cNvSpPr>
          <p:nvPr>
            <p:ph type="ftr" sz="quarter" idx="11"/>
          </p:nvPr>
        </p:nvSpPr>
        <p:spPr/>
        <p:txBody>
          <a:bodyPr/>
          <a:lstStyle/>
          <a:p>
            <a:r>
              <a:rPr lang="en-US" dirty="0"/>
              <a:t>OREGON STATE UNIVERSITY</a:t>
            </a:r>
          </a:p>
        </p:txBody>
      </p:sp>
      <p:sp>
        <p:nvSpPr>
          <p:cNvPr id="5" name="Slide Number Placeholder 4"/>
          <p:cNvSpPr>
            <a:spLocks noGrp="1"/>
          </p:cNvSpPr>
          <p:nvPr>
            <p:ph type="sldNum" sz="quarter" idx="12"/>
          </p:nvPr>
        </p:nvSpPr>
        <p:spPr/>
        <p:txBody>
          <a:bodyPr/>
          <a:lstStyle/>
          <a:p>
            <a:fld id="{AAB6004F-53F9-E74D-AC89-56EA63355CB3}" type="slidenum">
              <a:rPr lang="en-US" smtClean="0"/>
              <a:t>1</a:t>
            </a:fld>
            <a:endParaRPr lang="en-US" dirty="0"/>
          </a:p>
        </p:txBody>
      </p:sp>
      <p:sp>
        <p:nvSpPr>
          <p:cNvPr id="7" name="Content Placeholder 8">
            <a:extLst>
              <a:ext uri="{FF2B5EF4-FFF2-40B4-BE49-F238E27FC236}">
                <a16:creationId xmlns:a16="http://schemas.microsoft.com/office/drawing/2014/main" id="{97D32B95-A00F-4B9F-91EB-F9784D62B882}"/>
              </a:ext>
            </a:extLst>
          </p:cNvPr>
          <p:cNvSpPr txBox="1">
            <a:spLocks/>
          </p:cNvSpPr>
          <p:nvPr/>
        </p:nvSpPr>
        <p:spPr>
          <a:xfrm>
            <a:off x="970483" y="4291508"/>
            <a:ext cx="8720857" cy="20813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Kievit Offc" panose="020B0504030101020102"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Kievit Offc" panose="020B0504030101020102"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Kievit Offc" panose="020B0504030101020102"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buFont typeface="Arial" panose="020B0604020202020204" pitchFamily="34" charset="0"/>
              <a:buChar char="•"/>
            </a:pPr>
            <a:endParaRPr lang="en-US" sz="2400" b="0" i="0" dirty="0">
              <a:solidFill>
                <a:srgbClr val="000000"/>
              </a:solidFill>
              <a:effectLst/>
              <a:latin typeface="+mn-lt"/>
            </a:endParaRPr>
          </a:p>
        </p:txBody>
      </p:sp>
    </p:spTree>
    <p:extLst>
      <p:ext uri="{BB962C8B-B14F-4D97-AF65-F5344CB8AC3E}">
        <p14:creationId xmlns:p14="http://schemas.microsoft.com/office/powerpoint/2010/main" val="59519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OREGON STATE UNIVERSITY</a:t>
            </a:r>
          </a:p>
        </p:txBody>
      </p:sp>
      <p:sp>
        <p:nvSpPr>
          <p:cNvPr id="5" name="Slide Number Placeholder 4"/>
          <p:cNvSpPr>
            <a:spLocks noGrp="1"/>
          </p:cNvSpPr>
          <p:nvPr>
            <p:ph type="sldNum" sz="quarter" idx="12"/>
          </p:nvPr>
        </p:nvSpPr>
        <p:spPr/>
        <p:txBody>
          <a:bodyPr/>
          <a:lstStyle/>
          <a:p>
            <a:fld id="{AAB6004F-53F9-E74D-AC89-56EA63355CB3}" type="slidenum">
              <a:rPr lang="en-US" smtClean="0"/>
              <a:t>2</a:t>
            </a:fld>
            <a:endParaRPr lang="en-US" dirty="0"/>
          </a:p>
        </p:txBody>
      </p:sp>
      <p:sp>
        <p:nvSpPr>
          <p:cNvPr id="6" name="Title 7">
            <a:extLst>
              <a:ext uri="{FF2B5EF4-FFF2-40B4-BE49-F238E27FC236}">
                <a16:creationId xmlns:a16="http://schemas.microsoft.com/office/drawing/2014/main" id="{140EF2D7-5C8B-4FB5-A519-52625925A16B}"/>
              </a:ext>
            </a:extLst>
          </p:cNvPr>
          <p:cNvSpPr txBox="1">
            <a:spLocks/>
          </p:cNvSpPr>
          <p:nvPr/>
        </p:nvSpPr>
        <p:spPr>
          <a:xfrm>
            <a:off x="679990" y="465614"/>
            <a:ext cx="10515600" cy="1840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2"/>
                </a:solidFill>
                <a:latin typeface="Georgia" panose="02040502050405020303" pitchFamily="18" charset="0"/>
                <a:ea typeface="+mj-ea"/>
                <a:cs typeface="+mj-cs"/>
              </a:defRPr>
            </a:lvl1pPr>
          </a:lstStyle>
          <a:p>
            <a:r>
              <a:rPr lang="en-US" sz="3600" dirty="0">
                <a:latin typeface="+mn-lt"/>
              </a:rPr>
              <a:t>Healthcare Administration</a:t>
            </a:r>
          </a:p>
          <a:p>
            <a:r>
              <a:rPr lang="en-US" sz="3600" dirty="0">
                <a:latin typeface="+mn-lt"/>
              </a:rPr>
              <a:t>	</a:t>
            </a:r>
            <a:r>
              <a:rPr lang="en-US" sz="2800" dirty="0">
                <a:latin typeface="+mn-lt"/>
              </a:rPr>
              <a:t>New Undergraduate Major (Ecampus)</a:t>
            </a:r>
          </a:p>
          <a:p>
            <a:r>
              <a:rPr lang="en-US" sz="3600" dirty="0">
                <a:latin typeface="+mn-lt"/>
              </a:rPr>
              <a:t>	</a:t>
            </a:r>
            <a:r>
              <a:rPr lang="en-US" sz="2800" dirty="0">
                <a:latin typeface="+mn-lt"/>
              </a:rPr>
              <a:t>CIM Key 886</a:t>
            </a:r>
          </a:p>
        </p:txBody>
      </p:sp>
      <p:sp>
        <p:nvSpPr>
          <p:cNvPr id="7" name="Content Placeholder 8">
            <a:extLst>
              <a:ext uri="{FF2B5EF4-FFF2-40B4-BE49-F238E27FC236}">
                <a16:creationId xmlns:a16="http://schemas.microsoft.com/office/drawing/2014/main" id="{97D32B95-A00F-4B9F-91EB-F9784D62B882}"/>
              </a:ext>
            </a:extLst>
          </p:cNvPr>
          <p:cNvSpPr txBox="1">
            <a:spLocks/>
          </p:cNvSpPr>
          <p:nvPr/>
        </p:nvSpPr>
        <p:spPr>
          <a:xfrm>
            <a:off x="679990" y="2207724"/>
            <a:ext cx="11047722" cy="35229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Kievit Offc" panose="020B0504030101020102"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Kievit Offc" panose="020B0504030101020102"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Kievit Offc" panose="020B0504030101020102"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panose="020B0604020202020204" pitchFamily="34" charset="0"/>
              <a:buChar char="•"/>
            </a:pPr>
            <a:r>
              <a:rPr lang="en-US" sz="3200" dirty="0"/>
              <a:t>Reviewed and approved by the following Faculty Senate Groups:</a:t>
            </a:r>
          </a:p>
          <a:p>
            <a:pPr lvl="1">
              <a:buFont typeface="Arial" panose="020B0604020202020204" pitchFamily="34" charset="0"/>
              <a:buChar char="•"/>
            </a:pPr>
            <a:r>
              <a:rPr lang="en-US" sz="2800" b="0" i="0" dirty="0">
                <a:solidFill>
                  <a:srgbClr val="000000"/>
                </a:solidFill>
                <a:effectLst/>
                <a:latin typeface="+mn-lt"/>
              </a:rPr>
              <a:t>Budgets &amp; Fiscal Planning Committee: Oct 9, 2024</a:t>
            </a:r>
          </a:p>
          <a:p>
            <a:pPr lvl="1">
              <a:buFont typeface="Arial" panose="020B0604020202020204" pitchFamily="34" charset="0"/>
              <a:buChar char="•"/>
            </a:pPr>
            <a:r>
              <a:rPr lang="en-US" sz="2800" dirty="0">
                <a:solidFill>
                  <a:srgbClr val="000000"/>
                </a:solidFill>
                <a:latin typeface="+mn-lt"/>
              </a:rPr>
              <a:t>Curriculum Council: Oct 21, 2024</a:t>
            </a:r>
            <a:endParaRPr lang="en-US" sz="2800" b="0" i="0" dirty="0">
              <a:solidFill>
                <a:srgbClr val="000000"/>
              </a:solidFill>
              <a:effectLst/>
              <a:latin typeface="+mn-lt"/>
            </a:endParaRPr>
          </a:p>
          <a:p>
            <a:pPr lvl="1">
              <a:buFont typeface="Arial" panose="020B0604020202020204" pitchFamily="34" charset="0"/>
              <a:buChar char="•"/>
            </a:pPr>
            <a:r>
              <a:rPr lang="en-US" sz="2800" b="0" i="0" dirty="0">
                <a:solidFill>
                  <a:srgbClr val="000000"/>
                </a:solidFill>
                <a:effectLst/>
                <a:latin typeface="+mn-lt"/>
              </a:rPr>
              <a:t>Executive Committee: Oct 25</a:t>
            </a:r>
            <a:r>
              <a:rPr lang="en-US" sz="2800" dirty="0">
                <a:solidFill>
                  <a:srgbClr val="000000"/>
                </a:solidFill>
                <a:latin typeface="+mn-lt"/>
              </a:rPr>
              <a:t>, 2024</a:t>
            </a:r>
          </a:p>
          <a:p>
            <a:pPr>
              <a:buFont typeface="Arial" panose="020B0604020202020204" pitchFamily="34" charset="0"/>
              <a:buChar char="•"/>
            </a:pPr>
            <a:r>
              <a:rPr lang="en-US" sz="3200" b="0" i="0" dirty="0">
                <a:solidFill>
                  <a:srgbClr val="000000"/>
                </a:solidFill>
                <a:effectLst/>
                <a:latin typeface="+mn-lt"/>
              </a:rPr>
              <a:t>Online degree program to prepare students for leadership roles in healthcare industry</a:t>
            </a:r>
          </a:p>
          <a:p>
            <a:pPr algn="l">
              <a:buFont typeface="Arial" panose="020B0604020202020204" pitchFamily="34" charset="0"/>
              <a:buChar char="•"/>
            </a:pPr>
            <a:endParaRPr lang="en-US" sz="2400" b="0" i="0" dirty="0">
              <a:solidFill>
                <a:srgbClr val="000000"/>
              </a:solidFill>
              <a:effectLst/>
              <a:latin typeface="+mn-lt"/>
            </a:endParaRPr>
          </a:p>
        </p:txBody>
      </p:sp>
    </p:spTree>
    <p:extLst>
      <p:ext uri="{BB962C8B-B14F-4D97-AF65-F5344CB8AC3E}">
        <p14:creationId xmlns:p14="http://schemas.microsoft.com/office/powerpoint/2010/main" val="2250208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OREGON STATE UNIVERSITY</a:t>
            </a:r>
          </a:p>
        </p:txBody>
      </p:sp>
      <p:sp>
        <p:nvSpPr>
          <p:cNvPr id="5" name="Slide Number Placeholder 4"/>
          <p:cNvSpPr>
            <a:spLocks noGrp="1"/>
          </p:cNvSpPr>
          <p:nvPr>
            <p:ph type="sldNum" sz="quarter" idx="12"/>
          </p:nvPr>
        </p:nvSpPr>
        <p:spPr/>
        <p:txBody>
          <a:bodyPr/>
          <a:lstStyle/>
          <a:p>
            <a:fld id="{AAB6004F-53F9-E74D-AC89-56EA63355CB3}" type="slidenum">
              <a:rPr lang="en-US" smtClean="0"/>
              <a:t>3</a:t>
            </a:fld>
            <a:endParaRPr lang="en-US" dirty="0"/>
          </a:p>
        </p:txBody>
      </p:sp>
      <p:sp>
        <p:nvSpPr>
          <p:cNvPr id="6" name="Title 7">
            <a:extLst>
              <a:ext uri="{FF2B5EF4-FFF2-40B4-BE49-F238E27FC236}">
                <a16:creationId xmlns:a16="http://schemas.microsoft.com/office/drawing/2014/main" id="{140EF2D7-5C8B-4FB5-A519-52625925A16B}"/>
              </a:ext>
            </a:extLst>
          </p:cNvPr>
          <p:cNvSpPr txBox="1">
            <a:spLocks/>
          </p:cNvSpPr>
          <p:nvPr/>
        </p:nvSpPr>
        <p:spPr>
          <a:xfrm>
            <a:off x="679990" y="465614"/>
            <a:ext cx="10515600" cy="1840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2"/>
                </a:solidFill>
                <a:latin typeface="Georgia" panose="02040502050405020303" pitchFamily="18" charset="0"/>
                <a:ea typeface="+mj-ea"/>
                <a:cs typeface="+mj-cs"/>
              </a:defRPr>
            </a:lvl1pPr>
          </a:lstStyle>
          <a:p>
            <a:r>
              <a:rPr lang="en-US" sz="3600" dirty="0">
                <a:latin typeface="+mn-lt"/>
              </a:rPr>
              <a:t>Horticultural Therapy</a:t>
            </a:r>
          </a:p>
          <a:p>
            <a:r>
              <a:rPr lang="en-US" sz="3600" dirty="0">
                <a:latin typeface="+mn-lt"/>
              </a:rPr>
              <a:t>	</a:t>
            </a:r>
            <a:r>
              <a:rPr lang="en-US" sz="2800" dirty="0">
                <a:latin typeface="+mn-lt"/>
              </a:rPr>
              <a:t>New Undergraduate Certificate (Ecampus)</a:t>
            </a:r>
          </a:p>
          <a:p>
            <a:r>
              <a:rPr lang="en-US" sz="2800" dirty="0">
                <a:latin typeface="+mn-lt"/>
              </a:rPr>
              <a:t>	CIM Key 858</a:t>
            </a:r>
          </a:p>
        </p:txBody>
      </p:sp>
      <p:sp>
        <p:nvSpPr>
          <p:cNvPr id="7" name="Content Placeholder 8">
            <a:extLst>
              <a:ext uri="{FF2B5EF4-FFF2-40B4-BE49-F238E27FC236}">
                <a16:creationId xmlns:a16="http://schemas.microsoft.com/office/drawing/2014/main" id="{97D32B95-A00F-4B9F-91EB-F9784D62B882}"/>
              </a:ext>
            </a:extLst>
          </p:cNvPr>
          <p:cNvSpPr txBox="1">
            <a:spLocks/>
          </p:cNvSpPr>
          <p:nvPr/>
        </p:nvSpPr>
        <p:spPr>
          <a:xfrm>
            <a:off x="679990" y="2207724"/>
            <a:ext cx="11047722" cy="35229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Kievit Offc" panose="020B0504030101020102"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Kievit Offc" panose="020B0504030101020102"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Kievit Offc" panose="020B0504030101020102"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panose="020B0604020202020204" pitchFamily="34" charset="0"/>
              <a:buChar char="•"/>
            </a:pPr>
            <a:r>
              <a:rPr lang="en-US" sz="3200" dirty="0"/>
              <a:t>Reviewed and approved by the following Faculty Senate Groups:</a:t>
            </a:r>
          </a:p>
          <a:p>
            <a:pPr lvl="1">
              <a:buFont typeface="Arial" panose="020B0604020202020204" pitchFamily="34" charset="0"/>
              <a:buChar char="•"/>
            </a:pPr>
            <a:r>
              <a:rPr lang="en-US" sz="2800" b="0" i="0" dirty="0">
                <a:solidFill>
                  <a:srgbClr val="000000"/>
                </a:solidFill>
                <a:effectLst/>
                <a:latin typeface="+mn-lt"/>
              </a:rPr>
              <a:t>Budgets &amp; Fiscal Planning Committee: Sep 25, 2024</a:t>
            </a:r>
          </a:p>
          <a:p>
            <a:pPr lvl="1">
              <a:buFont typeface="Arial" panose="020B0604020202020204" pitchFamily="34" charset="0"/>
              <a:buChar char="•"/>
            </a:pPr>
            <a:r>
              <a:rPr lang="en-US" sz="2800" dirty="0">
                <a:solidFill>
                  <a:srgbClr val="000000"/>
                </a:solidFill>
                <a:latin typeface="+mn-lt"/>
              </a:rPr>
              <a:t>Curriculum Council: Oct 7, 2024</a:t>
            </a:r>
            <a:endParaRPr lang="en-US" sz="2800" b="0" i="0" dirty="0">
              <a:solidFill>
                <a:srgbClr val="000000"/>
              </a:solidFill>
              <a:effectLst/>
              <a:latin typeface="+mn-lt"/>
            </a:endParaRPr>
          </a:p>
          <a:p>
            <a:pPr lvl="1">
              <a:buFont typeface="Arial" panose="020B0604020202020204" pitchFamily="34" charset="0"/>
              <a:buChar char="•"/>
            </a:pPr>
            <a:r>
              <a:rPr lang="en-US" sz="2800" b="0" i="0" dirty="0">
                <a:solidFill>
                  <a:srgbClr val="000000"/>
                </a:solidFill>
                <a:effectLst/>
                <a:latin typeface="+mn-lt"/>
              </a:rPr>
              <a:t>Executive Committee: Oct 25</a:t>
            </a:r>
            <a:r>
              <a:rPr lang="en-US" sz="2800" dirty="0">
                <a:solidFill>
                  <a:srgbClr val="000000"/>
                </a:solidFill>
                <a:latin typeface="+mn-lt"/>
              </a:rPr>
              <a:t>, 2024</a:t>
            </a:r>
          </a:p>
          <a:p>
            <a:pPr>
              <a:buFont typeface="Arial" panose="020B0604020202020204" pitchFamily="34" charset="0"/>
              <a:buChar char="•"/>
            </a:pPr>
            <a:r>
              <a:rPr lang="en-US" sz="3200" b="0" i="0" dirty="0">
                <a:solidFill>
                  <a:srgbClr val="000000"/>
                </a:solidFill>
                <a:effectLst/>
                <a:latin typeface="+mn-lt"/>
              </a:rPr>
              <a:t>Online certificate program to prepare </a:t>
            </a:r>
            <a:r>
              <a:rPr lang="en-US" sz="3200" dirty="0">
                <a:solidFill>
                  <a:srgbClr val="000000"/>
                </a:solidFill>
                <a:latin typeface="+mn-lt"/>
              </a:rPr>
              <a:t>students for American Horticultural Therapy Association (AHTA) registration</a:t>
            </a:r>
          </a:p>
          <a:p>
            <a:pPr algn="l">
              <a:buFont typeface="Arial" panose="020B0604020202020204" pitchFamily="34" charset="0"/>
              <a:buChar char="•"/>
            </a:pPr>
            <a:endParaRPr lang="en-US" sz="2400" b="0" i="0" dirty="0">
              <a:solidFill>
                <a:srgbClr val="000000"/>
              </a:solidFill>
              <a:effectLst/>
              <a:latin typeface="+mn-lt"/>
            </a:endParaRPr>
          </a:p>
        </p:txBody>
      </p:sp>
    </p:spTree>
    <p:extLst>
      <p:ext uri="{BB962C8B-B14F-4D97-AF65-F5344CB8AC3E}">
        <p14:creationId xmlns:p14="http://schemas.microsoft.com/office/powerpoint/2010/main" val="347763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OREGON STATE UNIVERSITY</a:t>
            </a:r>
          </a:p>
        </p:txBody>
      </p:sp>
      <p:sp>
        <p:nvSpPr>
          <p:cNvPr id="5" name="Slide Number Placeholder 4"/>
          <p:cNvSpPr>
            <a:spLocks noGrp="1"/>
          </p:cNvSpPr>
          <p:nvPr>
            <p:ph type="sldNum" sz="quarter" idx="12"/>
          </p:nvPr>
        </p:nvSpPr>
        <p:spPr/>
        <p:txBody>
          <a:bodyPr/>
          <a:lstStyle/>
          <a:p>
            <a:fld id="{AAB6004F-53F9-E74D-AC89-56EA63355CB3}" type="slidenum">
              <a:rPr lang="en-US" smtClean="0"/>
              <a:t>4</a:t>
            </a:fld>
            <a:endParaRPr lang="en-US" dirty="0"/>
          </a:p>
        </p:txBody>
      </p:sp>
      <p:sp>
        <p:nvSpPr>
          <p:cNvPr id="6" name="Title 7">
            <a:extLst>
              <a:ext uri="{FF2B5EF4-FFF2-40B4-BE49-F238E27FC236}">
                <a16:creationId xmlns:a16="http://schemas.microsoft.com/office/drawing/2014/main" id="{140EF2D7-5C8B-4FB5-A519-52625925A16B}"/>
              </a:ext>
            </a:extLst>
          </p:cNvPr>
          <p:cNvSpPr txBox="1">
            <a:spLocks/>
          </p:cNvSpPr>
          <p:nvPr/>
        </p:nvSpPr>
        <p:spPr>
          <a:xfrm>
            <a:off x="679990" y="465614"/>
            <a:ext cx="11047722" cy="1840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2"/>
                </a:solidFill>
                <a:latin typeface="Georgia" panose="02040502050405020303" pitchFamily="18" charset="0"/>
                <a:ea typeface="+mj-ea"/>
                <a:cs typeface="+mj-cs"/>
              </a:defRPr>
            </a:lvl1pPr>
          </a:lstStyle>
          <a:p>
            <a:r>
              <a:rPr lang="en-US" sz="3600" dirty="0">
                <a:latin typeface="+mn-lt"/>
              </a:rPr>
              <a:t>Climate Change Solutions</a:t>
            </a:r>
          </a:p>
          <a:p>
            <a:r>
              <a:rPr lang="en-US" sz="3600" dirty="0">
                <a:latin typeface="+mn-lt"/>
              </a:rPr>
              <a:t>	</a:t>
            </a:r>
            <a:r>
              <a:rPr lang="en-US" sz="3000" dirty="0">
                <a:latin typeface="+mn-lt"/>
              </a:rPr>
              <a:t>New Undergraduate Certificate (Corvallis, Ecampus)</a:t>
            </a:r>
          </a:p>
          <a:p>
            <a:r>
              <a:rPr lang="en-US" sz="3000" dirty="0">
                <a:latin typeface="+mn-lt"/>
              </a:rPr>
              <a:t>	CIM Key 729</a:t>
            </a:r>
          </a:p>
        </p:txBody>
      </p:sp>
      <p:sp>
        <p:nvSpPr>
          <p:cNvPr id="7" name="Content Placeholder 8">
            <a:extLst>
              <a:ext uri="{FF2B5EF4-FFF2-40B4-BE49-F238E27FC236}">
                <a16:creationId xmlns:a16="http://schemas.microsoft.com/office/drawing/2014/main" id="{97D32B95-A00F-4B9F-91EB-F9784D62B882}"/>
              </a:ext>
            </a:extLst>
          </p:cNvPr>
          <p:cNvSpPr txBox="1">
            <a:spLocks/>
          </p:cNvSpPr>
          <p:nvPr/>
        </p:nvSpPr>
        <p:spPr>
          <a:xfrm>
            <a:off x="679990" y="2207724"/>
            <a:ext cx="11047722" cy="35229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Kievit Offc" panose="020B0504030101020102"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Kievit Offc" panose="020B0504030101020102"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Kievit Offc" panose="020B0504030101020102"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panose="020B0604020202020204" pitchFamily="34" charset="0"/>
              <a:buChar char="•"/>
            </a:pPr>
            <a:r>
              <a:rPr lang="en-US" sz="3200" dirty="0"/>
              <a:t>Reviewed and approved by the following Faculty Senate Groups:</a:t>
            </a:r>
          </a:p>
          <a:p>
            <a:pPr lvl="1">
              <a:buFont typeface="Arial" panose="020B0604020202020204" pitchFamily="34" charset="0"/>
              <a:buChar char="•"/>
            </a:pPr>
            <a:r>
              <a:rPr lang="en-US" sz="2800" b="0" i="0" dirty="0">
                <a:solidFill>
                  <a:srgbClr val="000000"/>
                </a:solidFill>
                <a:effectLst/>
                <a:latin typeface="+mn-lt"/>
              </a:rPr>
              <a:t>Budgets &amp; Fiscal Planning Committee: Oct 9, 2024</a:t>
            </a:r>
          </a:p>
          <a:p>
            <a:pPr lvl="1">
              <a:buFont typeface="Arial" panose="020B0604020202020204" pitchFamily="34" charset="0"/>
              <a:buChar char="•"/>
            </a:pPr>
            <a:r>
              <a:rPr lang="en-US" sz="2800" dirty="0">
                <a:solidFill>
                  <a:srgbClr val="000000"/>
                </a:solidFill>
                <a:latin typeface="+mn-lt"/>
              </a:rPr>
              <a:t>Curriculum Council: Oct 21, 2024</a:t>
            </a:r>
            <a:endParaRPr lang="en-US" sz="2800" b="0" i="0" dirty="0">
              <a:solidFill>
                <a:srgbClr val="000000"/>
              </a:solidFill>
              <a:effectLst/>
              <a:latin typeface="+mn-lt"/>
            </a:endParaRPr>
          </a:p>
          <a:p>
            <a:pPr lvl="1">
              <a:buFont typeface="Arial" panose="020B0604020202020204" pitchFamily="34" charset="0"/>
              <a:buChar char="•"/>
            </a:pPr>
            <a:r>
              <a:rPr lang="en-US" sz="2800" b="0" i="0" dirty="0">
                <a:solidFill>
                  <a:srgbClr val="000000"/>
                </a:solidFill>
                <a:effectLst/>
                <a:latin typeface="+mn-lt"/>
              </a:rPr>
              <a:t>Executive Committee: Oct 25</a:t>
            </a:r>
            <a:r>
              <a:rPr lang="en-US" sz="2800" dirty="0">
                <a:solidFill>
                  <a:srgbClr val="000000"/>
                </a:solidFill>
                <a:latin typeface="+mn-lt"/>
              </a:rPr>
              <a:t>, 2024</a:t>
            </a:r>
          </a:p>
          <a:p>
            <a:pPr>
              <a:buFont typeface="Arial" panose="020B0604020202020204" pitchFamily="34" charset="0"/>
              <a:buChar char="•"/>
            </a:pPr>
            <a:r>
              <a:rPr lang="en-US" dirty="0">
                <a:solidFill>
                  <a:srgbClr val="000000"/>
                </a:solidFill>
                <a:latin typeface="+mn-lt"/>
              </a:rPr>
              <a:t>Provides an overview of the scientific basis of climate change, its causes, and its consequences for ecosystems and society, and provides students with the skills to create solutions that will help mitigate and adapt natural and human systems to changing climates around the world.</a:t>
            </a:r>
          </a:p>
          <a:p>
            <a:pPr algn="l">
              <a:buFont typeface="Arial" panose="020B0604020202020204" pitchFamily="34" charset="0"/>
              <a:buChar char="•"/>
            </a:pPr>
            <a:endParaRPr lang="en-US" sz="2400" b="0" i="0" dirty="0">
              <a:solidFill>
                <a:srgbClr val="000000"/>
              </a:solidFill>
              <a:effectLst/>
              <a:latin typeface="+mn-lt"/>
            </a:endParaRPr>
          </a:p>
        </p:txBody>
      </p:sp>
    </p:spTree>
    <p:extLst>
      <p:ext uri="{BB962C8B-B14F-4D97-AF65-F5344CB8AC3E}">
        <p14:creationId xmlns:p14="http://schemas.microsoft.com/office/powerpoint/2010/main" val="271646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OREGON STATE UNIVERSITY</a:t>
            </a:r>
          </a:p>
        </p:txBody>
      </p:sp>
      <p:sp>
        <p:nvSpPr>
          <p:cNvPr id="5" name="Slide Number Placeholder 4"/>
          <p:cNvSpPr>
            <a:spLocks noGrp="1"/>
          </p:cNvSpPr>
          <p:nvPr>
            <p:ph type="sldNum" sz="quarter" idx="12"/>
          </p:nvPr>
        </p:nvSpPr>
        <p:spPr/>
        <p:txBody>
          <a:bodyPr/>
          <a:lstStyle/>
          <a:p>
            <a:fld id="{AAB6004F-53F9-E74D-AC89-56EA63355CB3}" type="slidenum">
              <a:rPr lang="en-US" smtClean="0"/>
              <a:t>5</a:t>
            </a:fld>
            <a:endParaRPr lang="en-US" dirty="0"/>
          </a:p>
        </p:txBody>
      </p:sp>
      <p:sp>
        <p:nvSpPr>
          <p:cNvPr id="6" name="Title 7">
            <a:extLst>
              <a:ext uri="{FF2B5EF4-FFF2-40B4-BE49-F238E27FC236}">
                <a16:creationId xmlns:a16="http://schemas.microsoft.com/office/drawing/2014/main" id="{140EF2D7-5C8B-4FB5-A519-52625925A16B}"/>
              </a:ext>
            </a:extLst>
          </p:cNvPr>
          <p:cNvSpPr txBox="1">
            <a:spLocks/>
          </p:cNvSpPr>
          <p:nvPr/>
        </p:nvSpPr>
        <p:spPr>
          <a:xfrm>
            <a:off x="679990" y="465614"/>
            <a:ext cx="11146250" cy="1840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2"/>
                </a:solidFill>
                <a:latin typeface="Georgia" panose="02040502050405020303" pitchFamily="18" charset="0"/>
                <a:ea typeface="+mj-ea"/>
                <a:cs typeface="+mj-cs"/>
              </a:defRPr>
            </a:lvl1pPr>
          </a:lstStyle>
          <a:p>
            <a:r>
              <a:rPr lang="en-US" sz="3600" dirty="0">
                <a:latin typeface="+mn-lt"/>
              </a:rPr>
              <a:t>Wood Innovation for Sustainability Graduate Major (PSM)</a:t>
            </a:r>
          </a:p>
          <a:p>
            <a:r>
              <a:rPr lang="en-US" sz="3000" dirty="0">
                <a:latin typeface="+mn-lt"/>
              </a:rPr>
              <a:t>	New Graduate Major (PSM) (Ecampus)</a:t>
            </a:r>
          </a:p>
          <a:p>
            <a:r>
              <a:rPr lang="en-US" sz="3000" dirty="0">
                <a:latin typeface="+mn-lt"/>
              </a:rPr>
              <a:t>	CIM Key 864</a:t>
            </a:r>
          </a:p>
        </p:txBody>
      </p:sp>
      <p:sp>
        <p:nvSpPr>
          <p:cNvPr id="7" name="Content Placeholder 8">
            <a:extLst>
              <a:ext uri="{FF2B5EF4-FFF2-40B4-BE49-F238E27FC236}">
                <a16:creationId xmlns:a16="http://schemas.microsoft.com/office/drawing/2014/main" id="{97D32B95-A00F-4B9F-91EB-F9784D62B882}"/>
              </a:ext>
            </a:extLst>
          </p:cNvPr>
          <p:cNvSpPr txBox="1">
            <a:spLocks/>
          </p:cNvSpPr>
          <p:nvPr/>
        </p:nvSpPr>
        <p:spPr>
          <a:xfrm>
            <a:off x="679990" y="2207724"/>
            <a:ext cx="11047722" cy="39069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Kievit Offc" panose="020B0504030101020102"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Kievit Offc" panose="020B0504030101020102"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Kievit Offc" panose="020B0504030101020102"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panose="020B0604020202020204" pitchFamily="34" charset="0"/>
              <a:buChar char="•"/>
            </a:pPr>
            <a:r>
              <a:rPr lang="en-US" sz="3200" dirty="0">
                <a:latin typeface="+mn-lt"/>
              </a:rPr>
              <a:t>Reviewed and approved by the following Faculty Senate Groups:</a:t>
            </a:r>
          </a:p>
          <a:p>
            <a:pPr lvl="1">
              <a:buFont typeface="Arial" panose="020B0604020202020204" pitchFamily="34" charset="0"/>
              <a:buChar char="•"/>
            </a:pPr>
            <a:r>
              <a:rPr lang="en-US" sz="2800" b="0" i="0" dirty="0">
                <a:solidFill>
                  <a:srgbClr val="000000"/>
                </a:solidFill>
                <a:effectLst/>
                <a:latin typeface="+mn-lt"/>
              </a:rPr>
              <a:t>Budgets &amp; Fiscal Planning Committee: Oct 9, 2024</a:t>
            </a:r>
          </a:p>
          <a:p>
            <a:pPr lvl="1">
              <a:buFont typeface="Arial" panose="020B0604020202020204" pitchFamily="34" charset="0"/>
              <a:buChar char="•"/>
            </a:pPr>
            <a:r>
              <a:rPr lang="en-US" sz="2800" dirty="0">
                <a:solidFill>
                  <a:srgbClr val="000000"/>
                </a:solidFill>
                <a:latin typeface="+mn-lt"/>
              </a:rPr>
              <a:t>Graduate Council: Oct 21, 2024</a:t>
            </a:r>
            <a:endParaRPr lang="en-US" sz="2800" b="0" i="0" dirty="0">
              <a:solidFill>
                <a:srgbClr val="000000"/>
              </a:solidFill>
              <a:effectLst/>
              <a:latin typeface="+mn-lt"/>
            </a:endParaRPr>
          </a:p>
          <a:p>
            <a:pPr lvl="1">
              <a:buFont typeface="Arial" panose="020B0604020202020204" pitchFamily="34" charset="0"/>
              <a:buChar char="•"/>
            </a:pPr>
            <a:r>
              <a:rPr lang="en-US" sz="2800" dirty="0">
                <a:solidFill>
                  <a:srgbClr val="000000"/>
                </a:solidFill>
                <a:latin typeface="+mn-lt"/>
              </a:rPr>
              <a:t>Curriculum Council: Nov 4, 2024</a:t>
            </a:r>
            <a:endParaRPr lang="en-US" sz="2800" b="0" i="0" dirty="0">
              <a:solidFill>
                <a:srgbClr val="000000"/>
              </a:solidFill>
              <a:effectLst/>
              <a:latin typeface="+mn-lt"/>
            </a:endParaRPr>
          </a:p>
          <a:p>
            <a:pPr lvl="1">
              <a:buFont typeface="Arial" panose="020B0604020202020204" pitchFamily="34" charset="0"/>
              <a:buChar char="•"/>
            </a:pPr>
            <a:r>
              <a:rPr lang="en-US" sz="2800" b="0" i="0" dirty="0">
                <a:solidFill>
                  <a:srgbClr val="000000"/>
                </a:solidFill>
                <a:effectLst/>
                <a:latin typeface="+mn-lt"/>
              </a:rPr>
              <a:t>Executive Committee: Nov 7</a:t>
            </a:r>
            <a:r>
              <a:rPr lang="en-US" sz="2800" dirty="0">
                <a:solidFill>
                  <a:srgbClr val="000000"/>
                </a:solidFill>
                <a:latin typeface="+mn-lt"/>
              </a:rPr>
              <a:t>, 2024</a:t>
            </a:r>
          </a:p>
          <a:p>
            <a:pPr>
              <a:buFont typeface="Arial" panose="020B0604020202020204" pitchFamily="34" charset="0"/>
              <a:buChar char="•"/>
            </a:pPr>
            <a:r>
              <a:rPr lang="en-US" dirty="0">
                <a:solidFill>
                  <a:srgbClr val="000000"/>
                </a:solidFill>
                <a:latin typeface="+mn-lt"/>
              </a:rPr>
              <a:t>Provides </a:t>
            </a:r>
            <a:r>
              <a:rPr lang="en-US" b="0" i="0" dirty="0">
                <a:solidFill>
                  <a:srgbClr val="333333"/>
                </a:solidFill>
                <a:effectLst/>
                <a:latin typeface="+mn-lt"/>
              </a:rPr>
              <a:t>an international perspective on the most pressing and contemporary topics in the field, with students collaborating with world-class faculty and industry leaders</a:t>
            </a:r>
            <a:endParaRPr lang="en-US" sz="2400" b="0" i="0" dirty="0">
              <a:solidFill>
                <a:srgbClr val="000000"/>
              </a:solidFill>
              <a:effectLst/>
              <a:latin typeface="+mn-lt"/>
            </a:endParaRPr>
          </a:p>
        </p:txBody>
      </p:sp>
    </p:spTree>
    <p:extLst>
      <p:ext uri="{BB962C8B-B14F-4D97-AF65-F5344CB8AC3E}">
        <p14:creationId xmlns:p14="http://schemas.microsoft.com/office/powerpoint/2010/main" val="751823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OREGON STATE UNIVERSITY</a:t>
            </a:r>
          </a:p>
        </p:txBody>
      </p:sp>
      <p:sp>
        <p:nvSpPr>
          <p:cNvPr id="5" name="Slide Number Placeholder 4"/>
          <p:cNvSpPr>
            <a:spLocks noGrp="1"/>
          </p:cNvSpPr>
          <p:nvPr>
            <p:ph type="sldNum" sz="quarter" idx="12"/>
          </p:nvPr>
        </p:nvSpPr>
        <p:spPr/>
        <p:txBody>
          <a:bodyPr/>
          <a:lstStyle/>
          <a:p>
            <a:fld id="{AAB6004F-53F9-E74D-AC89-56EA63355CB3}" type="slidenum">
              <a:rPr lang="en-US" smtClean="0"/>
              <a:t>6</a:t>
            </a:fld>
            <a:endParaRPr lang="en-US" dirty="0"/>
          </a:p>
        </p:txBody>
      </p:sp>
      <p:sp>
        <p:nvSpPr>
          <p:cNvPr id="6" name="Title 7">
            <a:extLst>
              <a:ext uri="{FF2B5EF4-FFF2-40B4-BE49-F238E27FC236}">
                <a16:creationId xmlns:a16="http://schemas.microsoft.com/office/drawing/2014/main" id="{140EF2D7-5C8B-4FB5-A519-52625925A16B}"/>
              </a:ext>
            </a:extLst>
          </p:cNvPr>
          <p:cNvSpPr txBox="1">
            <a:spLocks/>
          </p:cNvSpPr>
          <p:nvPr/>
        </p:nvSpPr>
        <p:spPr>
          <a:xfrm>
            <a:off x="679990" y="465614"/>
            <a:ext cx="11047722" cy="1840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2"/>
                </a:solidFill>
                <a:latin typeface="Georgia" panose="02040502050405020303" pitchFamily="18" charset="0"/>
                <a:ea typeface="+mj-ea"/>
                <a:cs typeface="+mj-cs"/>
              </a:defRPr>
            </a:lvl1pPr>
          </a:lstStyle>
          <a:p>
            <a:r>
              <a:rPr lang="en-US" sz="3600" dirty="0">
                <a:latin typeface="+mn-lt"/>
              </a:rPr>
              <a:t>Mass Timber</a:t>
            </a:r>
          </a:p>
          <a:p>
            <a:r>
              <a:rPr lang="en-US" sz="3600" dirty="0">
                <a:latin typeface="+mn-lt"/>
              </a:rPr>
              <a:t>	</a:t>
            </a:r>
            <a:r>
              <a:rPr lang="en-US" sz="3000" dirty="0">
                <a:latin typeface="+mn-lt"/>
              </a:rPr>
              <a:t>New Graduate Certificate (Ecampus)</a:t>
            </a:r>
          </a:p>
          <a:p>
            <a:r>
              <a:rPr lang="en-US" sz="3000" dirty="0">
                <a:latin typeface="+mn-lt"/>
              </a:rPr>
              <a:t>	CIM Key 867</a:t>
            </a:r>
          </a:p>
        </p:txBody>
      </p:sp>
      <p:sp>
        <p:nvSpPr>
          <p:cNvPr id="7" name="Content Placeholder 8">
            <a:extLst>
              <a:ext uri="{FF2B5EF4-FFF2-40B4-BE49-F238E27FC236}">
                <a16:creationId xmlns:a16="http://schemas.microsoft.com/office/drawing/2014/main" id="{97D32B95-A00F-4B9F-91EB-F9784D62B882}"/>
              </a:ext>
            </a:extLst>
          </p:cNvPr>
          <p:cNvSpPr txBox="1">
            <a:spLocks/>
          </p:cNvSpPr>
          <p:nvPr/>
        </p:nvSpPr>
        <p:spPr>
          <a:xfrm>
            <a:off x="679990" y="2207724"/>
            <a:ext cx="11047722" cy="39069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Kievit Offc" panose="020B0504030101020102"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Kievit Offc" panose="020B0504030101020102"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Kievit Offc" panose="020B0504030101020102"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panose="020B0604020202020204" pitchFamily="34" charset="0"/>
              <a:buChar char="•"/>
            </a:pPr>
            <a:r>
              <a:rPr lang="en-US" sz="3200" dirty="0"/>
              <a:t>Reviewed and approved by the following Faculty Senate Groups:</a:t>
            </a:r>
          </a:p>
          <a:p>
            <a:pPr lvl="1">
              <a:buFont typeface="Arial" panose="020B0604020202020204" pitchFamily="34" charset="0"/>
              <a:buChar char="•"/>
            </a:pPr>
            <a:r>
              <a:rPr lang="en-US" sz="2800" b="0" i="0" dirty="0">
                <a:solidFill>
                  <a:srgbClr val="000000"/>
                </a:solidFill>
                <a:effectLst/>
                <a:latin typeface="+mn-lt"/>
              </a:rPr>
              <a:t>Budgets &amp; Fiscal Planning Committee: Oct 9, 2024</a:t>
            </a:r>
          </a:p>
          <a:p>
            <a:pPr lvl="1">
              <a:buFont typeface="Arial" panose="020B0604020202020204" pitchFamily="34" charset="0"/>
              <a:buChar char="•"/>
            </a:pPr>
            <a:r>
              <a:rPr lang="en-US" sz="2800" dirty="0">
                <a:solidFill>
                  <a:srgbClr val="000000"/>
                </a:solidFill>
                <a:latin typeface="+mn-lt"/>
              </a:rPr>
              <a:t>Graduate Council: Oct 21, 2024</a:t>
            </a:r>
            <a:endParaRPr lang="en-US" sz="2800" b="0" i="0" dirty="0">
              <a:solidFill>
                <a:srgbClr val="000000"/>
              </a:solidFill>
              <a:effectLst/>
              <a:latin typeface="+mn-lt"/>
            </a:endParaRPr>
          </a:p>
          <a:p>
            <a:pPr lvl="1">
              <a:buFont typeface="Arial" panose="020B0604020202020204" pitchFamily="34" charset="0"/>
              <a:buChar char="•"/>
            </a:pPr>
            <a:r>
              <a:rPr lang="en-US" sz="2800" dirty="0">
                <a:solidFill>
                  <a:srgbClr val="000000"/>
                </a:solidFill>
                <a:latin typeface="+mn-lt"/>
              </a:rPr>
              <a:t>Curriculum Council: Nov 4, 2024</a:t>
            </a:r>
            <a:endParaRPr lang="en-US" sz="2800" b="0" i="0" dirty="0">
              <a:solidFill>
                <a:srgbClr val="000000"/>
              </a:solidFill>
              <a:effectLst/>
              <a:latin typeface="+mn-lt"/>
            </a:endParaRPr>
          </a:p>
          <a:p>
            <a:pPr lvl="1">
              <a:buFont typeface="Arial" panose="020B0604020202020204" pitchFamily="34" charset="0"/>
              <a:buChar char="•"/>
            </a:pPr>
            <a:r>
              <a:rPr lang="en-US" sz="2800" b="0" i="0" dirty="0">
                <a:solidFill>
                  <a:srgbClr val="000000"/>
                </a:solidFill>
                <a:effectLst/>
                <a:latin typeface="+mn-lt"/>
              </a:rPr>
              <a:t>Executive Committee: Nov 7</a:t>
            </a:r>
            <a:r>
              <a:rPr lang="en-US" sz="2800" dirty="0">
                <a:solidFill>
                  <a:srgbClr val="000000"/>
                </a:solidFill>
                <a:latin typeface="+mn-lt"/>
              </a:rPr>
              <a:t>, 2024</a:t>
            </a:r>
          </a:p>
          <a:p>
            <a:pPr>
              <a:buFont typeface="Arial" panose="020B0604020202020204" pitchFamily="34" charset="0"/>
              <a:buChar char="•"/>
            </a:pPr>
            <a:r>
              <a:rPr lang="en-US" dirty="0">
                <a:solidFill>
                  <a:srgbClr val="000000"/>
                </a:solidFill>
                <a:latin typeface="+mn-lt"/>
              </a:rPr>
              <a:t>Provides </a:t>
            </a:r>
            <a:r>
              <a:rPr lang="en-US" b="0" i="0" dirty="0">
                <a:solidFill>
                  <a:srgbClr val="333333"/>
                </a:solidFill>
                <a:effectLst/>
                <a:latin typeface="Calibri" panose="020F0502020204030204" pitchFamily="34" charset="0"/>
              </a:rPr>
              <a:t>a foundation in wood science and technology, with a focus on mass timber</a:t>
            </a:r>
            <a:endParaRPr lang="en-US" sz="2400" b="0" i="0" dirty="0">
              <a:solidFill>
                <a:srgbClr val="000000"/>
              </a:solidFill>
              <a:effectLst/>
              <a:latin typeface="+mn-lt"/>
            </a:endParaRPr>
          </a:p>
        </p:txBody>
      </p:sp>
    </p:spTree>
    <p:extLst>
      <p:ext uri="{BB962C8B-B14F-4D97-AF65-F5344CB8AC3E}">
        <p14:creationId xmlns:p14="http://schemas.microsoft.com/office/powerpoint/2010/main" val="217139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OREGON STATE UNIVERSITY</a:t>
            </a:r>
          </a:p>
        </p:txBody>
      </p:sp>
      <p:sp>
        <p:nvSpPr>
          <p:cNvPr id="5" name="Slide Number Placeholder 4"/>
          <p:cNvSpPr>
            <a:spLocks noGrp="1"/>
          </p:cNvSpPr>
          <p:nvPr>
            <p:ph type="sldNum" sz="quarter" idx="12"/>
          </p:nvPr>
        </p:nvSpPr>
        <p:spPr/>
        <p:txBody>
          <a:bodyPr/>
          <a:lstStyle/>
          <a:p>
            <a:fld id="{AAB6004F-53F9-E74D-AC89-56EA63355CB3}" type="slidenum">
              <a:rPr lang="en-US" smtClean="0"/>
              <a:t>7</a:t>
            </a:fld>
            <a:endParaRPr lang="en-US" dirty="0"/>
          </a:p>
        </p:txBody>
      </p:sp>
      <p:sp>
        <p:nvSpPr>
          <p:cNvPr id="6" name="Title 7">
            <a:extLst>
              <a:ext uri="{FF2B5EF4-FFF2-40B4-BE49-F238E27FC236}">
                <a16:creationId xmlns:a16="http://schemas.microsoft.com/office/drawing/2014/main" id="{140EF2D7-5C8B-4FB5-A519-52625925A16B}"/>
              </a:ext>
            </a:extLst>
          </p:cNvPr>
          <p:cNvSpPr txBox="1">
            <a:spLocks/>
          </p:cNvSpPr>
          <p:nvPr/>
        </p:nvSpPr>
        <p:spPr>
          <a:xfrm>
            <a:off x="679990" y="465614"/>
            <a:ext cx="11047722" cy="1840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2"/>
                </a:solidFill>
                <a:latin typeface="Georgia" panose="02040502050405020303" pitchFamily="18" charset="0"/>
                <a:ea typeface="+mj-ea"/>
                <a:cs typeface="+mj-cs"/>
              </a:defRPr>
            </a:lvl1pPr>
          </a:lstStyle>
          <a:p>
            <a:r>
              <a:rPr lang="en-US" sz="3600" dirty="0">
                <a:latin typeface="+mn-lt"/>
              </a:rPr>
              <a:t>Timber Circular Economy</a:t>
            </a:r>
          </a:p>
          <a:p>
            <a:r>
              <a:rPr lang="en-US" sz="3600" dirty="0">
                <a:latin typeface="+mn-lt"/>
              </a:rPr>
              <a:t>	</a:t>
            </a:r>
            <a:r>
              <a:rPr lang="en-US" sz="3000" dirty="0">
                <a:latin typeface="+mn-lt"/>
              </a:rPr>
              <a:t>New Graduate Certificate (Ecampus)</a:t>
            </a:r>
          </a:p>
          <a:p>
            <a:r>
              <a:rPr lang="en-US" sz="3000" dirty="0">
                <a:latin typeface="+mn-lt"/>
              </a:rPr>
              <a:t>	CIM Key 868</a:t>
            </a:r>
          </a:p>
        </p:txBody>
      </p:sp>
      <p:sp>
        <p:nvSpPr>
          <p:cNvPr id="7" name="Content Placeholder 8">
            <a:extLst>
              <a:ext uri="{FF2B5EF4-FFF2-40B4-BE49-F238E27FC236}">
                <a16:creationId xmlns:a16="http://schemas.microsoft.com/office/drawing/2014/main" id="{97D32B95-A00F-4B9F-91EB-F9784D62B882}"/>
              </a:ext>
            </a:extLst>
          </p:cNvPr>
          <p:cNvSpPr txBox="1">
            <a:spLocks/>
          </p:cNvSpPr>
          <p:nvPr/>
        </p:nvSpPr>
        <p:spPr>
          <a:xfrm>
            <a:off x="679990" y="2207724"/>
            <a:ext cx="11047722" cy="39069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Kievit Offc" panose="020B0504030101020102"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Kievit Offc" panose="020B0504030101020102"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Kievit Offc" panose="020B0504030101020102"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panose="020B0604020202020204" pitchFamily="34" charset="0"/>
              <a:buChar char="•"/>
            </a:pPr>
            <a:r>
              <a:rPr lang="en-US" sz="3200" dirty="0">
                <a:latin typeface="+mn-lt"/>
              </a:rPr>
              <a:t>Reviewed and approved by the following Faculty Senate Groups:</a:t>
            </a:r>
          </a:p>
          <a:p>
            <a:pPr lvl="1">
              <a:buFont typeface="Arial" panose="020B0604020202020204" pitchFamily="34" charset="0"/>
              <a:buChar char="•"/>
            </a:pPr>
            <a:r>
              <a:rPr lang="en-US" sz="2800" b="0" i="0" dirty="0">
                <a:solidFill>
                  <a:srgbClr val="000000"/>
                </a:solidFill>
                <a:effectLst/>
                <a:latin typeface="+mn-lt"/>
              </a:rPr>
              <a:t>Budgets &amp; Fiscal Planning Committee: Oct 9, 2024</a:t>
            </a:r>
          </a:p>
          <a:p>
            <a:pPr lvl="1">
              <a:buFont typeface="Arial" panose="020B0604020202020204" pitchFamily="34" charset="0"/>
              <a:buChar char="•"/>
            </a:pPr>
            <a:r>
              <a:rPr lang="en-US" sz="2800" dirty="0">
                <a:solidFill>
                  <a:srgbClr val="000000"/>
                </a:solidFill>
                <a:latin typeface="+mn-lt"/>
              </a:rPr>
              <a:t>Graduate Council: Oct 21, 2024</a:t>
            </a:r>
            <a:endParaRPr lang="en-US" sz="2800" b="0" i="0" dirty="0">
              <a:solidFill>
                <a:srgbClr val="000000"/>
              </a:solidFill>
              <a:effectLst/>
              <a:latin typeface="+mn-lt"/>
            </a:endParaRPr>
          </a:p>
          <a:p>
            <a:pPr lvl="1">
              <a:buFont typeface="Arial" panose="020B0604020202020204" pitchFamily="34" charset="0"/>
              <a:buChar char="•"/>
            </a:pPr>
            <a:r>
              <a:rPr lang="en-US" sz="2800" dirty="0">
                <a:solidFill>
                  <a:srgbClr val="000000"/>
                </a:solidFill>
                <a:latin typeface="+mn-lt"/>
              </a:rPr>
              <a:t>Curriculum Council: Nov 4, 2024</a:t>
            </a:r>
            <a:endParaRPr lang="en-US" sz="2800" b="0" i="0" dirty="0">
              <a:solidFill>
                <a:srgbClr val="000000"/>
              </a:solidFill>
              <a:effectLst/>
              <a:latin typeface="+mn-lt"/>
            </a:endParaRPr>
          </a:p>
          <a:p>
            <a:pPr lvl="1">
              <a:buFont typeface="Arial" panose="020B0604020202020204" pitchFamily="34" charset="0"/>
              <a:buChar char="•"/>
            </a:pPr>
            <a:r>
              <a:rPr lang="en-US" sz="2800" b="0" i="0" dirty="0">
                <a:solidFill>
                  <a:srgbClr val="000000"/>
                </a:solidFill>
                <a:effectLst/>
                <a:latin typeface="+mn-lt"/>
              </a:rPr>
              <a:t>Executive Committee: Nov 7</a:t>
            </a:r>
            <a:r>
              <a:rPr lang="en-US" sz="2800" dirty="0">
                <a:solidFill>
                  <a:srgbClr val="000000"/>
                </a:solidFill>
                <a:latin typeface="+mn-lt"/>
              </a:rPr>
              <a:t>, 2024</a:t>
            </a:r>
          </a:p>
          <a:p>
            <a:pPr>
              <a:buFont typeface="Arial" panose="020B0604020202020204" pitchFamily="34" charset="0"/>
              <a:buChar char="•"/>
            </a:pPr>
            <a:r>
              <a:rPr lang="en-US" dirty="0">
                <a:solidFill>
                  <a:srgbClr val="000000"/>
                </a:solidFill>
                <a:latin typeface="+mn-lt"/>
              </a:rPr>
              <a:t>Provides </a:t>
            </a:r>
            <a:r>
              <a:rPr lang="en-US" b="0" i="0" dirty="0">
                <a:solidFill>
                  <a:srgbClr val="333333"/>
                </a:solidFill>
                <a:effectLst/>
                <a:latin typeface="+mn-lt"/>
              </a:rPr>
              <a:t>a foundation in wood science and technology, with a focus on circular economy</a:t>
            </a:r>
            <a:endParaRPr lang="en-US" sz="2400" b="0" i="0" dirty="0">
              <a:solidFill>
                <a:srgbClr val="000000"/>
              </a:solidFill>
              <a:effectLst/>
              <a:latin typeface="+mn-lt"/>
            </a:endParaRPr>
          </a:p>
        </p:txBody>
      </p:sp>
    </p:spTree>
    <p:extLst>
      <p:ext uri="{BB962C8B-B14F-4D97-AF65-F5344CB8AC3E}">
        <p14:creationId xmlns:p14="http://schemas.microsoft.com/office/powerpoint/2010/main" val="3971759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FC8E-E3A2-C41F-EE76-9048213E0106}"/>
              </a:ext>
            </a:extLst>
          </p:cNvPr>
          <p:cNvSpPr>
            <a:spLocks noGrp="1"/>
          </p:cNvSpPr>
          <p:nvPr>
            <p:ph type="title"/>
          </p:nvPr>
        </p:nvSpPr>
        <p:spPr/>
        <p:txBody>
          <a:bodyPr/>
          <a:lstStyle/>
          <a:p>
            <a:r>
              <a:rPr lang="en-US" dirty="0">
                <a:latin typeface="+mj-lt"/>
              </a:rPr>
              <a:t>Request Faculty Senate Approval</a:t>
            </a:r>
          </a:p>
        </p:txBody>
      </p:sp>
      <p:sp>
        <p:nvSpPr>
          <p:cNvPr id="3" name="Content Placeholder 2">
            <a:extLst>
              <a:ext uri="{FF2B5EF4-FFF2-40B4-BE49-F238E27FC236}">
                <a16:creationId xmlns:a16="http://schemas.microsoft.com/office/drawing/2014/main" id="{203EEDCF-6E75-F19D-52E9-5A0927EC3AE2}"/>
              </a:ext>
            </a:extLst>
          </p:cNvPr>
          <p:cNvSpPr>
            <a:spLocks noGrp="1"/>
          </p:cNvSpPr>
          <p:nvPr>
            <p:ph idx="1"/>
          </p:nvPr>
        </p:nvSpPr>
        <p:spPr>
          <a:xfrm>
            <a:off x="838200" y="1825625"/>
            <a:ext cx="10862388" cy="4351338"/>
          </a:xfrm>
        </p:spPr>
        <p:txBody>
          <a:bodyPr>
            <a:normAutofit/>
          </a:bodyPr>
          <a:lstStyle/>
          <a:p>
            <a:r>
              <a:rPr lang="en-US" sz="3200" dirty="0"/>
              <a:t>Two new majors</a:t>
            </a:r>
          </a:p>
          <a:p>
            <a:pPr lvl="1"/>
            <a:r>
              <a:rPr lang="en-US" sz="2800" dirty="0"/>
              <a:t>886: Healthcare Administration: New Undergraduate Major (BS, HBS)</a:t>
            </a:r>
          </a:p>
          <a:p>
            <a:pPr lvl="1"/>
            <a:r>
              <a:rPr lang="en-US" sz="2800" dirty="0"/>
              <a:t>864: Wood Innovation for Sustainability Graduate Major (PSM)</a:t>
            </a:r>
          </a:p>
          <a:p>
            <a:r>
              <a:rPr lang="en-US" sz="3200" dirty="0"/>
              <a:t>Four new certificates</a:t>
            </a:r>
          </a:p>
          <a:p>
            <a:pPr lvl="1"/>
            <a:r>
              <a:rPr lang="en-US" sz="2800" dirty="0"/>
              <a:t>858: Horticultural Therapy: New Undergraduate Certificate </a:t>
            </a:r>
          </a:p>
          <a:p>
            <a:pPr lvl="1"/>
            <a:r>
              <a:rPr lang="en-US" sz="2800" dirty="0"/>
              <a:t>729: Climate Change Solutions: New Undergraduate Certificate</a:t>
            </a:r>
          </a:p>
          <a:p>
            <a:pPr marR="0" lvl="1"/>
            <a:r>
              <a:rPr lang="en-US" sz="2800" dirty="0"/>
              <a:t>867: Mass Timber Graduate Certificate</a:t>
            </a:r>
          </a:p>
          <a:p>
            <a:pPr marR="0" lvl="1"/>
            <a:r>
              <a:rPr lang="en-US" sz="2800" dirty="0"/>
              <a:t>868: Timber Circular Economy Graduate Certificate</a:t>
            </a:r>
          </a:p>
          <a:p>
            <a:endParaRPr lang="en-US" dirty="0"/>
          </a:p>
        </p:txBody>
      </p:sp>
      <p:sp>
        <p:nvSpPr>
          <p:cNvPr id="4" name="Footer Placeholder 3">
            <a:extLst>
              <a:ext uri="{FF2B5EF4-FFF2-40B4-BE49-F238E27FC236}">
                <a16:creationId xmlns:a16="http://schemas.microsoft.com/office/drawing/2014/main" id="{271AFD9A-A441-F84A-5AF5-8AF9C40A3129}"/>
              </a:ext>
            </a:extLst>
          </p:cNvPr>
          <p:cNvSpPr>
            <a:spLocks noGrp="1"/>
          </p:cNvSpPr>
          <p:nvPr>
            <p:ph type="ftr" sz="quarter" idx="11"/>
          </p:nvPr>
        </p:nvSpPr>
        <p:spPr/>
        <p:txBody>
          <a:bodyPr/>
          <a:lstStyle/>
          <a:p>
            <a:r>
              <a:rPr lang="en-US"/>
              <a:t>OREGON STATE UNIVERSITY</a:t>
            </a:r>
            <a:endParaRPr lang="en-US" dirty="0"/>
          </a:p>
        </p:txBody>
      </p:sp>
      <p:sp>
        <p:nvSpPr>
          <p:cNvPr id="5" name="Slide Number Placeholder 4">
            <a:extLst>
              <a:ext uri="{FF2B5EF4-FFF2-40B4-BE49-F238E27FC236}">
                <a16:creationId xmlns:a16="http://schemas.microsoft.com/office/drawing/2014/main" id="{A3ECFB66-3969-53AF-7DD4-1EC97D9AB7FD}"/>
              </a:ext>
            </a:extLst>
          </p:cNvPr>
          <p:cNvSpPr>
            <a:spLocks noGrp="1"/>
          </p:cNvSpPr>
          <p:nvPr>
            <p:ph type="sldNum" sz="quarter" idx="12"/>
          </p:nvPr>
        </p:nvSpPr>
        <p:spPr/>
        <p:txBody>
          <a:bodyPr/>
          <a:lstStyle/>
          <a:p>
            <a:fld id="{AAB6004F-53F9-E74D-AC89-56EA63355CB3}" type="slidenum">
              <a:rPr lang="en-US" smtClean="0"/>
              <a:pPr/>
              <a:t>8</a:t>
            </a:fld>
            <a:endParaRPr lang="en-US" dirty="0"/>
          </a:p>
        </p:txBody>
      </p:sp>
    </p:spTree>
    <p:extLst>
      <p:ext uri="{BB962C8B-B14F-4D97-AF65-F5344CB8AC3E}">
        <p14:creationId xmlns:p14="http://schemas.microsoft.com/office/powerpoint/2010/main" val="1978906506"/>
      </p:ext>
    </p:extLst>
  </p:cSld>
  <p:clrMapOvr>
    <a:masterClrMapping/>
  </p:clrMapOvr>
</p:sld>
</file>

<file path=ppt/theme/theme1.xml><?xml version="1.0" encoding="utf-8"?>
<a:theme xmlns:a="http://schemas.openxmlformats.org/drawingml/2006/main" name="Office Theme">
  <a:themeElements>
    <a:clrScheme name="Custom 6">
      <a:dk1>
        <a:srgbClr val="D73F09"/>
      </a:dk1>
      <a:lt1>
        <a:sysClr val="window" lastClr="FFFFFF"/>
      </a:lt1>
      <a:dk2>
        <a:srgbClr val="000000"/>
      </a:dk2>
      <a:lt2>
        <a:srgbClr val="B7A99A"/>
      </a:lt2>
      <a:accent1>
        <a:srgbClr val="8E9089"/>
      </a:accent1>
      <a:accent2>
        <a:srgbClr val="00859B"/>
      </a:accent2>
      <a:accent3>
        <a:srgbClr val="B8DDE1"/>
      </a:accent3>
      <a:accent4>
        <a:srgbClr val="FFB500"/>
      </a:accent4>
      <a:accent5>
        <a:srgbClr val="FDD26E"/>
      </a:accent5>
      <a:accent6>
        <a:srgbClr val="4A773C"/>
      </a:accent6>
      <a:hlink>
        <a:srgbClr val="C4D6A4"/>
      </a:hlink>
      <a:folHlink>
        <a:srgbClr val="7A6855"/>
      </a:folHlink>
    </a:clrScheme>
    <a:fontScheme name="Oregon State Fonts">
      <a:majorFont>
        <a:latin typeface="Stratum2 Black"/>
        <a:ea typeface=""/>
        <a:cs typeface=""/>
      </a:majorFont>
      <a:minorFont>
        <a:latin typeface="Kievit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4986D4-687F-4A96-AC29-ABD08C01C466}" vid="{BF2A62C4-7066-4EC8-BC5C-623B0450B8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Presentation_template-brand_fonts_simple</Template>
  <TotalTime>4577</TotalTime>
  <Words>683</Words>
  <Application>Microsoft Office PowerPoint</Application>
  <PresentationFormat>Widescreen</PresentationFormat>
  <Paragraphs>108</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Georgia</vt:lpstr>
      <vt:lpstr>Kievit Offc</vt:lpstr>
      <vt:lpstr>KievitPro-Regular</vt:lpstr>
      <vt:lpstr>Rufina-Stencil-Bold</vt:lpstr>
      <vt:lpstr>Stratum2 Bold</vt:lpstr>
      <vt:lpstr>Office Theme</vt:lpstr>
      <vt:lpstr>Program proposalS  FOR APPROVAL BY Faculty senate</vt:lpstr>
      <vt:lpstr>Programs for FS Approval</vt:lpstr>
      <vt:lpstr>PowerPoint Presentation</vt:lpstr>
      <vt:lpstr>PowerPoint Presentation</vt:lpstr>
      <vt:lpstr>PowerPoint Presentation</vt:lpstr>
      <vt:lpstr>PowerPoint Presentation</vt:lpstr>
      <vt:lpstr>PowerPoint Presentation</vt:lpstr>
      <vt:lpstr>PowerPoint Presentation</vt:lpstr>
      <vt:lpstr>Request Faculty Senate Approval</vt:lpstr>
      <vt:lpstr>Information Items – Curricular Policies</vt:lpstr>
      <vt:lpstr>Proposals Reviewed and Approved Since July 1</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Heather Nicole</dc:creator>
  <cp:lastModifiedBy>Calascibetta, Caitlin M</cp:lastModifiedBy>
  <cp:revision>288</cp:revision>
  <cp:lastPrinted>2019-11-27T03:08:35Z</cp:lastPrinted>
  <dcterms:created xsi:type="dcterms:W3CDTF">2019-10-07T21:33:00Z</dcterms:created>
  <dcterms:modified xsi:type="dcterms:W3CDTF">2024-11-13T16:57:15Z</dcterms:modified>
</cp:coreProperties>
</file>