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1"/>
  </p:notesMasterIdLst>
  <p:sldIdLst>
    <p:sldId id="264" r:id="rId2"/>
    <p:sldId id="291" r:id="rId3"/>
    <p:sldId id="280" r:id="rId4"/>
    <p:sldId id="293" r:id="rId5"/>
    <p:sldId id="292" r:id="rId6"/>
    <p:sldId id="283" r:id="rId7"/>
    <p:sldId id="295" r:id="rId8"/>
    <p:sldId id="298"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emann, Jenn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19" autoAdjust="0"/>
  </p:normalViewPr>
  <p:slideViewPr>
    <p:cSldViewPr snapToGrid="0">
      <p:cViewPr varScale="1">
        <p:scale>
          <a:sx n="92" d="100"/>
          <a:sy n="92" d="100"/>
        </p:scale>
        <p:origin x="43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280" y="-3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A363E-271E-40D0-BBE9-6714014DA59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73B073-F05E-49BD-8046-DF19A3FB570B}">
      <dgm:prSet custT="1"/>
      <dgm:spPr/>
      <dgm:t>
        <a:bodyPr/>
        <a:lstStyle/>
        <a:p>
          <a:pPr>
            <a:lnSpc>
              <a:spcPct val="100000"/>
            </a:lnSpc>
          </a:pPr>
          <a:r>
            <a:rPr lang="en-US" sz="2800" dirty="0">
              <a:solidFill>
                <a:schemeClr val="tx2"/>
              </a:solidFill>
              <a:latin typeface="Kievit Offc" panose="020B0504030101020102" pitchFamily="34" charset="0"/>
            </a:rPr>
            <a:t>What does an Ombuds do?</a:t>
          </a:r>
        </a:p>
      </dgm:t>
    </dgm:pt>
    <dgm:pt modelId="{F0BBA226-533F-44CD-BBFE-9AD1248AED6F}" type="parTrans" cxnId="{1C0AC64E-6AB5-4A84-A022-C79E1D1A453F}">
      <dgm:prSet/>
      <dgm:spPr/>
      <dgm:t>
        <a:bodyPr/>
        <a:lstStyle/>
        <a:p>
          <a:endParaRPr lang="en-US"/>
        </a:p>
      </dgm:t>
    </dgm:pt>
    <dgm:pt modelId="{F260C939-A211-4C75-A287-DACE8FE18622}" type="sibTrans" cxnId="{1C0AC64E-6AB5-4A84-A022-C79E1D1A453F}">
      <dgm:prSet/>
      <dgm:spPr/>
      <dgm:t>
        <a:bodyPr/>
        <a:lstStyle/>
        <a:p>
          <a:endParaRPr lang="en-US"/>
        </a:p>
      </dgm:t>
    </dgm:pt>
    <dgm:pt modelId="{9F758659-4368-4BC9-90B2-90BB3572F923}">
      <dgm:prSet custT="1"/>
      <dgm:spPr/>
      <dgm:t>
        <a:bodyPr/>
        <a:lstStyle/>
        <a:p>
          <a:pPr>
            <a:lnSpc>
              <a:spcPct val="100000"/>
            </a:lnSpc>
          </a:pPr>
          <a:r>
            <a:rPr lang="en-US" sz="2800" dirty="0">
              <a:solidFill>
                <a:schemeClr val="tx2"/>
              </a:solidFill>
              <a:latin typeface="Kievit Offc" panose="020B0504030101020102" pitchFamily="34" charset="0"/>
            </a:rPr>
            <a:t>Our Principles</a:t>
          </a:r>
        </a:p>
      </dgm:t>
    </dgm:pt>
    <dgm:pt modelId="{C330E391-DD1A-4B5D-BD23-69E4C0DD9978}" type="parTrans" cxnId="{28DB6AC1-33DA-4647-84A4-0AC8AB26D97B}">
      <dgm:prSet/>
      <dgm:spPr/>
      <dgm:t>
        <a:bodyPr/>
        <a:lstStyle/>
        <a:p>
          <a:endParaRPr lang="en-US"/>
        </a:p>
      </dgm:t>
    </dgm:pt>
    <dgm:pt modelId="{FD88BC7A-F71B-442E-BB0E-5C7DA69F034F}" type="sibTrans" cxnId="{28DB6AC1-33DA-4647-84A4-0AC8AB26D97B}">
      <dgm:prSet/>
      <dgm:spPr/>
      <dgm:t>
        <a:bodyPr/>
        <a:lstStyle/>
        <a:p>
          <a:endParaRPr lang="en-US"/>
        </a:p>
      </dgm:t>
    </dgm:pt>
    <dgm:pt modelId="{FEF42D5D-5A96-456D-9872-8C638E7817A8}">
      <dgm:prSet custT="1"/>
      <dgm:spPr/>
      <dgm:t>
        <a:bodyPr/>
        <a:lstStyle/>
        <a:p>
          <a:pPr>
            <a:lnSpc>
              <a:spcPct val="100000"/>
            </a:lnSpc>
          </a:pPr>
          <a:r>
            <a:rPr lang="en-US" sz="2800" dirty="0">
              <a:solidFill>
                <a:schemeClr val="tx2"/>
              </a:solidFill>
              <a:latin typeface="Kievit Offc" panose="020B0504030101020102" pitchFamily="34" charset="0"/>
            </a:rPr>
            <a:t>Examples of Issues</a:t>
          </a:r>
        </a:p>
      </dgm:t>
    </dgm:pt>
    <dgm:pt modelId="{3A38ADC8-5C2F-4703-AB5E-CEC3FA7D4416}" type="parTrans" cxnId="{96A5D3C4-3C11-4407-A894-62EC3616C4C8}">
      <dgm:prSet/>
      <dgm:spPr/>
      <dgm:t>
        <a:bodyPr/>
        <a:lstStyle/>
        <a:p>
          <a:endParaRPr lang="en-US"/>
        </a:p>
      </dgm:t>
    </dgm:pt>
    <dgm:pt modelId="{B570F733-1D0D-4299-AB73-C1C9FD3F891F}" type="sibTrans" cxnId="{96A5D3C4-3C11-4407-A894-62EC3616C4C8}">
      <dgm:prSet/>
      <dgm:spPr/>
      <dgm:t>
        <a:bodyPr/>
        <a:lstStyle/>
        <a:p>
          <a:endParaRPr lang="en-US"/>
        </a:p>
      </dgm:t>
    </dgm:pt>
    <dgm:pt modelId="{D489DA39-BECA-4670-97BF-826291E3BDAC}">
      <dgm:prSet custT="1"/>
      <dgm:spPr/>
      <dgm:t>
        <a:bodyPr/>
        <a:lstStyle/>
        <a:p>
          <a:pPr>
            <a:lnSpc>
              <a:spcPct val="100000"/>
            </a:lnSpc>
          </a:pPr>
          <a:r>
            <a:rPr lang="en-US" sz="2800" dirty="0">
              <a:solidFill>
                <a:schemeClr val="tx2"/>
              </a:solidFill>
              <a:latin typeface="Kievit Offc" panose="020B0504030101020102" pitchFamily="34" charset="0"/>
            </a:rPr>
            <a:t>Resources</a:t>
          </a:r>
        </a:p>
      </dgm:t>
    </dgm:pt>
    <dgm:pt modelId="{A7341341-3D73-4DC9-9CFA-31E5EAB94A76}" type="parTrans" cxnId="{5A02875C-035F-4C30-9B32-16A20A4AE147}">
      <dgm:prSet/>
      <dgm:spPr/>
      <dgm:t>
        <a:bodyPr/>
        <a:lstStyle/>
        <a:p>
          <a:endParaRPr lang="en-US"/>
        </a:p>
      </dgm:t>
    </dgm:pt>
    <dgm:pt modelId="{99BB1A4E-BD2B-4522-BB9D-6B27C73B129E}" type="sibTrans" cxnId="{5A02875C-035F-4C30-9B32-16A20A4AE147}">
      <dgm:prSet/>
      <dgm:spPr/>
      <dgm:t>
        <a:bodyPr/>
        <a:lstStyle/>
        <a:p>
          <a:endParaRPr lang="en-US"/>
        </a:p>
      </dgm:t>
    </dgm:pt>
    <dgm:pt modelId="{A336131D-B52E-4B10-A7FF-DE5D1D19DBEB}" type="pres">
      <dgm:prSet presAssocID="{3CFA363E-271E-40D0-BBE9-6714014DA590}" presName="root" presStyleCnt="0">
        <dgm:presLayoutVars>
          <dgm:dir/>
          <dgm:resizeHandles val="exact"/>
        </dgm:presLayoutVars>
      </dgm:prSet>
      <dgm:spPr/>
    </dgm:pt>
    <dgm:pt modelId="{699DB3A7-F8FC-44BB-995D-BFC0B30AF82B}" type="pres">
      <dgm:prSet presAssocID="{C373B073-F05E-49BD-8046-DF19A3FB570B}" presName="compNode" presStyleCnt="0"/>
      <dgm:spPr/>
    </dgm:pt>
    <dgm:pt modelId="{3BF1EEEB-FBDC-42F8-9AAF-9B63195FE564}" type="pres">
      <dgm:prSet presAssocID="{C373B073-F05E-49BD-8046-DF19A3FB570B}" presName="bgRect" presStyleLbl="bgShp" presStyleIdx="0" presStyleCnt="4"/>
      <dgm:spPr/>
      <dgm:extLst>
        <a:ext uri="{E40237B7-FDA0-4F09-8148-C483321AD2D9}">
          <dgm14:cNvPr xmlns:dgm14="http://schemas.microsoft.com/office/drawing/2010/diagram" id="0" name="" descr="W&quot;  Our Mission  Our P"/>
        </a:ext>
      </dgm:extLst>
    </dgm:pt>
    <dgm:pt modelId="{A02D5ED4-B662-424B-A056-6BE9BFFCF085}" type="pres">
      <dgm:prSet presAssocID="{C373B073-F05E-49BD-8046-DF19A3FB570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688811D-E656-4BE1-9769-D3F7A704505A}" type="pres">
      <dgm:prSet presAssocID="{C373B073-F05E-49BD-8046-DF19A3FB570B}" presName="spaceRect" presStyleCnt="0"/>
      <dgm:spPr/>
    </dgm:pt>
    <dgm:pt modelId="{FA09C608-4CA1-4C9D-84F3-D60703CEA001}" type="pres">
      <dgm:prSet presAssocID="{C373B073-F05E-49BD-8046-DF19A3FB570B}" presName="parTx" presStyleLbl="revTx" presStyleIdx="0" presStyleCnt="4">
        <dgm:presLayoutVars>
          <dgm:chMax val="0"/>
          <dgm:chPref val="0"/>
        </dgm:presLayoutVars>
      </dgm:prSet>
      <dgm:spPr/>
    </dgm:pt>
    <dgm:pt modelId="{22E033A7-537C-4390-9576-4E3EF1C6FAEC}" type="pres">
      <dgm:prSet presAssocID="{F260C939-A211-4C75-A287-DACE8FE18622}" presName="sibTrans" presStyleCnt="0"/>
      <dgm:spPr/>
    </dgm:pt>
    <dgm:pt modelId="{B3DDD312-F73C-4ACB-8C7B-2040C387C92F}" type="pres">
      <dgm:prSet presAssocID="{9F758659-4368-4BC9-90B2-90BB3572F923}" presName="compNode" presStyleCnt="0"/>
      <dgm:spPr/>
    </dgm:pt>
    <dgm:pt modelId="{16520382-D50A-4F45-99E1-3E81234D9B4B}" type="pres">
      <dgm:prSet presAssocID="{9F758659-4368-4BC9-90B2-90BB3572F923}" presName="bgRect" presStyleLbl="bgShp" presStyleIdx="1" presStyleCnt="4"/>
      <dgm:spPr/>
    </dgm:pt>
    <dgm:pt modelId="{69836965-5C95-4BC0-B415-F5C071051072}" type="pres">
      <dgm:prSet presAssocID="{9F758659-4368-4BC9-90B2-90BB3572F92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3EEE4BB-53C1-474D-BEF2-AAC7A830489F}" type="pres">
      <dgm:prSet presAssocID="{9F758659-4368-4BC9-90B2-90BB3572F923}" presName="spaceRect" presStyleCnt="0"/>
      <dgm:spPr/>
    </dgm:pt>
    <dgm:pt modelId="{434C11D5-F507-489C-8F9D-425C30F495F4}" type="pres">
      <dgm:prSet presAssocID="{9F758659-4368-4BC9-90B2-90BB3572F923}" presName="parTx" presStyleLbl="revTx" presStyleIdx="1" presStyleCnt="4">
        <dgm:presLayoutVars>
          <dgm:chMax val="0"/>
          <dgm:chPref val="0"/>
        </dgm:presLayoutVars>
      </dgm:prSet>
      <dgm:spPr/>
    </dgm:pt>
    <dgm:pt modelId="{4E2D17E1-A9A5-4B89-918D-88BBB7B02089}" type="pres">
      <dgm:prSet presAssocID="{FD88BC7A-F71B-442E-BB0E-5C7DA69F034F}" presName="sibTrans" presStyleCnt="0"/>
      <dgm:spPr/>
    </dgm:pt>
    <dgm:pt modelId="{4421D962-C4E9-4B2E-BB54-3C423BAFE275}" type="pres">
      <dgm:prSet presAssocID="{FEF42D5D-5A96-456D-9872-8C638E7817A8}" presName="compNode" presStyleCnt="0"/>
      <dgm:spPr/>
    </dgm:pt>
    <dgm:pt modelId="{827273E3-5E46-433C-A212-DD76228D63CC}" type="pres">
      <dgm:prSet presAssocID="{FEF42D5D-5A96-456D-9872-8C638E7817A8}" presName="bgRect" presStyleLbl="bgShp" presStyleIdx="2" presStyleCnt="4"/>
      <dgm:spPr/>
    </dgm:pt>
    <dgm:pt modelId="{333068AA-4FC3-46CC-A3A8-9AE5F720B4C0}" type="pres">
      <dgm:prSet presAssocID="{FEF42D5D-5A96-456D-9872-8C638E7817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02D8E74E-872B-4648-8A61-AFEEFC3E523C}" type="pres">
      <dgm:prSet presAssocID="{FEF42D5D-5A96-456D-9872-8C638E7817A8}" presName="spaceRect" presStyleCnt="0"/>
      <dgm:spPr/>
    </dgm:pt>
    <dgm:pt modelId="{80FA312E-1A8D-4ADF-8AA4-559B546FD53F}" type="pres">
      <dgm:prSet presAssocID="{FEF42D5D-5A96-456D-9872-8C638E7817A8}" presName="parTx" presStyleLbl="revTx" presStyleIdx="2" presStyleCnt="4">
        <dgm:presLayoutVars>
          <dgm:chMax val="0"/>
          <dgm:chPref val="0"/>
        </dgm:presLayoutVars>
      </dgm:prSet>
      <dgm:spPr/>
    </dgm:pt>
    <dgm:pt modelId="{5C72C0F7-BAEB-41BF-8E89-E5DAEFAC65B9}" type="pres">
      <dgm:prSet presAssocID="{B570F733-1D0D-4299-AB73-C1C9FD3F891F}" presName="sibTrans" presStyleCnt="0"/>
      <dgm:spPr/>
    </dgm:pt>
    <dgm:pt modelId="{02F67B5D-EC05-495E-859F-058AED04AE2B}" type="pres">
      <dgm:prSet presAssocID="{D489DA39-BECA-4670-97BF-826291E3BDAC}" presName="compNode" presStyleCnt="0"/>
      <dgm:spPr/>
    </dgm:pt>
    <dgm:pt modelId="{C998BACE-17E7-42DB-A13C-A01747AADDDF}" type="pres">
      <dgm:prSet presAssocID="{D489DA39-BECA-4670-97BF-826291E3BDAC}" presName="bgRect" presStyleLbl="bgShp" presStyleIdx="3" presStyleCnt="4"/>
      <dgm:spPr/>
    </dgm:pt>
    <dgm:pt modelId="{57AE20E1-B9E5-4122-89C8-1D35A2E581B5}" type="pres">
      <dgm:prSet presAssocID="{D489DA39-BECA-4670-97BF-826291E3BD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CEF57E9E-68B8-459B-99EA-F9E52413677D}" type="pres">
      <dgm:prSet presAssocID="{D489DA39-BECA-4670-97BF-826291E3BDAC}" presName="spaceRect" presStyleCnt="0"/>
      <dgm:spPr/>
    </dgm:pt>
    <dgm:pt modelId="{5E4DF4D0-42F9-4379-B1B7-03A07C2A7560}" type="pres">
      <dgm:prSet presAssocID="{D489DA39-BECA-4670-97BF-826291E3BDAC}" presName="parTx" presStyleLbl="revTx" presStyleIdx="3" presStyleCnt="4">
        <dgm:presLayoutVars>
          <dgm:chMax val="0"/>
          <dgm:chPref val="0"/>
        </dgm:presLayoutVars>
      </dgm:prSet>
      <dgm:spPr/>
    </dgm:pt>
  </dgm:ptLst>
  <dgm:cxnLst>
    <dgm:cxn modelId="{87BCDF35-9202-45D6-B1F6-B751966004DF}" type="presOf" srcId="{D489DA39-BECA-4670-97BF-826291E3BDAC}" destId="{5E4DF4D0-42F9-4379-B1B7-03A07C2A7560}" srcOrd="0" destOrd="0" presId="urn:microsoft.com/office/officeart/2018/2/layout/IconVerticalSolidList"/>
    <dgm:cxn modelId="{50813439-12F0-41A5-8494-CDF88505A241}" type="presOf" srcId="{3CFA363E-271E-40D0-BBE9-6714014DA590}" destId="{A336131D-B52E-4B10-A7FF-DE5D1D19DBEB}" srcOrd="0" destOrd="0" presId="urn:microsoft.com/office/officeart/2018/2/layout/IconVerticalSolidList"/>
    <dgm:cxn modelId="{5A02875C-035F-4C30-9B32-16A20A4AE147}" srcId="{3CFA363E-271E-40D0-BBE9-6714014DA590}" destId="{D489DA39-BECA-4670-97BF-826291E3BDAC}" srcOrd="3" destOrd="0" parTransId="{A7341341-3D73-4DC9-9CFA-31E5EAB94A76}" sibTransId="{99BB1A4E-BD2B-4522-BB9D-6B27C73B129E}"/>
    <dgm:cxn modelId="{68A0C76D-6936-4FFC-8CEF-E5F622AD8A23}" type="presOf" srcId="{9F758659-4368-4BC9-90B2-90BB3572F923}" destId="{434C11D5-F507-489C-8F9D-425C30F495F4}" srcOrd="0" destOrd="0" presId="urn:microsoft.com/office/officeart/2018/2/layout/IconVerticalSolidList"/>
    <dgm:cxn modelId="{893E694E-175B-4049-A0EF-4BCF1D0B75B9}" type="presOf" srcId="{C373B073-F05E-49BD-8046-DF19A3FB570B}" destId="{FA09C608-4CA1-4C9D-84F3-D60703CEA001}" srcOrd="0" destOrd="0" presId="urn:microsoft.com/office/officeart/2018/2/layout/IconVerticalSolidList"/>
    <dgm:cxn modelId="{1C0AC64E-6AB5-4A84-A022-C79E1D1A453F}" srcId="{3CFA363E-271E-40D0-BBE9-6714014DA590}" destId="{C373B073-F05E-49BD-8046-DF19A3FB570B}" srcOrd="0" destOrd="0" parTransId="{F0BBA226-533F-44CD-BBFE-9AD1248AED6F}" sibTransId="{F260C939-A211-4C75-A287-DACE8FE18622}"/>
    <dgm:cxn modelId="{3AF4FA72-7184-4637-B53C-D319BC7C58E1}" type="presOf" srcId="{FEF42D5D-5A96-456D-9872-8C638E7817A8}" destId="{80FA312E-1A8D-4ADF-8AA4-559B546FD53F}" srcOrd="0" destOrd="0" presId="urn:microsoft.com/office/officeart/2018/2/layout/IconVerticalSolidList"/>
    <dgm:cxn modelId="{28DB6AC1-33DA-4647-84A4-0AC8AB26D97B}" srcId="{3CFA363E-271E-40D0-BBE9-6714014DA590}" destId="{9F758659-4368-4BC9-90B2-90BB3572F923}" srcOrd="1" destOrd="0" parTransId="{C330E391-DD1A-4B5D-BD23-69E4C0DD9978}" sibTransId="{FD88BC7A-F71B-442E-BB0E-5C7DA69F034F}"/>
    <dgm:cxn modelId="{96A5D3C4-3C11-4407-A894-62EC3616C4C8}" srcId="{3CFA363E-271E-40D0-BBE9-6714014DA590}" destId="{FEF42D5D-5A96-456D-9872-8C638E7817A8}" srcOrd="2" destOrd="0" parTransId="{3A38ADC8-5C2F-4703-AB5E-CEC3FA7D4416}" sibTransId="{B570F733-1D0D-4299-AB73-C1C9FD3F891F}"/>
    <dgm:cxn modelId="{180A3E86-8D01-4A3E-A64C-6F3DE3C81EF1}" type="presParOf" srcId="{A336131D-B52E-4B10-A7FF-DE5D1D19DBEB}" destId="{699DB3A7-F8FC-44BB-995D-BFC0B30AF82B}" srcOrd="0" destOrd="0" presId="urn:microsoft.com/office/officeart/2018/2/layout/IconVerticalSolidList"/>
    <dgm:cxn modelId="{B1DE6AE9-C82E-4F78-BF33-F5C1F4057F7C}" type="presParOf" srcId="{699DB3A7-F8FC-44BB-995D-BFC0B30AF82B}" destId="{3BF1EEEB-FBDC-42F8-9AAF-9B63195FE564}" srcOrd="0" destOrd="0" presId="urn:microsoft.com/office/officeart/2018/2/layout/IconVerticalSolidList"/>
    <dgm:cxn modelId="{06F52B68-B0B4-4AFD-BF21-A0B934C54590}" type="presParOf" srcId="{699DB3A7-F8FC-44BB-995D-BFC0B30AF82B}" destId="{A02D5ED4-B662-424B-A056-6BE9BFFCF085}" srcOrd="1" destOrd="0" presId="urn:microsoft.com/office/officeart/2018/2/layout/IconVerticalSolidList"/>
    <dgm:cxn modelId="{6C4CCA18-20A0-41F4-A395-892007238928}" type="presParOf" srcId="{699DB3A7-F8FC-44BB-995D-BFC0B30AF82B}" destId="{3688811D-E656-4BE1-9769-D3F7A704505A}" srcOrd="2" destOrd="0" presId="urn:microsoft.com/office/officeart/2018/2/layout/IconVerticalSolidList"/>
    <dgm:cxn modelId="{C8B74B4A-0FEE-48FD-959A-A898BFB33998}" type="presParOf" srcId="{699DB3A7-F8FC-44BB-995D-BFC0B30AF82B}" destId="{FA09C608-4CA1-4C9D-84F3-D60703CEA001}" srcOrd="3" destOrd="0" presId="urn:microsoft.com/office/officeart/2018/2/layout/IconVerticalSolidList"/>
    <dgm:cxn modelId="{A48DF2FA-6CE6-4E36-9982-0710325FA6EF}" type="presParOf" srcId="{A336131D-B52E-4B10-A7FF-DE5D1D19DBEB}" destId="{22E033A7-537C-4390-9576-4E3EF1C6FAEC}" srcOrd="1" destOrd="0" presId="urn:microsoft.com/office/officeart/2018/2/layout/IconVerticalSolidList"/>
    <dgm:cxn modelId="{7AC1111C-49FB-4A17-8DE6-D7F054B66BBC}" type="presParOf" srcId="{A336131D-B52E-4B10-A7FF-DE5D1D19DBEB}" destId="{B3DDD312-F73C-4ACB-8C7B-2040C387C92F}" srcOrd="2" destOrd="0" presId="urn:microsoft.com/office/officeart/2018/2/layout/IconVerticalSolidList"/>
    <dgm:cxn modelId="{E2F524F6-1897-45A1-B6F8-F5B457BFC4F6}" type="presParOf" srcId="{B3DDD312-F73C-4ACB-8C7B-2040C387C92F}" destId="{16520382-D50A-4F45-99E1-3E81234D9B4B}" srcOrd="0" destOrd="0" presId="urn:microsoft.com/office/officeart/2018/2/layout/IconVerticalSolidList"/>
    <dgm:cxn modelId="{4D6C1BE7-DD20-45D1-A8E9-91F02BC8FDF0}" type="presParOf" srcId="{B3DDD312-F73C-4ACB-8C7B-2040C387C92F}" destId="{69836965-5C95-4BC0-B415-F5C071051072}" srcOrd="1" destOrd="0" presId="urn:microsoft.com/office/officeart/2018/2/layout/IconVerticalSolidList"/>
    <dgm:cxn modelId="{83095273-2470-43FE-A6EC-0B7E1DC78528}" type="presParOf" srcId="{B3DDD312-F73C-4ACB-8C7B-2040C387C92F}" destId="{E3EEE4BB-53C1-474D-BEF2-AAC7A830489F}" srcOrd="2" destOrd="0" presId="urn:microsoft.com/office/officeart/2018/2/layout/IconVerticalSolidList"/>
    <dgm:cxn modelId="{E4A7C103-8A4B-45F0-A75F-D6830BB245C4}" type="presParOf" srcId="{B3DDD312-F73C-4ACB-8C7B-2040C387C92F}" destId="{434C11D5-F507-489C-8F9D-425C30F495F4}" srcOrd="3" destOrd="0" presId="urn:microsoft.com/office/officeart/2018/2/layout/IconVerticalSolidList"/>
    <dgm:cxn modelId="{AA43C63A-0927-4FF7-BA69-FADDF8633637}" type="presParOf" srcId="{A336131D-B52E-4B10-A7FF-DE5D1D19DBEB}" destId="{4E2D17E1-A9A5-4B89-918D-88BBB7B02089}" srcOrd="3" destOrd="0" presId="urn:microsoft.com/office/officeart/2018/2/layout/IconVerticalSolidList"/>
    <dgm:cxn modelId="{6C03915C-287B-4BDE-B551-F32DD443800A}" type="presParOf" srcId="{A336131D-B52E-4B10-A7FF-DE5D1D19DBEB}" destId="{4421D962-C4E9-4B2E-BB54-3C423BAFE275}" srcOrd="4" destOrd="0" presId="urn:microsoft.com/office/officeart/2018/2/layout/IconVerticalSolidList"/>
    <dgm:cxn modelId="{9C563D5F-D7F8-410E-B222-DA1BCE627289}" type="presParOf" srcId="{4421D962-C4E9-4B2E-BB54-3C423BAFE275}" destId="{827273E3-5E46-433C-A212-DD76228D63CC}" srcOrd="0" destOrd="0" presId="urn:microsoft.com/office/officeart/2018/2/layout/IconVerticalSolidList"/>
    <dgm:cxn modelId="{6E8E316D-8CA1-4FA9-9807-F4FB33690C90}" type="presParOf" srcId="{4421D962-C4E9-4B2E-BB54-3C423BAFE275}" destId="{333068AA-4FC3-46CC-A3A8-9AE5F720B4C0}" srcOrd="1" destOrd="0" presId="urn:microsoft.com/office/officeart/2018/2/layout/IconVerticalSolidList"/>
    <dgm:cxn modelId="{DBA9A0F5-E639-4A8B-9C4A-21A6F5733E0B}" type="presParOf" srcId="{4421D962-C4E9-4B2E-BB54-3C423BAFE275}" destId="{02D8E74E-872B-4648-8A61-AFEEFC3E523C}" srcOrd="2" destOrd="0" presId="urn:microsoft.com/office/officeart/2018/2/layout/IconVerticalSolidList"/>
    <dgm:cxn modelId="{ACC016CE-4E93-449B-AA67-9F77F8BB7223}" type="presParOf" srcId="{4421D962-C4E9-4B2E-BB54-3C423BAFE275}" destId="{80FA312E-1A8D-4ADF-8AA4-559B546FD53F}" srcOrd="3" destOrd="0" presId="urn:microsoft.com/office/officeart/2018/2/layout/IconVerticalSolidList"/>
    <dgm:cxn modelId="{404A0652-6183-4C14-B09F-6E66CF736037}" type="presParOf" srcId="{A336131D-B52E-4B10-A7FF-DE5D1D19DBEB}" destId="{5C72C0F7-BAEB-41BF-8E89-E5DAEFAC65B9}" srcOrd="5" destOrd="0" presId="urn:microsoft.com/office/officeart/2018/2/layout/IconVerticalSolidList"/>
    <dgm:cxn modelId="{428294E2-E949-4571-AB7C-6F95E87DE0F4}" type="presParOf" srcId="{A336131D-B52E-4B10-A7FF-DE5D1D19DBEB}" destId="{02F67B5D-EC05-495E-859F-058AED04AE2B}" srcOrd="6" destOrd="0" presId="urn:microsoft.com/office/officeart/2018/2/layout/IconVerticalSolidList"/>
    <dgm:cxn modelId="{43B40D16-B68C-443D-94F8-E699DBF48461}" type="presParOf" srcId="{02F67B5D-EC05-495E-859F-058AED04AE2B}" destId="{C998BACE-17E7-42DB-A13C-A01747AADDDF}" srcOrd="0" destOrd="0" presId="urn:microsoft.com/office/officeart/2018/2/layout/IconVerticalSolidList"/>
    <dgm:cxn modelId="{0FE9D930-A0F3-4B1B-87D5-EBAB4F8B9241}" type="presParOf" srcId="{02F67B5D-EC05-495E-859F-058AED04AE2B}" destId="{57AE20E1-B9E5-4122-89C8-1D35A2E581B5}" srcOrd="1" destOrd="0" presId="urn:microsoft.com/office/officeart/2018/2/layout/IconVerticalSolidList"/>
    <dgm:cxn modelId="{2628728E-6A6E-4D0C-8940-C8E82B36450A}" type="presParOf" srcId="{02F67B5D-EC05-495E-859F-058AED04AE2B}" destId="{CEF57E9E-68B8-459B-99EA-F9E52413677D}" srcOrd="2" destOrd="0" presId="urn:microsoft.com/office/officeart/2018/2/layout/IconVerticalSolidList"/>
    <dgm:cxn modelId="{CA9F4446-FD74-4881-A99E-5452C0F8EFD8}" type="presParOf" srcId="{02F67B5D-EC05-495E-859F-058AED04AE2B}" destId="{5E4DF4D0-42F9-4379-B1B7-03A07C2A756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E12AC-F162-4B3A-9B83-5FE63CA6F4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0E7A039-738F-4AA2-B31D-2678CCA28530}">
      <dgm:prSet custT="1"/>
      <dgm:spPr/>
      <dgm:t>
        <a:bodyPr/>
        <a:lstStyle/>
        <a:p>
          <a:r>
            <a:rPr lang="en-US" sz="2800" dirty="0">
              <a:solidFill>
                <a:schemeClr val="tx2"/>
              </a:solidFill>
              <a:latin typeface="Kievit Offc" panose="020B0504030101020102" pitchFamily="34" charset="0"/>
            </a:rPr>
            <a:t>Two members of your research group are in conflict and you as the PI feel stuck in the middle. </a:t>
          </a:r>
        </a:p>
      </dgm:t>
      <dgm:extLst>
        <a:ext uri="{E40237B7-FDA0-4F09-8148-C483321AD2D9}">
          <dgm14:cNvPr xmlns:dgm14="http://schemas.microsoft.com/office/drawing/2010/diagram" id="0" name="" descr="Your supervisor is assigning you more work than you can handle, and you aren't sure how to approach the conversation."/>
        </a:ext>
      </dgm:extLst>
    </dgm:pt>
    <dgm:pt modelId="{2AC940BB-09B6-4D8B-8DC6-B7A83F16959B}" type="parTrans" cxnId="{BC6A1154-7BFF-441E-9ABF-28A585BC0889}">
      <dgm:prSet/>
      <dgm:spPr/>
      <dgm:t>
        <a:bodyPr/>
        <a:lstStyle/>
        <a:p>
          <a:endParaRPr lang="en-US"/>
        </a:p>
      </dgm:t>
    </dgm:pt>
    <dgm:pt modelId="{11AD871B-B975-4199-B07F-02D994AD872C}" type="sibTrans" cxnId="{BC6A1154-7BFF-441E-9ABF-28A585BC0889}">
      <dgm:prSet/>
      <dgm:spPr/>
      <dgm:t>
        <a:bodyPr/>
        <a:lstStyle/>
        <a:p>
          <a:endParaRPr lang="en-US"/>
        </a:p>
      </dgm:t>
    </dgm:pt>
    <dgm:pt modelId="{8337C0A5-F984-4646-9579-A88FC23FA127}">
      <dgm:prSet custT="1"/>
      <dgm:spPr/>
      <dgm:t>
        <a:bodyPr/>
        <a:lstStyle/>
        <a:p>
          <a:r>
            <a:rPr lang="en-US" sz="2800" dirty="0">
              <a:solidFill>
                <a:schemeClr val="tx2"/>
              </a:solidFill>
              <a:latin typeface="Kievit Offc" panose="020B0504030101020102" pitchFamily="34" charset="0"/>
            </a:rPr>
            <a:t>You, professional faculty, are concerned about inequitable treatment of employees.  You want to address the issue without increasing tension. </a:t>
          </a:r>
        </a:p>
      </dgm:t>
    </dgm:pt>
    <dgm:pt modelId="{B3067B9F-DD82-4F5A-AD4E-A451E6B233B1}" type="parTrans" cxnId="{E44B4CD3-34DD-4BBF-AAF0-C5A804DA3B34}">
      <dgm:prSet/>
      <dgm:spPr/>
      <dgm:t>
        <a:bodyPr/>
        <a:lstStyle/>
        <a:p>
          <a:endParaRPr lang="en-US"/>
        </a:p>
      </dgm:t>
    </dgm:pt>
    <dgm:pt modelId="{4F5E5D43-4271-4DCE-BD5F-556027066C01}" type="sibTrans" cxnId="{E44B4CD3-34DD-4BBF-AAF0-C5A804DA3B34}">
      <dgm:prSet/>
      <dgm:spPr/>
      <dgm:t>
        <a:bodyPr/>
        <a:lstStyle/>
        <a:p>
          <a:endParaRPr lang="en-US"/>
        </a:p>
      </dgm:t>
    </dgm:pt>
    <dgm:pt modelId="{34F0C012-4DBA-4775-9C23-A9334B278AB6}">
      <dgm:prSet custT="1"/>
      <dgm:spPr/>
      <dgm:t>
        <a:bodyPr/>
        <a:lstStyle/>
        <a:p>
          <a:r>
            <a:rPr lang="en-US" sz="2800" dirty="0">
              <a:solidFill>
                <a:schemeClr val="tx2"/>
              </a:solidFill>
              <a:latin typeface="Kievit Offc" panose="020B0504030101020102" pitchFamily="34" charset="0"/>
            </a:rPr>
            <a:t>You have a question about a policy but want to talk about it in a confidential space. </a:t>
          </a:r>
        </a:p>
      </dgm:t>
    </dgm:pt>
    <dgm:pt modelId="{7738A2A1-14D3-4244-9535-7AEEDBEE7025}" type="parTrans" cxnId="{03E9B91B-F2B0-4D0F-9AC1-FC716BB95A18}">
      <dgm:prSet/>
      <dgm:spPr/>
      <dgm:t>
        <a:bodyPr/>
        <a:lstStyle/>
        <a:p>
          <a:endParaRPr lang="en-US"/>
        </a:p>
      </dgm:t>
    </dgm:pt>
    <dgm:pt modelId="{7C40367D-F209-4851-B3FA-6E23DE22F107}" type="sibTrans" cxnId="{03E9B91B-F2B0-4D0F-9AC1-FC716BB95A18}">
      <dgm:prSet/>
      <dgm:spPr/>
      <dgm:t>
        <a:bodyPr/>
        <a:lstStyle/>
        <a:p>
          <a:endParaRPr lang="en-US"/>
        </a:p>
      </dgm:t>
    </dgm:pt>
    <dgm:pt modelId="{9F8717F3-FBD6-4000-85E4-5A6A45A75619}" type="pres">
      <dgm:prSet presAssocID="{140E12AC-F162-4B3A-9B83-5FE63CA6F448}" presName="root" presStyleCnt="0">
        <dgm:presLayoutVars>
          <dgm:dir/>
          <dgm:resizeHandles val="exact"/>
        </dgm:presLayoutVars>
      </dgm:prSet>
      <dgm:spPr/>
    </dgm:pt>
    <dgm:pt modelId="{CC978366-BD02-43D0-BEE2-55BD53269E8F}" type="pres">
      <dgm:prSet presAssocID="{E0E7A039-738F-4AA2-B31D-2678CCA28530}" presName="compNode" presStyleCnt="0"/>
      <dgm:spPr/>
    </dgm:pt>
    <dgm:pt modelId="{564F0C3F-0FBA-425A-A8CD-DC4DBC976C8A}" type="pres">
      <dgm:prSet presAssocID="{E0E7A039-738F-4AA2-B31D-2678CCA28530}" presName="bgRect" presStyleLbl="bgShp" presStyleIdx="0" presStyleCnt="3"/>
      <dgm:spPr/>
    </dgm:pt>
    <dgm:pt modelId="{6168122B-B6FB-457C-893D-BC3E487785A3}" type="pres">
      <dgm:prSet presAssocID="{E0E7A039-738F-4AA2-B31D-2678CCA285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F17136CA-F63A-493E-8881-D534D021C911}" type="pres">
      <dgm:prSet presAssocID="{E0E7A039-738F-4AA2-B31D-2678CCA28530}" presName="spaceRect" presStyleCnt="0"/>
      <dgm:spPr/>
    </dgm:pt>
    <dgm:pt modelId="{8D86D745-5487-4A51-87DB-C3D00C226120}" type="pres">
      <dgm:prSet presAssocID="{E0E7A039-738F-4AA2-B31D-2678CCA28530}" presName="parTx" presStyleLbl="revTx" presStyleIdx="0" presStyleCnt="3">
        <dgm:presLayoutVars>
          <dgm:chMax val="0"/>
          <dgm:chPref val="0"/>
        </dgm:presLayoutVars>
      </dgm:prSet>
      <dgm:spPr/>
    </dgm:pt>
    <dgm:pt modelId="{352E71B4-A36F-4DD0-BEE0-A326D0A2F641}" type="pres">
      <dgm:prSet presAssocID="{11AD871B-B975-4199-B07F-02D994AD872C}" presName="sibTrans" presStyleCnt="0"/>
      <dgm:spPr/>
    </dgm:pt>
    <dgm:pt modelId="{67B824A2-6824-4421-A608-B4F328E09C41}" type="pres">
      <dgm:prSet presAssocID="{8337C0A5-F984-4646-9579-A88FC23FA127}" presName="compNode" presStyleCnt="0"/>
      <dgm:spPr/>
    </dgm:pt>
    <dgm:pt modelId="{2184EAC2-4E42-4AF6-A25D-C10C711CC8AA}" type="pres">
      <dgm:prSet presAssocID="{8337C0A5-F984-4646-9579-A88FC23FA127}" presName="bgRect" presStyleLbl="bgShp" presStyleIdx="1" presStyleCnt="3"/>
      <dgm:spPr/>
    </dgm:pt>
    <dgm:pt modelId="{CEB82654-9986-46D1-9B00-B148ACB61AF9}" type="pres">
      <dgm:prSet presAssocID="{8337C0A5-F984-4646-9579-A88FC23FA12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C99E3369-F532-4CFD-858E-B5DF2455F774}" type="pres">
      <dgm:prSet presAssocID="{8337C0A5-F984-4646-9579-A88FC23FA127}" presName="spaceRect" presStyleCnt="0"/>
      <dgm:spPr/>
    </dgm:pt>
    <dgm:pt modelId="{3C420175-F0CC-4354-B4C6-4BFAB8FA371E}" type="pres">
      <dgm:prSet presAssocID="{8337C0A5-F984-4646-9579-A88FC23FA127}" presName="parTx" presStyleLbl="revTx" presStyleIdx="1" presStyleCnt="3">
        <dgm:presLayoutVars>
          <dgm:chMax val="0"/>
          <dgm:chPref val="0"/>
        </dgm:presLayoutVars>
      </dgm:prSet>
      <dgm:spPr/>
    </dgm:pt>
    <dgm:pt modelId="{F59E823D-F885-4C76-A826-B92A4D193DBF}" type="pres">
      <dgm:prSet presAssocID="{4F5E5D43-4271-4DCE-BD5F-556027066C01}" presName="sibTrans" presStyleCnt="0"/>
      <dgm:spPr/>
    </dgm:pt>
    <dgm:pt modelId="{DCB81FB5-7736-4868-AE95-8F1EFE705635}" type="pres">
      <dgm:prSet presAssocID="{34F0C012-4DBA-4775-9C23-A9334B278AB6}" presName="compNode" presStyleCnt="0"/>
      <dgm:spPr/>
    </dgm:pt>
    <dgm:pt modelId="{7B1CDBB4-F33D-4F22-97A5-436875F041B2}" type="pres">
      <dgm:prSet presAssocID="{34F0C012-4DBA-4775-9C23-A9334B278AB6}" presName="bgRect" presStyleLbl="bgShp" presStyleIdx="2" presStyleCnt="3"/>
      <dgm:spPr/>
    </dgm:pt>
    <dgm:pt modelId="{19DACEDC-5FED-471F-922B-C6DB3D5102C0}" type="pres">
      <dgm:prSet presAssocID="{34F0C012-4DBA-4775-9C23-A9334B278A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35FF5B2A-045C-456B-B330-69EC928F0BF2}" type="pres">
      <dgm:prSet presAssocID="{34F0C012-4DBA-4775-9C23-A9334B278AB6}" presName="spaceRect" presStyleCnt="0"/>
      <dgm:spPr/>
    </dgm:pt>
    <dgm:pt modelId="{2AA2473D-121F-4B2C-A1D3-7578CE81E609}" type="pres">
      <dgm:prSet presAssocID="{34F0C012-4DBA-4775-9C23-A9334B278AB6}" presName="parTx" presStyleLbl="revTx" presStyleIdx="2" presStyleCnt="3">
        <dgm:presLayoutVars>
          <dgm:chMax val="0"/>
          <dgm:chPref val="0"/>
        </dgm:presLayoutVars>
      </dgm:prSet>
      <dgm:spPr/>
    </dgm:pt>
  </dgm:ptLst>
  <dgm:cxnLst>
    <dgm:cxn modelId="{E930721B-3A90-4EFC-A9CE-EC4CE6531AA5}" type="presOf" srcId="{140E12AC-F162-4B3A-9B83-5FE63CA6F448}" destId="{9F8717F3-FBD6-4000-85E4-5A6A45A75619}" srcOrd="0" destOrd="0" presId="urn:microsoft.com/office/officeart/2018/2/layout/IconVerticalSolidList"/>
    <dgm:cxn modelId="{03E9B91B-F2B0-4D0F-9AC1-FC716BB95A18}" srcId="{140E12AC-F162-4B3A-9B83-5FE63CA6F448}" destId="{34F0C012-4DBA-4775-9C23-A9334B278AB6}" srcOrd="2" destOrd="0" parTransId="{7738A2A1-14D3-4244-9535-7AEEDBEE7025}" sibTransId="{7C40367D-F209-4851-B3FA-6E23DE22F107}"/>
    <dgm:cxn modelId="{BC6A1154-7BFF-441E-9ABF-28A585BC0889}" srcId="{140E12AC-F162-4B3A-9B83-5FE63CA6F448}" destId="{E0E7A039-738F-4AA2-B31D-2678CCA28530}" srcOrd="0" destOrd="0" parTransId="{2AC940BB-09B6-4D8B-8DC6-B7A83F16959B}" sibTransId="{11AD871B-B975-4199-B07F-02D994AD872C}"/>
    <dgm:cxn modelId="{B1507592-B736-46BE-A48C-862417A7CFA9}" type="presOf" srcId="{8337C0A5-F984-4646-9579-A88FC23FA127}" destId="{3C420175-F0CC-4354-B4C6-4BFAB8FA371E}" srcOrd="0" destOrd="0" presId="urn:microsoft.com/office/officeart/2018/2/layout/IconVerticalSolidList"/>
    <dgm:cxn modelId="{2629E8A2-85F3-4E02-8AB5-4681B8415DC7}" type="presOf" srcId="{34F0C012-4DBA-4775-9C23-A9334B278AB6}" destId="{2AA2473D-121F-4B2C-A1D3-7578CE81E609}" srcOrd="0" destOrd="0" presId="urn:microsoft.com/office/officeart/2018/2/layout/IconVerticalSolidList"/>
    <dgm:cxn modelId="{E44B4CD3-34DD-4BBF-AAF0-C5A804DA3B34}" srcId="{140E12AC-F162-4B3A-9B83-5FE63CA6F448}" destId="{8337C0A5-F984-4646-9579-A88FC23FA127}" srcOrd="1" destOrd="0" parTransId="{B3067B9F-DD82-4F5A-AD4E-A451E6B233B1}" sibTransId="{4F5E5D43-4271-4DCE-BD5F-556027066C01}"/>
    <dgm:cxn modelId="{216F78FE-AB98-4564-86C7-6F03D120630A}" type="presOf" srcId="{E0E7A039-738F-4AA2-B31D-2678CCA28530}" destId="{8D86D745-5487-4A51-87DB-C3D00C226120}" srcOrd="0" destOrd="0" presId="urn:microsoft.com/office/officeart/2018/2/layout/IconVerticalSolidList"/>
    <dgm:cxn modelId="{2C2ABDEF-2CD8-4B37-A20C-97DFA27B6DC0}" type="presParOf" srcId="{9F8717F3-FBD6-4000-85E4-5A6A45A75619}" destId="{CC978366-BD02-43D0-BEE2-55BD53269E8F}" srcOrd="0" destOrd="0" presId="urn:microsoft.com/office/officeart/2018/2/layout/IconVerticalSolidList"/>
    <dgm:cxn modelId="{9C059222-56B9-4EBF-A055-CCCF52474EE6}" type="presParOf" srcId="{CC978366-BD02-43D0-BEE2-55BD53269E8F}" destId="{564F0C3F-0FBA-425A-A8CD-DC4DBC976C8A}" srcOrd="0" destOrd="0" presId="urn:microsoft.com/office/officeart/2018/2/layout/IconVerticalSolidList"/>
    <dgm:cxn modelId="{0AF94FD7-A424-4DE7-82AD-0B0E74FE3FA9}" type="presParOf" srcId="{CC978366-BD02-43D0-BEE2-55BD53269E8F}" destId="{6168122B-B6FB-457C-893D-BC3E487785A3}" srcOrd="1" destOrd="0" presId="urn:microsoft.com/office/officeart/2018/2/layout/IconVerticalSolidList"/>
    <dgm:cxn modelId="{F476E0FD-A2D4-45B2-B0CB-53E7D88F8429}" type="presParOf" srcId="{CC978366-BD02-43D0-BEE2-55BD53269E8F}" destId="{F17136CA-F63A-493E-8881-D534D021C911}" srcOrd="2" destOrd="0" presId="urn:microsoft.com/office/officeart/2018/2/layout/IconVerticalSolidList"/>
    <dgm:cxn modelId="{A497C9B0-D9A4-4095-B6D1-A164FCFF2D3F}" type="presParOf" srcId="{CC978366-BD02-43D0-BEE2-55BD53269E8F}" destId="{8D86D745-5487-4A51-87DB-C3D00C226120}" srcOrd="3" destOrd="0" presId="urn:microsoft.com/office/officeart/2018/2/layout/IconVerticalSolidList"/>
    <dgm:cxn modelId="{5BD84D03-1F44-472D-901C-B8787AB98FFC}" type="presParOf" srcId="{9F8717F3-FBD6-4000-85E4-5A6A45A75619}" destId="{352E71B4-A36F-4DD0-BEE0-A326D0A2F641}" srcOrd="1" destOrd="0" presId="urn:microsoft.com/office/officeart/2018/2/layout/IconVerticalSolidList"/>
    <dgm:cxn modelId="{7F1DF07F-CBD2-42EF-B6F9-6C4A7774A5D6}" type="presParOf" srcId="{9F8717F3-FBD6-4000-85E4-5A6A45A75619}" destId="{67B824A2-6824-4421-A608-B4F328E09C41}" srcOrd="2" destOrd="0" presId="urn:microsoft.com/office/officeart/2018/2/layout/IconVerticalSolidList"/>
    <dgm:cxn modelId="{7B3F31CE-4383-489D-932B-FC2623A0B511}" type="presParOf" srcId="{67B824A2-6824-4421-A608-B4F328E09C41}" destId="{2184EAC2-4E42-4AF6-A25D-C10C711CC8AA}" srcOrd="0" destOrd="0" presId="urn:microsoft.com/office/officeart/2018/2/layout/IconVerticalSolidList"/>
    <dgm:cxn modelId="{2D2DF044-0046-4451-9743-BDBAA991C76C}" type="presParOf" srcId="{67B824A2-6824-4421-A608-B4F328E09C41}" destId="{CEB82654-9986-46D1-9B00-B148ACB61AF9}" srcOrd="1" destOrd="0" presId="urn:microsoft.com/office/officeart/2018/2/layout/IconVerticalSolidList"/>
    <dgm:cxn modelId="{69B0AA97-86A0-47AF-9290-79E29D01CC4E}" type="presParOf" srcId="{67B824A2-6824-4421-A608-B4F328E09C41}" destId="{C99E3369-F532-4CFD-858E-B5DF2455F774}" srcOrd="2" destOrd="0" presId="urn:microsoft.com/office/officeart/2018/2/layout/IconVerticalSolidList"/>
    <dgm:cxn modelId="{0FC05086-2D80-4150-AF17-78F5F0E211E1}" type="presParOf" srcId="{67B824A2-6824-4421-A608-B4F328E09C41}" destId="{3C420175-F0CC-4354-B4C6-4BFAB8FA371E}" srcOrd="3" destOrd="0" presId="urn:microsoft.com/office/officeart/2018/2/layout/IconVerticalSolidList"/>
    <dgm:cxn modelId="{FF36D521-800C-464E-B1D2-A1BD87DDF9F3}" type="presParOf" srcId="{9F8717F3-FBD6-4000-85E4-5A6A45A75619}" destId="{F59E823D-F885-4C76-A826-B92A4D193DBF}" srcOrd="3" destOrd="0" presId="urn:microsoft.com/office/officeart/2018/2/layout/IconVerticalSolidList"/>
    <dgm:cxn modelId="{88FF1361-34EF-4708-8985-BE5AB4770E7A}" type="presParOf" srcId="{9F8717F3-FBD6-4000-85E4-5A6A45A75619}" destId="{DCB81FB5-7736-4868-AE95-8F1EFE705635}" srcOrd="4" destOrd="0" presId="urn:microsoft.com/office/officeart/2018/2/layout/IconVerticalSolidList"/>
    <dgm:cxn modelId="{34809FD8-C3B3-4E20-8DF8-A00AF02BE15A}" type="presParOf" srcId="{DCB81FB5-7736-4868-AE95-8F1EFE705635}" destId="{7B1CDBB4-F33D-4F22-97A5-436875F041B2}" srcOrd="0" destOrd="0" presId="urn:microsoft.com/office/officeart/2018/2/layout/IconVerticalSolidList"/>
    <dgm:cxn modelId="{9F87CFAC-1B88-4C51-9204-36CAA2959858}" type="presParOf" srcId="{DCB81FB5-7736-4868-AE95-8F1EFE705635}" destId="{19DACEDC-5FED-471F-922B-C6DB3D5102C0}" srcOrd="1" destOrd="0" presId="urn:microsoft.com/office/officeart/2018/2/layout/IconVerticalSolidList"/>
    <dgm:cxn modelId="{C7B884EB-0495-4F54-82E9-B9438698426D}" type="presParOf" srcId="{DCB81FB5-7736-4868-AE95-8F1EFE705635}" destId="{35FF5B2A-045C-456B-B330-69EC928F0BF2}" srcOrd="2" destOrd="0" presId="urn:microsoft.com/office/officeart/2018/2/layout/IconVerticalSolidList"/>
    <dgm:cxn modelId="{158FB2F3-AD91-46D1-81BA-038CDCAE7ACB}" type="presParOf" srcId="{DCB81FB5-7736-4868-AE95-8F1EFE705635}" destId="{2AA2473D-121F-4B2C-A1D3-7578CE81E6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1EEEB-FBDC-42F8-9AAF-9B63195FE564}">
      <dsp:nvSpPr>
        <dsp:cNvPr id="0" name=""/>
        <dsp:cNvSpPr/>
      </dsp:nvSpPr>
      <dsp:spPr>
        <a:xfrm>
          <a:off x="0" y="1805"/>
          <a:ext cx="10339136"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2D5ED4-B662-424B-A056-6BE9BFFCF085}">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09C608-4CA1-4C9D-84F3-D60703CEA001}">
      <dsp:nvSpPr>
        <dsp:cNvPr id="0" name=""/>
        <dsp:cNvSpPr/>
      </dsp:nvSpPr>
      <dsp:spPr>
        <a:xfrm>
          <a:off x="1057183" y="1805"/>
          <a:ext cx="92819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tx2"/>
              </a:solidFill>
              <a:latin typeface="Kievit Offc" panose="020B0504030101020102" pitchFamily="34" charset="0"/>
            </a:rPr>
            <a:t>What does an Ombuds do?</a:t>
          </a:r>
        </a:p>
      </dsp:txBody>
      <dsp:txXfrm>
        <a:off x="1057183" y="1805"/>
        <a:ext cx="9281953" cy="915310"/>
      </dsp:txXfrm>
    </dsp:sp>
    <dsp:sp modelId="{16520382-D50A-4F45-99E1-3E81234D9B4B}">
      <dsp:nvSpPr>
        <dsp:cNvPr id="0" name=""/>
        <dsp:cNvSpPr/>
      </dsp:nvSpPr>
      <dsp:spPr>
        <a:xfrm>
          <a:off x="0" y="1145944"/>
          <a:ext cx="10339136"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836965-5C95-4BC0-B415-F5C071051072}">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4C11D5-F507-489C-8F9D-425C30F495F4}">
      <dsp:nvSpPr>
        <dsp:cNvPr id="0" name=""/>
        <dsp:cNvSpPr/>
      </dsp:nvSpPr>
      <dsp:spPr>
        <a:xfrm>
          <a:off x="1057183" y="1145944"/>
          <a:ext cx="92819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tx2"/>
              </a:solidFill>
              <a:latin typeface="Kievit Offc" panose="020B0504030101020102" pitchFamily="34" charset="0"/>
            </a:rPr>
            <a:t>Our Principles</a:t>
          </a:r>
        </a:p>
      </dsp:txBody>
      <dsp:txXfrm>
        <a:off x="1057183" y="1145944"/>
        <a:ext cx="9281953" cy="915310"/>
      </dsp:txXfrm>
    </dsp:sp>
    <dsp:sp modelId="{827273E3-5E46-433C-A212-DD76228D63CC}">
      <dsp:nvSpPr>
        <dsp:cNvPr id="0" name=""/>
        <dsp:cNvSpPr/>
      </dsp:nvSpPr>
      <dsp:spPr>
        <a:xfrm>
          <a:off x="0" y="2290082"/>
          <a:ext cx="10339136"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068AA-4FC3-46CC-A3A8-9AE5F720B4C0}">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FA312E-1A8D-4ADF-8AA4-559B546FD53F}">
      <dsp:nvSpPr>
        <dsp:cNvPr id="0" name=""/>
        <dsp:cNvSpPr/>
      </dsp:nvSpPr>
      <dsp:spPr>
        <a:xfrm>
          <a:off x="1057183" y="2290082"/>
          <a:ext cx="92819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tx2"/>
              </a:solidFill>
              <a:latin typeface="Kievit Offc" panose="020B0504030101020102" pitchFamily="34" charset="0"/>
            </a:rPr>
            <a:t>Examples of Issues</a:t>
          </a:r>
        </a:p>
      </dsp:txBody>
      <dsp:txXfrm>
        <a:off x="1057183" y="2290082"/>
        <a:ext cx="9281953" cy="915310"/>
      </dsp:txXfrm>
    </dsp:sp>
    <dsp:sp modelId="{C998BACE-17E7-42DB-A13C-A01747AADDDF}">
      <dsp:nvSpPr>
        <dsp:cNvPr id="0" name=""/>
        <dsp:cNvSpPr/>
      </dsp:nvSpPr>
      <dsp:spPr>
        <a:xfrm>
          <a:off x="0" y="3434221"/>
          <a:ext cx="10339136"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E20E1-B9E5-4122-89C8-1D35A2E581B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DF4D0-42F9-4379-B1B7-03A07C2A7560}">
      <dsp:nvSpPr>
        <dsp:cNvPr id="0" name=""/>
        <dsp:cNvSpPr/>
      </dsp:nvSpPr>
      <dsp:spPr>
        <a:xfrm>
          <a:off x="1057183" y="3434221"/>
          <a:ext cx="9281953"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solidFill>
                <a:schemeClr val="tx2"/>
              </a:solidFill>
              <a:latin typeface="Kievit Offc" panose="020B0504030101020102" pitchFamily="34" charset="0"/>
            </a:rPr>
            <a:t>Resources</a:t>
          </a:r>
        </a:p>
      </dsp:txBody>
      <dsp:txXfrm>
        <a:off x="1057183" y="3434221"/>
        <a:ext cx="9281953"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F0C3F-0FBA-425A-A8CD-DC4DBC976C8A}">
      <dsp:nvSpPr>
        <dsp:cNvPr id="0" name=""/>
        <dsp:cNvSpPr/>
      </dsp:nvSpPr>
      <dsp:spPr>
        <a:xfrm>
          <a:off x="0" y="2257"/>
          <a:ext cx="10515600" cy="1265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8122B-B6FB-457C-893D-BC3E487785A3}">
      <dsp:nvSpPr>
        <dsp:cNvPr id="0" name=""/>
        <dsp:cNvSpPr/>
      </dsp:nvSpPr>
      <dsp:spPr>
        <a:xfrm>
          <a:off x="382711" y="286918"/>
          <a:ext cx="696518" cy="695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86D745-5487-4A51-87DB-C3D00C226120}">
      <dsp:nvSpPr>
        <dsp:cNvPr id="0" name=""/>
        <dsp:cNvSpPr/>
      </dsp:nvSpPr>
      <dsp:spPr>
        <a:xfrm>
          <a:off x="1461940" y="2257"/>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2"/>
              </a:solidFill>
              <a:latin typeface="Kievit Offc" panose="020B0504030101020102" pitchFamily="34" charset="0"/>
            </a:rPr>
            <a:t>Two members of your research group are in conflict and you as the PI feel stuck in the middle. </a:t>
          </a:r>
        </a:p>
      </dsp:txBody>
      <dsp:txXfrm>
        <a:off x="1461940" y="2257"/>
        <a:ext cx="8918526" cy="1266397"/>
      </dsp:txXfrm>
    </dsp:sp>
    <dsp:sp modelId="{2184EAC2-4E42-4AF6-A25D-C10C711CC8AA}">
      <dsp:nvSpPr>
        <dsp:cNvPr id="0" name=""/>
        <dsp:cNvSpPr/>
      </dsp:nvSpPr>
      <dsp:spPr>
        <a:xfrm>
          <a:off x="0" y="1542470"/>
          <a:ext cx="10515600" cy="1265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B82654-9986-46D1-9B00-B148ACB61AF9}">
      <dsp:nvSpPr>
        <dsp:cNvPr id="0" name=""/>
        <dsp:cNvSpPr/>
      </dsp:nvSpPr>
      <dsp:spPr>
        <a:xfrm>
          <a:off x="382711" y="1827131"/>
          <a:ext cx="696518" cy="695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420175-F0CC-4354-B4C6-4BFAB8FA371E}">
      <dsp:nvSpPr>
        <dsp:cNvPr id="0" name=""/>
        <dsp:cNvSpPr/>
      </dsp:nvSpPr>
      <dsp:spPr>
        <a:xfrm>
          <a:off x="1461940" y="1542470"/>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2"/>
              </a:solidFill>
              <a:latin typeface="Kievit Offc" panose="020B0504030101020102" pitchFamily="34" charset="0"/>
            </a:rPr>
            <a:t>You, professional faculty, are concerned about inequitable treatment of employees.  You want to address the issue without increasing tension. </a:t>
          </a:r>
        </a:p>
      </dsp:txBody>
      <dsp:txXfrm>
        <a:off x="1461940" y="1542470"/>
        <a:ext cx="8918526" cy="1266397"/>
      </dsp:txXfrm>
    </dsp:sp>
    <dsp:sp modelId="{7B1CDBB4-F33D-4F22-97A5-436875F041B2}">
      <dsp:nvSpPr>
        <dsp:cNvPr id="0" name=""/>
        <dsp:cNvSpPr/>
      </dsp:nvSpPr>
      <dsp:spPr>
        <a:xfrm>
          <a:off x="0" y="3082683"/>
          <a:ext cx="10515600" cy="1265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ACEDC-5FED-471F-922B-C6DB3D5102C0}">
      <dsp:nvSpPr>
        <dsp:cNvPr id="0" name=""/>
        <dsp:cNvSpPr/>
      </dsp:nvSpPr>
      <dsp:spPr>
        <a:xfrm>
          <a:off x="382711" y="3367344"/>
          <a:ext cx="696518" cy="6958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A2473D-121F-4B2C-A1D3-7578CE81E609}">
      <dsp:nvSpPr>
        <dsp:cNvPr id="0" name=""/>
        <dsp:cNvSpPr/>
      </dsp:nvSpPr>
      <dsp:spPr>
        <a:xfrm>
          <a:off x="1461940" y="3082683"/>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2"/>
              </a:solidFill>
              <a:latin typeface="Kievit Offc" panose="020B0504030101020102" pitchFamily="34" charset="0"/>
            </a:rPr>
            <a:t>You have a question about a policy but want to talk about it in a confidential space. </a:t>
          </a:r>
        </a:p>
      </dsp:txBody>
      <dsp:txXfrm>
        <a:off x="1461940" y="3082683"/>
        <a:ext cx="8918526" cy="12663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0696-E8A4-5E47-B426-CB2DE1C28947}" type="datetimeFigureOut">
              <a:rPr lang="en-US" smtClean="0"/>
              <a:t>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9D37-EB39-9B49-85DF-DD837FDB43E8}" type="slidenum">
              <a:rPr lang="en-US" smtClean="0"/>
              <a:t>‹#›</a:t>
            </a:fld>
            <a:endParaRPr lang="en-US" dirty="0"/>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starting at OSU.  OSU is a great employer. I started here September 5, and I have been incredibly impressed with what I have seen so far. So Ombuds, it’s a weird word. It isn’t an acronym, but it can be a helpful resource for the entire community.  Please ask questions as we go along. </a:t>
            </a:r>
          </a:p>
        </p:txBody>
      </p:sp>
      <p:sp>
        <p:nvSpPr>
          <p:cNvPr id="4" name="Slide Number Placeholder 3"/>
          <p:cNvSpPr>
            <a:spLocks noGrp="1"/>
          </p:cNvSpPr>
          <p:nvPr>
            <p:ph type="sldNum" sz="quarter" idx="10"/>
          </p:nvPr>
        </p:nvSpPr>
        <p:spPr/>
        <p:txBody>
          <a:bodyPr/>
          <a:lstStyle/>
          <a:p>
            <a:fld id="{D4A39D37-EB39-9B49-85DF-DD837FDB43E8}" type="slidenum">
              <a:rPr lang="en-US" smtClean="0"/>
              <a:t>0</a:t>
            </a:fld>
            <a:endParaRPr lang="en-US" dirty="0"/>
          </a:p>
        </p:txBody>
      </p:sp>
    </p:spTree>
    <p:extLst>
      <p:ext uri="{BB962C8B-B14F-4D97-AF65-F5344CB8AC3E}">
        <p14:creationId xmlns:p14="http://schemas.microsoft.com/office/powerpoint/2010/main" val="33841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an acronym. It’s a Swedish word for representative. The first Ombudsman role was created in Sweden. We are organizational ombuds, which means we act in a more neutral capacity.  We serve the entire OSU Campus</a:t>
            </a:r>
          </a:p>
          <a:p>
            <a:endParaRPr lang="en-US" dirty="0"/>
          </a:p>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dirty="0"/>
          </a:p>
        </p:txBody>
      </p:sp>
    </p:spTree>
    <p:extLst>
      <p:ext uri="{BB962C8B-B14F-4D97-AF65-F5344CB8AC3E}">
        <p14:creationId xmlns:p14="http://schemas.microsoft.com/office/powerpoint/2010/main" val="337894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Impartial- We aren’t advocates We don’t take sides.  We do advocate for fair process, though. </a:t>
            </a:r>
          </a:p>
          <a:p>
            <a:r>
              <a:rPr lang="en-US" dirty="0"/>
              <a:t>Independent- We are above department politics</a:t>
            </a:r>
          </a:p>
          <a:p>
            <a:r>
              <a:rPr lang="en-US" dirty="0"/>
              <a:t>Informal We don’t keep records, we are not an office of notice- You aren’t telling the University something. If you are thinking about making an EOA We are “off the record” If you are considering making a Complaint, you came come talk to us without concern of it being reported. </a:t>
            </a:r>
          </a:p>
          <a:p>
            <a:r>
              <a:rPr lang="en-US" dirty="0"/>
              <a:t>Confidential- Unless you are going to harm yourself or someone else, or if it involves child use </a:t>
            </a:r>
          </a:p>
        </p:txBody>
      </p:sp>
      <p:sp>
        <p:nvSpPr>
          <p:cNvPr id="4" name="Slide Number Placeholder 3"/>
          <p:cNvSpPr>
            <a:spLocks noGrp="1"/>
          </p:cNvSpPr>
          <p:nvPr>
            <p:ph type="sldNum" sz="quarter" idx="5"/>
          </p:nvPr>
        </p:nvSpPr>
        <p:spPr/>
        <p:txBody>
          <a:bodyPr/>
          <a:lstStyle/>
          <a:p>
            <a:fld id="{D4A39D37-EB39-9B49-85DF-DD837FDB43E8}" type="slidenum">
              <a:rPr lang="en-US" smtClean="0"/>
              <a:t>3</a:t>
            </a:fld>
            <a:endParaRPr lang="en-US" dirty="0"/>
          </a:p>
        </p:txBody>
      </p:sp>
    </p:spTree>
    <p:extLst>
      <p:ext uri="{BB962C8B-B14F-4D97-AF65-F5344CB8AC3E}">
        <p14:creationId xmlns:p14="http://schemas.microsoft.com/office/powerpoint/2010/main" val="364750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need to wait to come and see us.  The earlier you come the better.  We are also not an “or” Office. We are an “and” office. We are a supplement to all the other resources here on campus. Sometimes people come to use for ten minutes.  Or a couple of hours. There is no problem too big or too small for us. </a:t>
            </a:r>
          </a:p>
        </p:txBody>
      </p:sp>
      <p:sp>
        <p:nvSpPr>
          <p:cNvPr id="4" name="Slide Number Placeholder 3"/>
          <p:cNvSpPr>
            <a:spLocks noGrp="1"/>
          </p:cNvSpPr>
          <p:nvPr>
            <p:ph type="sldNum" sz="quarter" idx="5"/>
          </p:nvPr>
        </p:nvSpPr>
        <p:spPr/>
        <p:txBody>
          <a:bodyPr/>
          <a:lstStyle/>
          <a:p>
            <a:fld id="{D4A39D37-EB39-9B49-85DF-DD837FDB43E8}" type="slidenum">
              <a:rPr lang="en-US" smtClean="0"/>
              <a:t>5</a:t>
            </a:fld>
            <a:endParaRPr lang="en-US" dirty="0"/>
          </a:p>
        </p:txBody>
      </p:sp>
    </p:spTree>
    <p:extLst>
      <p:ext uri="{BB962C8B-B14F-4D97-AF65-F5344CB8AC3E}">
        <p14:creationId xmlns:p14="http://schemas.microsoft.com/office/powerpoint/2010/main" val="225521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6</a:t>
            </a:fld>
            <a:endParaRPr lang="en-US" dirty="0"/>
          </a:p>
        </p:txBody>
      </p:sp>
    </p:spTree>
    <p:extLst>
      <p:ext uri="{BB962C8B-B14F-4D97-AF65-F5344CB8AC3E}">
        <p14:creationId xmlns:p14="http://schemas.microsoft.com/office/powerpoint/2010/main" val="868661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9F0EE-9C9A-8069-1643-55C8B3512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A6543-00F6-3EDE-BB2B-74E6F9D6E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03484-3E75-B57F-4D4D-7559C741FF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B25905-78B8-A4B0-9D97-2620C753BE15}"/>
              </a:ext>
            </a:extLst>
          </p:cNvPr>
          <p:cNvSpPr>
            <a:spLocks noGrp="1"/>
          </p:cNvSpPr>
          <p:nvPr>
            <p:ph type="sldNum" sz="quarter" idx="5"/>
          </p:nvPr>
        </p:nvSpPr>
        <p:spPr/>
        <p:txBody>
          <a:bodyPr/>
          <a:lstStyle/>
          <a:p>
            <a:fld id="{D4A39D37-EB39-9B49-85DF-DD837FDB43E8}" type="slidenum">
              <a:rPr lang="en-US" smtClean="0"/>
              <a:t>7</a:t>
            </a:fld>
            <a:endParaRPr lang="en-US" dirty="0"/>
          </a:p>
        </p:txBody>
      </p:sp>
    </p:spTree>
    <p:extLst>
      <p:ext uri="{BB962C8B-B14F-4D97-AF65-F5344CB8AC3E}">
        <p14:creationId xmlns:p14="http://schemas.microsoft.com/office/powerpoint/2010/main" val="53253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walk in hours. If we can accommodate you, we will. Or we will make an appt.  Please keep e-mails brief due to our informal nature. </a:t>
            </a:r>
          </a:p>
        </p:txBody>
      </p:sp>
      <p:sp>
        <p:nvSpPr>
          <p:cNvPr id="4" name="Slide Number Placeholder 3"/>
          <p:cNvSpPr>
            <a:spLocks noGrp="1"/>
          </p:cNvSpPr>
          <p:nvPr>
            <p:ph type="sldNum" sz="quarter" idx="5"/>
          </p:nvPr>
        </p:nvSpPr>
        <p:spPr/>
        <p:txBody>
          <a:bodyPr/>
          <a:lstStyle/>
          <a:p>
            <a:fld id="{D4A39D37-EB39-9B49-85DF-DD837FDB43E8}" type="slidenum">
              <a:rPr lang="en-US" smtClean="0"/>
              <a:t>8</a:t>
            </a:fld>
            <a:endParaRPr lang="en-US" dirty="0"/>
          </a:p>
        </p:txBody>
      </p:sp>
    </p:spTree>
    <p:extLst>
      <p:ext uri="{BB962C8B-B14F-4D97-AF65-F5344CB8AC3E}">
        <p14:creationId xmlns:p14="http://schemas.microsoft.com/office/powerpoint/2010/main" val="56072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sp>
        <p:nvSpPr>
          <p:cNvPr id="11" name="Rectangle 10"/>
          <p:cNvSpPr/>
          <p:nvPr userDrawn="1"/>
        </p:nvSpPr>
        <p:spPr>
          <a:xfrm>
            <a:off x="0" y="0"/>
            <a:ext cx="12192000" cy="55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p:cNvSpPr>
            <a:spLocks noGrp="1"/>
          </p:cNvSpPr>
          <p:nvPr>
            <p:ph type="pic" sz="quarter" idx="10" hasCustomPrompt="1"/>
          </p:nvPr>
        </p:nvSpPr>
        <p:spPr>
          <a:xfrm>
            <a:off x="0" y="0"/>
            <a:ext cx="12192000" cy="5588000"/>
          </a:xfrm>
        </p:spPr>
        <p:txBody>
          <a:bodyPr/>
          <a:lstStyle>
            <a:lvl1pPr marL="0" indent="0">
              <a:buNone/>
              <a:defRPr baseline="0">
                <a:solidFill>
                  <a:schemeClr val="bg1">
                    <a:lumMod val="65000"/>
                  </a:schemeClr>
                </a:solidFill>
              </a:defRPr>
            </a:lvl1pPr>
          </a:lstStyle>
          <a:p>
            <a:r>
              <a:rPr lang="en-US" dirty="0"/>
              <a:t>Insert Picture Background</a:t>
            </a:r>
          </a:p>
        </p:txBody>
      </p:sp>
      <p:sp>
        <p:nvSpPr>
          <p:cNvPr id="4" name="Rectangle 3"/>
          <p:cNvSpPr/>
          <p:nvPr userDrawn="1"/>
        </p:nvSpPr>
        <p:spPr>
          <a:xfrm>
            <a:off x="0" y="5587320"/>
            <a:ext cx="12192000" cy="127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637759"/>
            <a:ext cx="5375563" cy="3480716"/>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0781" y="5692095"/>
            <a:ext cx="3270437" cy="10447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4" name="Slide Number Placeholder 3"/>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2"/>
                </a:solidFill>
                <a:latin typeface="Kievit Offc" panose="020B0504030101020102" pitchFamily="34" charset="0"/>
              </a:defRPr>
            </a:lvl1pPr>
            <a:lvl2pPr>
              <a:defRPr sz="2800" baseline="0">
                <a:solidFill>
                  <a:schemeClr val="tx2"/>
                </a:solidFill>
                <a:latin typeface="Kievit Offc" panose="020B0504030101020102" pitchFamily="34" charset="0"/>
              </a:defRPr>
            </a:lvl2pPr>
            <a:lvl3pPr>
              <a:defRPr sz="2400" baseline="0">
                <a:solidFill>
                  <a:schemeClr val="tx2"/>
                </a:solidFill>
                <a:latin typeface="Kievit Offc" panose="020B0504030101020102" pitchFamily="34" charset="0"/>
              </a:defRPr>
            </a:lvl3pPr>
            <a:lvl4pPr>
              <a:defRPr sz="2000" baseline="0">
                <a:solidFill>
                  <a:schemeClr val="tx2"/>
                </a:solidFill>
                <a:latin typeface="Kievit Offc" panose="020B0504030101020102" pitchFamily="34" charset="0"/>
              </a:defRPr>
            </a:lvl4pPr>
            <a:lvl5pPr>
              <a:defRPr sz="2000" baseline="0">
                <a:solidFill>
                  <a:schemeClr val="tx2"/>
                </a:solidFill>
                <a:latin typeface="Kievit Offc" panose="020B0504030101020102"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Kievit Offc" panose="020B05040301010201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490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bg1"/>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9150" y="5493828"/>
            <a:ext cx="3314705" cy="1058890"/>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6685" y="5493964"/>
            <a:ext cx="3270437" cy="10447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Stratum2 Bold" charset="0"/>
              </a:defRPr>
            </a:lvl1pPr>
          </a:lstStyle>
          <a:p>
            <a:r>
              <a:rPr lang="en-US"/>
              <a:t>Headline or title of event</a:t>
            </a:r>
          </a:p>
        </p:txBody>
      </p:sp>
      <p:sp>
        <p:nvSpPr>
          <p:cNvPr id="3" name="Subtitle 2"/>
          <p:cNvSpPr>
            <a:spLocks noGrp="1"/>
          </p:cNvSpPr>
          <p:nvPr>
            <p:ph type="subTitle" idx="1" hasCustomPrompt="1"/>
          </p:nvPr>
        </p:nvSpPr>
        <p:spPr>
          <a:xfrm>
            <a:off x="1066801" y="544353"/>
            <a:ext cx="10058400" cy="456108"/>
          </a:xfrm>
        </p:spPr>
        <p:txBody>
          <a:bodyPr lIns="0" tIns="0" rIns="0" bIns="0">
            <a:normAutofit/>
          </a:bodyPr>
          <a:lstStyle>
            <a:lvl1pPr marL="0" indent="0" algn="l">
              <a:lnSpc>
                <a:spcPts val="1800"/>
              </a:lnSpc>
              <a:buNone/>
              <a:defRPr sz="2000" baseline="0">
                <a:solidFill>
                  <a:schemeClr val="tx2"/>
                </a:solidFill>
                <a:latin typeface="Rufina-Stencil-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College or department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0396" y="5347017"/>
            <a:ext cx="3483016" cy="14337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Kievit Offc" panose="020B0504030101020102" pitchFamily="34" charset="0"/>
              </a:defRPr>
            </a:lvl1pPr>
            <a:lvl2pPr>
              <a:defRPr>
                <a:solidFill>
                  <a:schemeClr val="tx2"/>
                </a:solidFill>
                <a:latin typeface="Kievit Offc" panose="020B0504030101020102" pitchFamily="34" charset="0"/>
              </a:defRPr>
            </a:lvl2pPr>
            <a:lvl3pPr>
              <a:defRPr>
                <a:solidFill>
                  <a:schemeClr val="tx2"/>
                </a:solidFill>
                <a:latin typeface="Kievit Offc" panose="020B0504030101020102" pitchFamily="34" charset="0"/>
              </a:defRPr>
            </a:lvl3pPr>
            <a:lvl4pPr>
              <a:defRPr>
                <a:solidFill>
                  <a:schemeClr val="tx2"/>
                </a:solidFill>
                <a:latin typeface="Kievit Offc" panose="020B0504030101020102" pitchFamily="34" charset="0"/>
              </a:defRPr>
            </a:lvl4pPr>
            <a:lvl5pPr>
              <a:defRPr>
                <a:solidFill>
                  <a:schemeClr val="tx2"/>
                </a:solidFill>
                <a:latin typeface="Kievit Offc" panose="020B050403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latin typeface="Kievit Offc" panose="020B050403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6" name="Slide Number Placeholder 5"/>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7" name="Slide Number Placeholder 6"/>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2"/>
                </a:solidFill>
                <a:latin typeface="Kievit Offc" panose="020B050403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2"/>
                </a:solidFill>
                <a:latin typeface="Kievit Offc" panose="020B0504030101020102" pitchFamily="34" charset="0"/>
              </a:defRPr>
            </a:lvl1pPr>
            <a:lvl2pPr>
              <a:defRPr baseline="0">
                <a:solidFill>
                  <a:schemeClr val="tx2"/>
                </a:solidFill>
                <a:latin typeface="Kievit Offc" panose="020B0504030101020102" pitchFamily="34" charset="0"/>
              </a:defRPr>
            </a:lvl2pPr>
            <a:lvl3pPr>
              <a:defRPr baseline="0">
                <a:solidFill>
                  <a:schemeClr val="tx2"/>
                </a:solidFill>
                <a:latin typeface="Kievit Offc" panose="020B0504030101020102" pitchFamily="34" charset="0"/>
              </a:defRPr>
            </a:lvl3pPr>
            <a:lvl4pPr>
              <a:defRPr baseline="0">
                <a:solidFill>
                  <a:schemeClr val="tx2"/>
                </a:solidFill>
                <a:latin typeface="Kievit Offc" panose="020B0504030101020102" pitchFamily="34" charset="0"/>
              </a:defRPr>
            </a:lvl4pPr>
            <a:lvl5pPr>
              <a:defRPr baseline="0">
                <a:solidFill>
                  <a:schemeClr val="tx2"/>
                </a:solidFill>
                <a:latin typeface="Kievit Offc" panose="020B0504030101020102"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9" name="Slide Number Placeholder 8"/>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solidFill>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a:solidFill>
                  <a:schemeClr val="tx2"/>
                </a:solidFill>
                <a:latin typeface="Kievit Offc" panose="020B0504030101020102" pitchFamily="34" charset="0"/>
              </a:defRPr>
            </a:lvl1pPr>
          </a:lstStyle>
          <a:p>
            <a:r>
              <a:rPr lang="en-US" dirty="0"/>
              <a:t>OREGON STATE UNIVERSITY</a:t>
            </a:r>
          </a:p>
        </p:txBody>
      </p:sp>
      <p:sp>
        <p:nvSpPr>
          <p:cNvPr id="5" name="Slide Number Placeholder 4"/>
          <p:cNvSpPr>
            <a:spLocks noGrp="1"/>
          </p:cNvSpPr>
          <p:nvPr>
            <p:ph type="sldNum" sz="quarter" idx="12"/>
          </p:nvPr>
        </p:nvSpPr>
        <p:spPr/>
        <p:txBody>
          <a:bodyPr/>
          <a:lstStyle>
            <a:lvl1pPr>
              <a:defRPr>
                <a:solidFill>
                  <a:schemeClr val="tx2"/>
                </a:solidFill>
                <a:latin typeface="Kievit Offc" panose="020B0504030101020102" pitchFamily="34" charset="0"/>
              </a:defRPr>
            </a:lvl1pPr>
          </a:lstStyle>
          <a:p>
            <a:fld id="{AAB6004F-53F9-E74D-AC89-56EA63355C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228600" y="209550"/>
            <a:ext cx="11725275" cy="6429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226174"/>
            <a:ext cx="6680200" cy="365125"/>
          </a:xfrm>
          <a:prstGeom prst="rect">
            <a:avLst/>
          </a:prstGeom>
        </p:spPr>
        <p:txBody>
          <a:bodyPr vert="horz" lIns="91440" tIns="45720" rIns="91440" bIns="45720" rtlCol="0" anchor="ctr"/>
          <a:lstStyle>
            <a:lvl1pPr algn="r">
              <a:defRPr sz="1200" baseline="0">
                <a:solidFill>
                  <a:schemeClr val="tx2"/>
                </a:solidFill>
                <a:latin typeface="KievitPro-Regular" charset="0"/>
              </a:defRPr>
            </a:lvl1pPr>
          </a:lstStyle>
          <a:p>
            <a:r>
              <a:rPr lang="en-US" dirty="0"/>
              <a:t>OREGON STATE UNIVERSITY</a:t>
            </a:r>
          </a:p>
        </p:txBody>
      </p:sp>
      <p:sp>
        <p:nvSpPr>
          <p:cNvPr id="6" name="Slide Number Placeholder 5"/>
          <p:cNvSpPr>
            <a:spLocks noGrp="1"/>
          </p:cNvSpPr>
          <p:nvPr>
            <p:ph type="sldNum" sz="quarter" idx="4"/>
          </p:nvPr>
        </p:nvSpPr>
        <p:spPr>
          <a:xfrm>
            <a:off x="10718800" y="6226174"/>
            <a:ext cx="635000" cy="365125"/>
          </a:xfrm>
          <a:prstGeom prst="rect">
            <a:avLst/>
          </a:prstGeom>
        </p:spPr>
        <p:txBody>
          <a:bodyPr vert="horz" lIns="91440" tIns="45720" rIns="91440" bIns="45720" rtlCol="0" anchor="ctr"/>
          <a:lstStyle>
            <a:lvl1pPr algn="l">
              <a:defRPr sz="1200" baseline="0">
                <a:solidFill>
                  <a:schemeClr val="tx2"/>
                </a:solidFill>
                <a:latin typeface="KievitPro-Regular" charset="0"/>
              </a:defRPr>
            </a:lvl1pPr>
          </a:lstStyle>
          <a:p>
            <a:r>
              <a:rPr lang="en-US" dirty="0"/>
              <a:t>| </a:t>
            </a:r>
            <a:fld id="{AAB6004F-53F9-E74D-AC89-56EA63355CB3}" type="slidenum">
              <a:rPr lang="en-US" smtClean="0"/>
              <a:pPr/>
              <a:t>‹#›</a:t>
            </a:fld>
            <a:endParaRPr lang="en-US" dirty="0"/>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649" r:id="rId2"/>
    <p:sldLayoutId id="2147483677" r:id="rId3"/>
    <p:sldLayoutId id="2147483678" r:id="rId4"/>
    <p:sldLayoutId id="2147483681" r:id="rId5"/>
    <p:sldLayoutId id="2147483669" r:id="rId6"/>
    <p:sldLayoutId id="2147483687" r:id="rId7"/>
    <p:sldLayoutId id="2147483690" r:id="rId8"/>
    <p:sldLayoutId id="2147483693" r:id="rId9"/>
    <p:sldLayoutId id="2147483696" r:id="rId10"/>
    <p:sldLayoutId id="2147483699" r:id="rId11"/>
    <p:sldLayoutId id="2147483702" r:id="rId12"/>
    <p:sldLayoutId id="2147483704" r:id="rId13"/>
  </p:sldLayoutIdLst>
  <p:hf hdr="0" dt="0"/>
  <p:txStyles>
    <p:titleStyle>
      <a:lvl1pPr algn="l" defTabSz="914400" rtl="0" eaLnBrk="1" latinLnBrk="0" hangingPunct="1">
        <a:lnSpc>
          <a:spcPct val="90000"/>
        </a:lnSpc>
        <a:spcBef>
          <a:spcPct val="0"/>
        </a:spcBef>
        <a:buNone/>
        <a:defRPr sz="4400" kern="1200" baseline="0">
          <a:solidFill>
            <a:schemeClr val="bg1"/>
          </a:solidFill>
          <a:latin typeface="Rufina-Stencil-Bold"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KievitPro-Regular"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KievitPro-Regular"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KievitPro-Regular"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KievitPro-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mbuds@oregonstate.edu"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ombuds@oregonstate.edu" TargetMode="External"/><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75105" y="987425"/>
            <a:ext cx="3932237" cy="1600200"/>
          </a:xfrm>
        </p:spPr>
        <p:txBody>
          <a:bodyPr anchor="b">
            <a:normAutofit/>
          </a:bodyPr>
          <a:lstStyle/>
          <a:p>
            <a:r>
              <a:rPr lang="en-US" sz="4000" b="1" dirty="0">
                <a:latin typeface="Kievit Offc" panose="020B0504030101020102" pitchFamily="34" charset="0"/>
              </a:rPr>
              <a:t>University Ombuds Office </a:t>
            </a:r>
          </a:p>
        </p:txBody>
      </p:sp>
      <p:sp>
        <p:nvSpPr>
          <p:cNvPr id="9" name="Subtitle 8"/>
          <p:cNvSpPr>
            <a:spLocks noGrp="1"/>
          </p:cNvSpPr>
          <p:nvPr>
            <p:ph type="body" sz="half" idx="2"/>
          </p:nvPr>
        </p:nvSpPr>
        <p:spPr>
          <a:xfrm>
            <a:off x="675105" y="2596431"/>
            <a:ext cx="4261601" cy="3811588"/>
          </a:xfrm>
        </p:spPr>
        <p:txBody>
          <a:bodyPr>
            <a:normAutofit/>
          </a:bodyPr>
          <a:lstStyle/>
          <a:p>
            <a:endParaRPr lang="en-US" dirty="0"/>
          </a:p>
          <a:p>
            <a:r>
              <a:rPr lang="en-US" sz="2000" dirty="0"/>
              <a:t>Waldo 116</a:t>
            </a:r>
          </a:p>
          <a:p>
            <a:r>
              <a:rPr lang="en-US" sz="2000" dirty="0">
                <a:hlinkClick r:id="rId3"/>
              </a:rPr>
              <a:t>ombuds@oregonstate.edu</a:t>
            </a:r>
            <a:endParaRPr lang="en-US" sz="2000" dirty="0"/>
          </a:p>
          <a:p>
            <a:endParaRPr lang="en-US" dirty="0"/>
          </a:p>
          <a:p>
            <a:r>
              <a:rPr lang="en-US" sz="2800" b="1" dirty="0"/>
              <a:t>Faculty Senate Presentation </a:t>
            </a:r>
          </a:p>
          <a:p>
            <a:r>
              <a:rPr lang="en-US" sz="2400" b="1" dirty="0"/>
              <a:t>January 9, 2025</a:t>
            </a:r>
          </a:p>
        </p:txBody>
      </p:sp>
      <p:pic>
        <p:nvPicPr>
          <p:cNvPr id="2" name="Picture Placeholder 1" descr="A photo of Waldo Hall is shown.&#10;The Ombuds Office is located in Waldo 116"/>
          <p:cNvPicPr>
            <a:picLocks noGrp="1" noChangeAspect="1"/>
          </p:cNvPicPr>
          <p:nvPr>
            <p:ph idx="1"/>
          </p:nvPr>
        </p:nvPicPr>
        <p:blipFill rotWithShape="1">
          <a:blip r:embed="rId4"/>
          <a:srcRect l="11066" r="17697" b="2"/>
          <a:stretch/>
        </p:blipFill>
        <p:spPr>
          <a:xfrm>
            <a:off x="5183188" y="987425"/>
            <a:ext cx="6172200" cy="4873625"/>
          </a:xfrm>
          <a:noFill/>
        </p:spPr>
      </p:pic>
    </p:spTree>
    <p:extLst>
      <p:ext uri="{BB962C8B-B14F-4D97-AF65-F5344CB8AC3E}">
        <p14:creationId xmlns:p14="http://schemas.microsoft.com/office/powerpoint/2010/main" val="208732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C39A-B072-E0A9-423F-4569B5272FA6}"/>
              </a:ext>
            </a:extLst>
          </p:cNvPr>
          <p:cNvSpPr>
            <a:spLocks noGrp="1"/>
          </p:cNvSpPr>
          <p:nvPr>
            <p:ph type="title"/>
          </p:nvPr>
        </p:nvSpPr>
        <p:spPr>
          <a:xfrm>
            <a:off x="838200" y="365125"/>
            <a:ext cx="10515600" cy="1325563"/>
          </a:xfrm>
        </p:spPr>
        <p:txBody>
          <a:bodyPr anchor="ctr">
            <a:normAutofit/>
          </a:bodyPr>
          <a:lstStyle/>
          <a:p>
            <a:r>
              <a:rPr lang="en-US" sz="4000" dirty="0">
                <a:latin typeface="Kievit Offc" panose="020B0504030101020102" pitchFamily="34" charset="0"/>
              </a:rPr>
              <a:t>Agenda</a:t>
            </a:r>
          </a:p>
        </p:txBody>
      </p:sp>
      <p:graphicFrame>
        <p:nvGraphicFramePr>
          <p:cNvPr id="9" name="Content Placeholder 2" descr="A series of topics&#10;What is an Ombuds?&#10;Our Mission&#10;Our Principles&#10;Common Concerns&#10;Resources">
            <a:extLst>
              <a:ext uri="{FF2B5EF4-FFF2-40B4-BE49-F238E27FC236}">
                <a16:creationId xmlns:a16="http://schemas.microsoft.com/office/drawing/2014/main" id="{A40E101A-D4C5-5071-A21B-66E40AF45126}"/>
              </a:ext>
            </a:extLst>
          </p:cNvPr>
          <p:cNvGraphicFramePr>
            <a:graphicFrameLocks noGrp="1"/>
          </p:cNvGraphicFramePr>
          <p:nvPr>
            <p:ph idx="1"/>
            <p:extLst>
              <p:ext uri="{D42A27DB-BD31-4B8C-83A1-F6EECF244321}">
                <p14:modId xmlns:p14="http://schemas.microsoft.com/office/powerpoint/2010/main" val="3777434990"/>
              </p:ext>
            </p:extLst>
          </p:nvPr>
        </p:nvGraphicFramePr>
        <p:xfrm>
          <a:off x="838199" y="1825625"/>
          <a:ext cx="103391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011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sz="4000" dirty="0">
                <a:latin typeface="Kievit Offc" panose="020B0504030101020102" pitchFamily="34" charset="0"/>
              </a:rPr>
              <a:t>What does an Ombuds do? </a:t>
            </a:r>
          </a:p>
        </p:txBody>
      </p:sp>
      <p:sp>
        <p:nvSpPr>
          <p:cNvPr id="3" name="Content Placeholder 2"/>
          <p:cNvSpPr>
            <a:spLocks noGrp="1"/>
          </p:cNvSpPr>
          <p:nvPr>
            <p:ph sz="half" idx="1"/>
          </p:nvPr>
        </p:nvSpPr>
        <p:spPr>
          <a:xfrm>
            <a:off x="3040379" y="1825625"/>
            <a:ext cx="6111241" cy="4667250"/>
          </a:xfrm>
        </p:spPr>
        <p:txBody>
          <a:bodyPr>
            <a:normAutofit/>
          </a:bodyPr>
          <a:lstStyle/>
          <a:p>
            <a:pPr marL="685800" indent="-457200"/>
            <a:r>
              <a:rPr lang="en-US" dirty="0"/>
              <a:t>Individual consultations</a:t>
            </a:r>
          </a:p>
          <a:p>
            <a:pPr marL="1143000" lvl="1" indent="-457200"/>
            <a:r>
              <a:rPr lang="en-US" dirty="0"/>
              <a:t>Points out appropriate resources</a:t>
            </a:r>
          </a:p>
          <a:p>
            <a:pPr marL="1143000" lvl="1" indent="-457200"/>
            <a:r>
              <a:rPr lang="en-US" dirty="0"/>
              <a:t>Addresses process issues</a:t>
            </a:r>
          </a:p>
          <a:p>
            <a:pPr marL="1143000" lvl="1" indent="-457200"/>
            <a:r>
              <a:rPr lang="en-US"/>
              <a:t>Coaches </a:t>
            </a:r>
            <a:r>
              <a:rPr lang="en-US" dirty="0"/>
              <a:t>on concerns</a:t>
            </a:r>
          </a:p>
          <a:p>
            <a:pPr marL="1143000" lvl="1" indent="-457200"/>
            <a:r>
              <a:rPr lang="en-US" dirty="0"/>
              <a:t>Helps navigate bureaucracy</a:t>
            </a:r>
          </a:p>
          <a:p>
            <a:pPr marL="685800" indent="-457200"/>
            <a:r>
              <a:rPr lang="en-US" dirty="0"/>
              <a:t>Facilitated and mediated conversations</a:t>
            </a:r>
          </a:p>
          <a:p>
            <a:pPr marL="685800" indent="-457200"/>
            <a:r>
              <a:rPr lang="en-US" dirty="0"/>
              <a:t>Workshops and trainings</a:t>
            </a:r>
          </a:p>
          <a:p>
            <a:pPr indent="0">
              <a:buNone/>
            </a:pPr>
            <a:endParaRPr lang="en-US" dirty="0"/>
          </a:p>
        </p:txBody>
      </p:sp>
    </p:spTree>
    <p:extLst>
      <p:ext uri="{BB962C8B-B14F-4D97-AF65-F5344CB8AC3E}">
        <p14:creationId xmlns:p14="http://schemas.microsoft.com/office/powerpoint/2010/main" val="405993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13D741-1D58-4413-25EE-858E2971D4E3}"/>
              </a:ext>
            </a:extLst>
          </p:cNvPr>
          <p:cNvSpPr>
            <a:spLocks noGrp="1"/>
          </p:cNvSpPr>
          <p:nvPr>
            <p:ph type="title"/>
          </p:nvPr>
        </p:nvSpPr>
        <p:spPr/>
        <p:txBody>
          <a:bodyPr>
            <a:normAutofit/>
          </a:bodyPr>
          <a:lstStyle/>
          <a:p>
            <a:r>
              <a:rPr lang="en-US" sz="4000" dirty="0">
                <a:latin typeface="Kievit Offc" panose="020B0504030101020102" pitchFamily="34" charset="0"/>
              </a:rPr>
              <a:t>The Ombuds Office Principles</a:t>
            </a:r>
          </a:p>
        </p:txBody>
      </p:sp>
      <p:sp>
        <p:nvSpPr>
          <p:cNvPr id="7" name="Content Placeholder 6">
            <a:extLst>
              <a:ext uri="{FF2B5EF4-FFF2-40B4-BE49-F238E27FC236}">
                <a16:creationId xmlns:a16="http://schemas.microsoft.com/office/drawing/2014/main" id="{A0E8A320-6D22-07A9-0DBE-FF04415D4E83}"/>
              </a:ext>
            </a:extLst>
          </p:cNvPr>
          <p:cNvSpPr>
            <a:spLocks noGrp="1"/>
          </p:cNvSpPr>
          <p:nvPr>
            <p:ph sz="half" idx="1"/>
          </p:nvPr>
        </p:nvSpPr>
        <p:spPr>
          <a:xfrm>
            <a:off x="1764957" y="1825625"/>
            <a:ext cx="3841759" cy="676943"/>
          </a:xfrm>
        </p:spPr>
        <p:txBody>
          <a:bodyPr/>
          <a:lstStyle/>
          <a:p>
            <a:pPr marL="0" indent="0">
              <a:buNone/>
            </a:pPr>
            <a:r>
              <a:rPr lang="en-US" dirty="0"/>
              <a:t>Impartial </a:t>
            </a:r>
          </a:p>
          <a:p>
            <a:pPr marL="0" indent="0">
              <a:buNone/>
            </a:pPr>
            <a:endParaRPr lang="en-US" dirty="0"/>
          </a:p>
        </p:txBody>
      </p:sp>
      <p:sp>
        <p:nvSpPr>
          <p:cNvPr id="8" name="Content Placeholder 7">
            <a:extLst>
              <a:ext uri="{FF2B5EF4-FFF2-40B4-BE49-F238E27FC236}">
                <a16:creationId xmlns:a16="http://schemas.microsoft.com/office/drawing/2014/main" id="{39D34731-C86D-8B4B-BFA5-27A111E8A3B9}"/>
              </a:ext>
            </a:extLst>
          </p:cNvPr>
          <p:cNvSpPr>
            <a:spLocks noGrp="1"/>
          </p:cNvSpPr>
          <p:nvPr>
            <p:ph sz="half" idx="2"/>
          </p:nvPr>
        </p:nvSpPr>
        <p:spPr>
          <a:xfrm>
            <a:off x="4969039" y="1822865"/>
            <a:ext cx="5181600" cy="745855"/>
          </a:xfrm>
        </p:spPr>
        <p:txBody>
          <a:bodyPr>
            <a:normAutofit/>
          </a:bodyPr>
          <a:lstStyle/>
          <a:p>
            <a:pPr marL="0" indent="0">
              <a:buNone/>
            </a:pPr>
            <a:r>
              <a:rPr lang="en-US" i="1" dirty="0"/>
              <a:t>We don’t take sides</a:t>
            </a:r>
          </a:p>
        </p:txBody>
      </p:sp>
      <p:sp>
        <p:nvSpPr>
          <p:cNvPr id="3" name="Content Placeholder 6">
            <a:extLst>
              <a:ext uri="{FF2B5EF4-FFF2-40B4-BE49-F238E27FC236}">
                <a16:creationId xmlns:a16="http://schemas.microsoft.com/office/drawing/2014/main" id="{D159616D-F1DA-B857-1524-F6D3803390DE}"/>
              </a:ext>
            </a:extLst>
          </p:cNvPr>
          <p:cNvSpPr txBox="1">
            <a:spLocks/>
          </p:cNvSpPr>
          <p:nvPr/>
        </p:nvSpPr>
        <p:spPr>
          <a:xfrm>
            <a:off x="1764953" y="2759252"/>
            <a:ext cx="3841759" cy="676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Independent</a:t>
            </a:r>
          </a:p>
          <a:p>
            <a:pPr marL="0" indent="0">
              <a:buFont typeface="Arial"/>
              <a:buNone/>
            </a:pPr>
            <a:endParaRPr lang="en-US" dirty="0"/>
          </a:p>
        </p:txBody>
      </p:sp>
      <p:sp>
        <p:nvSpPr>
          <p:cNvPr id="5" name="Content Placeholder 7">
            <a:extLst>
              <a:ext uri="{FF2B5EF4-FFF2-40B4-BE49-F238E27FC236}">
                <a16:creationId xmlns:a16="http://schemas.microsoft.com/office/drawing/2014/main" id="{D09510E1-60DF-DD2C-6FCF-29D27B6993C1}"/>
              </a:ext>
            </a:extLst>
          </p:cNvPr>
          <p:cNvSpPr txBox="1">
            <a:spLocks/>
          </p:cNvSpPr>
          <p:nvPr/>
        </p:nvSpPr>
        <p:spPr>
          <a:xfrm>
            <a:off x="4969039" y="2756492"/>
            <a:ext cx="6845972" cy="936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i="1" dirty="0"/>
              <a:t>We report directly to the President’s Office</a:t>
            </a:r>
          </a:p>
        </p:txBody>
      </p:sp>
      <p:sp>
        <p:nvSpPr>
          <p:cNvPr id="2" name="Content Placeholder 6">
            <a:extLst>
              <a:ext uri="{FF2B5EF4-FFF2-40B4-BE49-F238E27FC236}">
                <a16:creationId xmlns:a16="http://schemas.microsoft.com/office/drawing/2014/main" id="{F39AEDBE-A085-972F-2DD7-D51362D775EE}"/>
              </a:ext>
            </a:extLst>
          </p:cNvPr>
          <p:cNvSpPr txBox="1">
            <a:spLocks/>
          </p:cNvSpPr>
          <p:nvPr/>
        </p:nvSpPr>
        <p:spPr>
          <a:xfrm>
            <a:off x="1764953" y="3692879"/>
            <a:ext cx="3841759" cy="676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Informal</a:t>
            </a:r>
          </a:p>
          <a:p>
            <a:pPr marL="0" indent="0">
              <a:buFont typeface="Arial"/>
              <a:buNone/>
            </a:pPr>
            <a:endParaRPr lang="en-US" dirty="0"/>
          </a:p>
        </p:txBody>
      </p:sp>
      <p:sp>
        <p:nvSpPr>
          <p:cNvPr id="9" name="Content Placeholder 7">
            <a:extLst>
              <a:ext uri="{FF2B5EF4-FFF2-40B4-BE49-F238E27FC236}">
                <a16:creationId xmlns:a16="http://schemas.microsoft.com/office/drawing/2014/main" id="{8AD70B0D-5348-31BD-1365-C50337C5EC37}"/>
              </a:ext>
            </a:extLst>
          </p:cNvPr>
          <p:cNvSpPr txBox="1">
            <a:spLocks/>
          </p:cNvSpPr>
          <p:nvPr/>
        </p:nvSpPr>
        <p:spPr>
          <a:xfrm>
            <a:off x="4969039" y="3689303"/>
            <a:ext cx="5181600" cy="936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i="1" dirty="0"/>
              <a:t>We don’t keep records</a:t>
            </a:r>
          </a:p>
          <a:p>
            <a:pPr marL="0" indent="0">
              <a:buFont typeface="Arial"/>
              <a:buNone/>
            </a:pPr>
            <a:endParaRPr lang="en-US" dirty="0"/>
          </a:p>
        </p:txBody>
      </p:sp>
      <p:sp>
        <p:nvSpPr>
          <p:cNvPr id="4" name="Content Placeholder 6">
            <a:extLst>
              <a:ext uri="{FF2B5EF4-FFF2-40B4-BE49-F238E27FC236}">
                <a16:creationId xmlns:a16="http://schemas.microsoft.com/office/drawing/2014/main" id="{131B5FA8-9B2A-D3DC-4D7B-BC3C963F8933}"/>
              </a:ext>
            </a:extLst>
          </p:cNvPr>
          <p:cNvSpPr txBox="1">
            <a:spLocks/>
          </p:cNvSpPr>
          <p:nvPr/>
        </p:nvSpPr>
        <p:spPr>
          <a:xfrm>
            <a:off x="1764952" y="4626506"/>
            <a:ext cx="3841759" cy="797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Confidential</a:t>
            </a:r>
          </a:p>
          <a:p>
            <a:pPr marL="0" indent="0">
              <a:buFont typeface="Arial"/>
              <a:buNone/>
            </a:pPr>
            <a:endParaRPr lang="en-US" dirty="0"/>
          </a:p>
        </p:txBody>
      </p:sp>
      <p:sp>
        <p:nvSpPr>
          <p:cNvPr id="10" name="Content Placeholder 7">
            <a:extLst>
              <a:ext uri="{FF2B5EF4-FFF2-40B4-BE49-F238E27FC236}">
                <a16:creationId xmlns:a16="http://schemas.microsoft.com/office/drawing/2014/main" id="{4860FE16-B412-2E21-F9DB-8515482E5DD0}"/>
              </a:ext>
            </a:extLst>
          </p:cNvPr>
          <p:cNvSpPr txBox="1">
            <a:spLocks/>
          </p:cNvSpPr>
          <p:nvPr/>
        </p:nvSpPr>
        <p:spPr>
          <a:xfrm>
            <a:off x="4969039" y="4625813"/>
            <a:ext cx="5181600" cy="914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i="1" dirty="0"/>
              <a:t>Everything said in the office stays in the office*</a:t>
            </a:r>
          </a:p>
        </p:txBody>
      </p:sp>
    </p:spTree>
    <p:extLst>
      <p:ext uri="{BB962C8B-B14F-4D97-AF65-F5344CB8AC3E}">
        <p14:creationId xmlns:p14="http://schemas.microsoft.com/office/powerpoint/2010/main" val="34505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9EC5-809E-6CAD-9A1B-A6F1F8696FC4}"/>
              </a:ext>
            </a:extLst>
          </p:cNvPr>
          <p:cNvSpPr>
            <a:spLocks noGrp="1"/>
          </p:cNvSpPr>
          <p:nvPr>
            <p:ph type="title"/>
          </p:nvPr>
        </p:nvSpPr>
        <p:spPr>
          <a:xfrm>
            <a:off x="838200" y="365125"/>
            <a:ext cx="10515600" cy="1325563"/>
          </a:xfrm>
        </p:spPr>
        <p:txBody>
          <a:bodyPr anchor="ctr">
            <a:normAutofit/>
          </a:bodyPr>
          <a:lstStyle/>
          <a:p>
            <a:r>
              <a:rPr lang="en-US" sz="4000" dirty="0">
                <a:latin typeface="Kievit Offc" panose="020B0504030101020102" pitchFamily="34" charset="0"/>
              </a:rPr>
              <a:t>Examples of Issues</a:t>
            </a:r>
          </a:p>
        </p:txBody>
      </p:sp>
      <p:graphicFrame>
        <p:nvGraphicFramePr>
          <p:cNvPr id="10" name="Content Placeholder 2" descr="Your supervisor is assigning you more work than you can handle, and you arent' sure how to approach the converation.    Your coworker takes personal phone calls, and it is distracting you from your work.  You want to address the isue without increasing tension.    You have a question about a policy but want to talk about it in a confidential space.">
            <a:extLst>
              <a:ext uri="{FF2B5EF4-FFF2-40B4-BE49-F238E27FC236}">
                <a16:creationId xmlns:a16="http://schemas.microsoft.com/office/drawing/2014/main" id="{510BE6D0-43D5-7B0F-FEC7-C25BDF2E6A60}"/>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1610001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94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A5E5-0058-88E1-E6CC-0354B8E0B72A}"/>
              </a:ext>
            </a:extLst>
          </p:cNvPr>
          <p:cNvSpPr>
            <a:spLocks noGrp="1"/>
          </p:cNvSpPr>
          <p:nvPr>
            <p:ph type="title"/>
          </p:nvPr>
        </p:nvSpPr>
        <p:spPr>
          <a:xfrm>
            <a:off x="839788" y="631826"/>
            <a:ext cx="3932237" cy="1600200"/>
          </a:xfrm>
        </p:spPr>
        <p:txBody>
          <a:bodyPr anchor="b">
            <a:noAutofit/>
          </a:bodyPr>
          <a:lstStyle/>
          <a:p>
            <a:r>
              <a:rPr lang="en-US" sz="4000" dirty="0">
                <a:latin typeface="Kievit Offc" panose="020B0504030101020102" pitchFamily="34" charset="0"/>
              </a:rPr>
              <a:t>A  Guide to a Constellation of Resources</a:t>
            </a:r>
          </a:p>
        </p:txBody>
      </p:sp>
      <p:sp>
        <p:nvSpPr>
          <p:cNvPr id="3" name="Content Placeholder 2">
            <a:extLst>
              <a:ext uri="{FF2B5EF4-FFF2-40B4-BE49-F238E27FC236}">
                <a16:creationId xmlns:a16="http://schemas.microsoft.com/office/drawing/2014/main" id="{0CB4AA7A-F6BD-94CC-4281-5A7B1B16BCE9}"/>
              </a:ext>
            </a:extLst>
          </p:cNvPr>
          <p:cNvSpPr>
            <a:spLocks noGrp="1"/>
          </p:cNvSpPr>
          <p:nvPr>
            <p:ph type="body" sz="half" idx="2"/>
          </p:nvPr>
        </p:nvSpPr>
        <p:spPr>
          <a:xfrm>
            <a:off x="839788" y="2414586"/>
            <a:ext cx="3932237" cy="3811588"/>
          </a:xfrm>
        </p:spPr>
        <p:txBody>
          <a:bodyPr>
            <a:normAutofit fontScale="77500" lnSpcReduction="20000"/>
          </a:bodyPr>
          <a:lstStyle/>
          <a:p>
            <a:endParaRPr lang="en-US" dirty="0"/>
          </a:p>
          <a:p>
            <a:r>
              <a:rPr lang="en-US" sz="3000" dirty="0"/>
              <a:t>We help you explore where to take your concerns. Resource referrals might include</a:t>
            </a:r>
          </a:p>
          <a:p>
            <a:endParaRPr lang="en-US" sz="3000" dirty="0"/>
          </a:p>
          <a:p>
            <a:pPr marL="457200" indent="-457200">
              <a:buFont typeface="Arial" panose="020B0604020202020204" pitchFamily="34" charset="0"/>
              <a:buChar char="•"/>
            </a:pPr>
            <a:r>
              <a:rPr lang="en-US" sz="3000" dirty="0"/>
              <a:t>Equal Opportunity &amp; Access </a:t>
            </a:r>
          </a:p>
          <a:p>
            <a:pPr marL="457200" indent="-457200">
              <a:buFont typeface="Arial" panose="020B0604020202020204" pitchFamily="34" charset="0"/>
              <a:buChar char="•"/>
            </a:pPr>
            <a:r>
              <a:rPr lang="en-US" sz="3000" dirty="0"/>
              <a:t>Human Resources</a:t>
            </a:r>
          </a:p>
          <a:p>
            <a:pPr marL="457200" indent="-457200">
              <a:buFont typeface="Arial" panose="020B0604020202020204" pitchFamily="34" charset="0"/>
              <a:buChar char="•"/>
            </a:pPr>
            <a:r>
              <a:rPr lang="en-US" sz="3000" dirty="0"/>
              <a:t>Office of Institutional Diversity</a:t>
            </a:r>
          </a:p>
          <a:p>
            <a:pPr marL="457200" indent="-457200">
              <a:buFont typeface="Arial" panose="020B0604020202020204" pitchFamily="34" charset="0"/>
              <a:buChar char="•"/>
            </a:pPr>
            <a:r>
              <a:rPr lang="en-US" sz="3000" dirty="0"/>
              <a:t>Disability Access Services</a:t>
            </a:r>
          </a:p>
          <a:p>
            <a:endParaRPr lang="en-US" sz="3000" dirty="0"/>
          </a:p>
          <a:p>
            <a:endParaRPr lang="en-US" sz="2400" dirty="0"/>
          </a:p>
          <a:p>
            <a:endParaRPr lang="en-US" sz="2400" dirty="0"/>
          </a:p>
          <a:p>
            <a:endParaRPr lang="en-US" dirty="0"/>
          </a:p>
          <a:p>
            <a:endParaRPr lang="en-US" dirty="0"/>
          </a:p>
          <a:p>
            <a:endParaRPr lang="en-US" dirty="0"/>
          </a:p>
          <a:p>
            <a:endParaRPr lang="en-US" dirty="0"/>
          </a:p>
          <a:p>
            <a:endParaRPr lang="en-US" dirty="0"/>
          </a:p>
        </p:txBody>
      </p:sp>
      <p:pic>
        <p:nvPicPr>
          <p:cNvPr id="1026" name="Picture 2" descr="Digital image of a constellation of stars in the shape of a beaver with an orange beaver outline.">
            <a:extLst>
              <a:ext uri="{FF2B5EF4-FFF2-40B4-BE49-F238E27FC236}">
                <a16:creationId xmlns:a16="http://schemas.microsoft.com/office/drawing/2014/main" id="{AC6BC89F-C3CA-EE0D-B941-FA503F1B6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49" b="12690"/>
          <a:stretch/>
        </p:blipFill>
        <p:spPr bwMode="auto">
          <a:xfrm>
            <a:off x="5688544" y="987425"/>
            <a:ext cx="5666844" cy="4474591"/>
          </a:xfrm>
          <a:prstGeom prst="rect">
            <a:avLst/>
          </a:prstGeom>
          <a:noFill/>
          <a:effectLst>
            <a:softEdge rad="114300"/>
          </a:effectLst>
        </p:spPr>
      </p:pic>
    </p:spTree>
    <p:extLst>
      <p:ext uri="{BB962C8B-B14F-4D97-AF65-F5344CB8AC3E}">
        <p14:creationId xmlns:p14="http://schemas.microsoft.com/office/powerpoint/2010/main" val="319640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8A5E5-0058-88E1-E6CC-0354B8E0B72A}"/>
              </a:ext>
            </a:extLst>
          </p:cNvPr>
          <p:cNvSpPr>
            <a:spLocks noGrp="1"/>
          </p:cNvSpPr>
          <p:nvPr>
            <p:ph type="title"/>
          </p:nvPr>
        </p:nvSpPr>
        <p:spPr>
          <a:xfrm>
            <a:off x="838200" y="365125"/>
            <a:ext cx="10515600" cy="1325563"/>
          </a:xfrm>
        </p:spPr>
        <p:txBody>
          <a:bodyPr anchor="ctr">
            <a:normAutofit/>
          </a:bodyPr>
          <a:lstStyle/>
          <a:p>
            <a:r>
              <a:rPr lang="en-US" sz="4000" dirty="0">
                <a:latin typeface="Kievit Offc" panose="020B0504030101020102" pitchFamily="34" charset="0"/>
              </a:rPr>
              <a:t>Be Proactive: Host an Ombuds Workshop! </a:t>
            </a:r>
          </a:p>
        </p:txBody>
      </p:sp>
      <p:sp>
        <p:nvSpPr>
          <p:cNvPr id="3" name="Content Placeholder 2">
            <a:extLst>
              <a:ext uri="{FF2B5EF4-FFF2-40B4-BE49-F238E27FC236}">
                <a16:creationId xmlns:a16="http://schemas.microsoft.com/office/drawing/2014/main" id="{0CB4AA7A-F6BD-94CC-4281-5A7B1B16BCE9}"/>
              </a:ext>
            </a:extLst>
          </p:cNvPr>
          <p:cNvSpPr>
            <a:spLocks noGrp="1"/>
          </p:cNvSpPr>
          <p:nvPr>
            <p:ph sz="half" idx="2"/>
          </p:nvPr>
        </p:nvSpPr>
        <p:spPr>
          <a:xfrm>
            <a:off x="6172200" y="1825625"/>
            <a:ext cx="5181600" cy="4351338"/>
          </a:xfrm>
        </p:spPr>
        <p:txBody>
          <a:bodyPr>
            <a:normAutofit/>
          </a:bodyPr>
          <a:lstStyle/>
          <a:p>
            <a:r>
              <a:rPr lang="en-US" dirty="0"/>
              <a:t>Receiving and Giving Feedback: Why It’s Hard, Why It’s Important, How to Make It Better</a:t>
            </a:r>
          </a:p>
          <a:p>
            <a:r>
              <a:rPr lang="en-US" dirty="0"/>
              <a:t>Aligning Expectations with Your Graduate Advisor</a:t>
            </a:r>
          </a:p>
          <a:p>
            <a:r>
              <a:rPr lang="en-US" dirty="0"/>
              <a:t>Five Hot Tips to Cool Things Down: Effectively Working Through Workplace Conflicts</a:t>
            </a:r>
          </a:p>
          <a:p>
            <a:pPr marL="0" indent="0">
              <a:buNone/>
            </a:pPr>
            <a:endParaRPr lang="en-US" dirty="0"/>
          </a:p>
        </p:txBody>
      </p:sp>
      <p:sp>
        <p:nvSpPr>
          <p:cNvPr id="4" name="Content Placeholder 2">
            <a:extLst>
              <a:ext uri="{FF2B5EF4-FFF2-40B4-BE49-F238E27FC236}">
                <a16:creationId xmlns:a16="http://schemas.microsoft.com/office/drawing/2014/main" id="{7DCDB7C5-20D2-11E7-374A-6D66AE11181B}"/>
              </a:ext>
            </a:extLst>
          </p:cNvPr>
          <p:cNvSpPr txBox="1">
            <a:spLocks/>
          </p:cNvSpPr>
          <p:nvPr/>
        </p:nvSpPr>
        <p:spPr>
          <a:xfrm>
            <a:off x="821860" y="19780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Kievit Offc" panose="020B0504030101020102"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Kievit Offc" panose="020B0504030101020102"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Kievit Offc" panose="020B0504030101020102"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Kievit Offc" panose="020B0504030101020102"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Intro to University Ombuds</a:t>
            </a:r>
          </a:p>
          <a:p>
            <a:r>
              <a:rPr lang="en-US" dirty="0"/>
              <a:t>Active Listening</a:t>
            </a:r>
          </a:p>
          <a:p>
            <a:r>
              <a:rPr lang="en-US" dirty="0"/>
              <a:t>Starting a Difficult Conversation</a:t>
            </a:r>
          </a:p>
          <a:p>
            <a:r>
              <a:rPr lang="en-US" dirty="0"/>
              <a:t>Moving from Conflict to Dialogue</a:t>
            </a:r>
          </a:p>
          <a:p>
            <a:r>
              <a:rPr lang="en-US" dirty="0"/>
              <a:t>A Manager’s Toolkit for Helping with Team Conflicts</a:t>
            </a:r>
          </a:p>
          <a:p>
            <a:r>
              <a:rPr lang="en-US" dirty="0"/>
              <a:t>Developing Resilience in the Workplace</a:t>
            </a:r>
          </a:p>
        </p:txBody>
      </p:sp>
    </p:spTree>
    <p:extLst>
      <p:ext uri="{BB962C8B-B14F-4D97-AF65-F5344CB8AC3E}">
        <p14:creationId xmlns:p14="http://schemas.microsoft.com/office/powerpoint/2010/main" val="328839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DB909-C3FC-C423-5A88-1CA458B45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A96B5-E6C3-C859-052E-D49B941FCA39}"/>
              </a:ext>
            </a:extLst>
          </p:cNvPr>
          <p:cNvSpPr>
            <a:spLocks noGrp="1"/>
          </p:cNvSpPr>
          <p:nvPr>
            <p:ph type="title"/>
          </p:nvPr>
        </p:nvSpPr>
        <p:spPr>
          <a:xfrm>
            <a:off x="838200" y="365125"/>
            <a:ext cx="10515600" cy="746499"/>
          </a:xfrm>
        </p:spPr>
        <p:txBody>
          <a:bodyPr anchor="ctr">
            <a:normAutofit/>
          </a:bodyPr>
          <a:lstStyle/>
          <a:p>
            <a:r>
              <a:rPr lang="en-US" sz="4000" dirty="0">
                <a:latin typeface="Kievit Offc" panose="020B0504030101020102" pitchFamily="34" charset="0"/>
              </a:rPr>
              <a:t>All-Comers Workshops – Winter 2025</a:t>
            </a:r>
          </a:p>
        </p:txBody>
      </p:sp>
      <p:sp>
        <p:nvSpPr>
          <p:cNvPr id="8" name="TextBox 7">
            <a:extLst>
              <a:ext uri="{FF2B5EF4-FFF2-40B4-BE49-F238E27FC236}">
                <a16:creationId xmlns:a16="http://schemas.microsoft.com/office/drawing/2014/main" id="{FC22CBFF-E6EE-36CB-33A5-FA1792B0824A}"/>
              </a:ext>
            </a:extLst>
          </p:cNvPr>
          <p:cNvSpPr txBox="1"/>
          <p:nvPr/>
        </p:nvSpPr>
        <p:spPr>
          <a:xfrm>
            <a:off x="510988" y="1242599"/>
            <a:ext cx="11170024" cy="5262979"/>
          </a:xfrm>
          <a:prstGeom prst="rect">
            <a:avLst/>
          </a:prstGeom>
          <a:noFill/>
        </p:spPr>
        <p:txBody>
          <a:bodyPr wrap="square">
            <a:spAutoFit/>
          </a:bodyPr>
          <a:lstStyle/>
          <a:p>
            <a:pPr marL="457200" indent="-457200">
              <a:buFont typeface="Wingdings" panose="05000000000000000000" pitchFamily="2" charset="2"/>
              <a:buChar char="Ø"/>
            </a:pPr>
            <a:r>
              <a:rPr lang="en-US" sz="2800" b="0" i="0" u="none" strike="noStrike" baseline="0" dirty="0">
                <a:solidFill>
                  <a:srgbClr val="000000"/>
                </a:solidFill>
                <a:latin typeface="Kievit Offc" panose="020B0504030101020102" pitchFamily="34" charset="0"/>
              </a:rPr>
              <a:t>January 24 – </a:t>
            </a:r>
            <a:r>
              <a:rPr lang="en-US" sz="2800" b="1" i="0" u="none" strike="noStrike" baseline="0" dirty="0">
                <a:solidFill>
                  <a:srgbClr val="000000"/>
                </a:solidFill>
                <a:latin typeface="Kievit Offc" panose="020B0504030101020102" pitchFamily="34" charset="0"/>
              </a:rPr>
              <a:t>FYI Friday - Developing Resilience in the Workplace </a:t>
            </a:r>
            <a:endParaRPr lang="en-US" sz="2800" dirty="0">
              <a:solidFill>
                <a:srgbClr val="000000"/>
              </a:solidFill>
              <a:latin typeface="Kievit Offc" panose="020B0504030101020102" pitchFamily="34" charset="0"/>
            </a:endParaRPr>
          </a:p>
          <a:p>
            <a:r>
              <a:rPr lang="en-US" sz="2800" i="1" dirty="0">
                <a:solidFill>
                  <a:srgbClr val="000000"/>
                </a:solidFill>
                <a:latin typeface="Kievit Offc" panose="020B0504030101020102" pitchFamily="34" charset="0"/>
              </a:rPr>
              <a:t>      </a:t>
            </a:r>
            <a:r>
              <a:rPr lang="en-US" sz="2800" b="0" i="1" u="none" strike="noStrike" baseline="0" dirty="0">
                <a:solidFill>
                  <a:srgbClr val="000000"/>
                </a:solidFill>
                <a:latin typeface="Kievit Offc" panose="020B0504030101020102" pitchFamily="34" charset="0"/>
              </a:rPr>
              <a:t>Virtual – Sign up at </a:t>
            </a:r>
            <a:r>
              <a:rPr lang="en-US" sz="2800" b="0" i="1" u="none" strike="noStrike" baseline="0" dirty="0">
                <a:solidFill>
                  <a:srgbClr val="085295"/>
                </a:solidFill>
                <a:latin typeface="Kievit Offc" panose="020B0504030101020102" pitchFamily="34" charset="0"/>
              </a:rPr>
              <a:t>https://hr.oregonstate.edu/training/training-days   </a:t>
            </a:r>
          </a:p>
          <a:p>
            <a:r>
              <a:rPr lang="en-US" sz="2800" i="1" dirty="0">
                <a:solidFill>
                  <a:srgbClr val="085295"/>
                </a:solidFill>
                <a:latin typeface="Kievit Offc" panose="020B0504030101020102" pitchFamily="34" charset="0"/>
              </a:rPr>
              <a:t>      </a:t>
            </a:r>
            <a:r>
              <a:rPr lang="en-US" sz="2800" b="0" i="1" u="none" strike="noStrike" baseline="0" dirty="0">
                <a:solidFill>
                  <a:srgbClr val="000000"/>
                </a:solidFill>
                <a:latin typeface="Kievit Offc" panose="020B0504030101020102" pitchFamily="34" charset="0"/>
              </a:rPr>
              <a:t>11:00 am—noon </a:t>
            </a:r>
          </a:p>
          <a:p>
            <a:endParaRPr lang="en-US" sz="2800" b="0" i="0" u="none" strike="noStrike" baseline="0" dirty="0">
              <a:solidFill>
                <a:srgbClr val="000000"/>
              </a:solidFill>
              <a:latin typeface="Kievit Offc" panose="020B0504030101020102" pitchFamily="34" charset="0"/>
            </a:endParaRPr>
          </a:p>
          <a:p>
            <a:pPr marL="457200" indent="-457200">
              <a:buFont typeface="Wingdings" panose="05000000000000000000" pitchFamily="2" charset="2"/>
              <a:buChar char="Ø"/>
            </a:pPr>
            <a:r>
              <a:rPr lang="en-US" sz="2800" b="0" i="0" u="none" strike="noStrike" baseline="0" dirty="0">
                <a:solidFill>
                  <a:srgbClr val="000000"/>
                </a:solidFill>
                <a:latin typeface="Kievit Offc" panose="020B0504030101020102" pitchFamily="34" charset="0"/>
              </a:rPr>
              <a:t>January 30 – </a:t>
            </a:r>
            <a:r>
              <a:rPr lang="en-US" sz="2800" b="1" i="0" u="none" strike="noStrike" baseline="0" dirty="0">
                <a:solidFill>
                  <a:srgbClr val="000000"/>
                </a:solidFill>
                <a:latin typeface="Kievit Offc" panose="020B0504030101020102" pitchFamily="34" charset="0"/>
              </a:rPr>
              <a:t>A Manager’s Toolkit for Helping with Team Conflicts</a:t>
            </a:r>
          </a:p>
          <a:p>
            <a:pPr marL="457200" indent="-457200">
              <a:buFont typeface="Wingdings" panose="05000000000000000000" pitchFamily="2" charset="2"/>
              <a:buChar char="Ø"/>
            </a:pPr>
            <a:endParaRPr lang="en-US" sz="2800" b="0" i="0" u="none" strike="noStrike" baseline="0" dirty="0">
              <a:solidFill>
                <a:srgbClr val="000000"/>
              </a:solidFill>
              <a:latin typeface="Kievit Offc" panose="020B0504030101020102" pitchFamily="34" charset="0"/>
            </a:endParaRPr>
          </a:p>
          <a:p>
            <a:pPr marL="457200" indent="-457200">
              <a:buFont typeface="Wingdings" panose="05000000000000000000" pitchFamily="2" charset="2"/>
              <a:buChar char="Ø"/>
            </a:pPr>
            <a:r>
              <a:rPr lang="en-US" sz="2800" b="0" i="0" u="none" strike="noStrike" baseline="0" dirty="0">
                <a:solidFill>
                  <a:srgbClr val="000000"/>
                </a:solidFill>
                <a:latin typeface="Kievit Offc" panose="020B0504030101020102" pitchFamily="34" charset="0"/>
              </a:rPr>
              <a:t>February 6 – </a:t>
            </a:r>
            <a:r>
              <a:rPr lang="en-US" sz="2800" b="1" i="0" u="none" strike="noStrike" baseline="0" dirty="0">
                <a:solidFill>
                  <a:srgbClr val="000000"/>
                </a:solidFill>
                <a:latin typeface="Kievit Offc" panose="020B0504030101020102" pitchFamily="34" charset="0"/>
              </a:rPr>
              <a:t>Giving and Receiving Feedback: Why It’s Important, Why It’s Hard, How to Make It Better </a:t>
            </a:r>
            <a:endParaRPr lang="en-US" sz="2800" b="1" dirty="0">
              <a:solidFill>
                <a:srgbClr val="000000"/>
              </a:solidFill>
              <a:latin typeface="Kievit Offc" panose="020B0504030101020102" pitchFamily="34" charset="0"/>
            </a:endParaRPr>
          </a:p>
          <a:p>
            <a:endParaRPr lang="en-US" sz="2800" b="0" i="0" u="none" strike="noStrike" baseline="0" dirty="0">
              <a:solidFill>
                <a:srgbClr val="000000"/>
              </a:solidFill>
              <a:latin typeface="Kievit Offc" panose="020B0504030101020102" pitchFamily="34" charset="0"/>
            </a:endParaRPr>
          </a:p>
          <a:p>
            <a:pPr marL="457200" indent="-457200">
              <a:buFont typeface="Wingdings" panose="05000000000000000000" pitchFamily="2" charset="2"/>
              <a:buChar char="Ø"/>
            </a:pPr>
            <a:r>
              <a:rPr lang="en-US" sz="2800" b="0" i="0" u="none" strike="noStrike" baseline="0" dirty="0">
                <a:solidFill>
                  <a:srgbClr val="000000"/>
                </a:solidFill>
                <a:latin typeface="Kievit Offc" panose="020B0504030101020102" pitchFamily="34" charset="0"/>
              </a:rPr>
              <a:t>February 18 – </a:t>
            </a:r>
            <a:r>
              <a:rPr lang="en-US" sz="2800" b="1" i="0" u="none" strike="noStrike" baseline="0" dirty="0">
                <a:solidFill>
                  <a:srgbClr val="000000"/>
                </a:solidFill>
                <a:latin typeface="Kievit Offc" panose="020B0504030101020102" pitchFamily="34" charset="0"/>
              </a:rPr>
              <a:t>Moving from Conflict to Dialogue </a:t>
            </a:r>
          </a:p>
          <a:p>
            <a:endParaRPr lang="en-US" sz="2800" b="0" i="0" u="none" strike="noStrike" baseline="0" dirty="0">
              <a:solidFill>
                <a:srgbClr val="000000"/>
              </a:solidFill>
              <a:latin typeface="Kievit Offc" panose="020B0504030101020102" pitchFamily="34" charset="0"/>
            </a:endParaRPr>
          </a:p>
          <a:p>
            <a:pPr marL="457200" indent="-457200">
              <a:buFont typeface="Wingdings" panose="05000000000000000000" pitchFamily="2" charset="2"/>
              <a:buChar char="Ø"/>
            </a:pPr>
            <a:r>
              <a:rPr lang="en-US" sz="2800" b="0" i="0" u="none" strike="noStrike" baseline="0" dirty="0">
                <a:solidFill>
                  <a:srgbClr val="000000"/>
                </a:solidFill>
                <a:latin typeface="Kievit Offc" panose="020B0504030101020102" pitchFamily="34" charset="0"/>
              </a:rPr>
              <a:t>February 28 – </a:t>
            </a:r>
            <a:r>
              <a:rPr lang="en-US" sz="2800" b="1" i="0" u="none" strike="noStrike" baseline="0" dirty="0">
                <a:solidFill>
                  <a:srgbClr val="000000"/>
                </a:solidFill>
                <a:latin typeface="Kievit Offc" panose="020B0504030101020102" pitchFamily="34" charset="0"/>
              </a:rPr>
              <a:t>Active Listening </a:t>
            </a:r>
            <a:endParaRPr lang="en-US" sz="2800" b="0" i="0" u="none" strike="noStrike" baseline="0" dirty="0">
              <a:solidFill>
                <a:srgbClr val="000000"/>
              </a:solidFill>
              <a:latin typeface="Kievit Offc" panose="020B0504030101020102" pitchFamily="34" charset="0"/>
            </a:endParaRPr>
          </a:p>
        </p:txBody>
      </p:sp>
    </p:spTree>
    <p:extLst>
      <p:ext uri="{BB962C8B-B14F-4D97-AF65-F5344CB8AC3E}">
        <p14:creationId xmlns:p14="http://schemas.microsoft.com/office/powerpoint/2010/main" val="427403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04CF-A781-4DA6-9808-FD8330CE4EFE}"/>
              </a:ext>
            </a:extLst>
          </p:cNvPr>
          <p:cNvSpPr>
            <a:spLocks noGrp="1"/>
          </p:cNvSpPr>
          <p:nvPr>
            <p:ph type="title"/>
          </p:nvPr>
        </p:nvSpPr>
        <p:spPr>
          <a:xfrm>
            <a:off x="1474648" y="592373"/>
            <a:ext cx="5411643" cy="989133"/>
          </a:xfrm>
        </p:spPr>
        <p:txBody>
          <a:bodyPr vert="horz" lIns="91440" tIns="45720" rIns="91440" bIns="45720" rtlCol="0" anchor="ctr">
            <a:normAutofit/>
          </a:bodyPr>
          <a:lstStyle/>
          <a:p>
            <a:r>
              <a:rPr lang="en-US" sz="4000" dirty="0">
                <a:solidFill>
                  <a:schemeClr val="tx2"/>
                </a:solidFill>
                <a:latin typeface="Kievit Offc" panose="020B0504030101020102" pitchFamily="34" charset="0"/>
                <a:ea typeface="+mj-ea"/>
                <a:cs typeface="+mj-cs"/>
              </a:rPr>
              <a:t>Contact us!</a:t>
            </a:r>
            <a:endParaRPr lang="en-US" sz="4000" dirty="0">
              <a:latin typeface="Kievit Offc" panose="020B0504030101020102" pitchFamily="34" charset="0"/>
              <a:ea typeface="+mj-ea"/>
              <a:cs typeface="+mj-cs"/>
            </a:endParaRPr>
          </a:p>
        </p:txBody>
      </p:sp>
      <p:sp>
        <p:nvSpPr>
          <p:cNvPr id="4" name="Content Placeholder 3">
            <a:extLst>
              <a:ext uri="{FF2B5EF4-FFF2-40B4-BE49-F238E27FC236}">
                <a16:creationId xmlns:a16="http://schemas.microsoft.com/office/drawing/2014/main" id="{B993E16A-A9C0-4171-B03F-5076F0AF84B8}"/>
              </a:ext>
            </a:extLst>
          </p:cNvPr>
          <p:cNvSpPr>
            <a:spLocks noGrp="1"/>
          </p:cNvSpPr>
          <p:nvPr>
            <p:ph idx="1"/>
          </p:nvPr>
        </p:nvSpPr>
        <p:spPr>
          <a:xfrm>
            <a:off x="760396" y="1874273"/>
            <a:ext cx="3696101" cy="4791157"/>
          </a:xfrm>
        </p:spPr>
        <p:txBody>
          <a:bodyPr vert="horz" lIns="91440" tIns="45720" rIns="91440" bIns="45720" rtlCol="0">
            <a:normAutofit fontScale="25000" lnSpcReduction="20000"/>
          </a:bodyPr>
          <a:lstStyle/>
          <a:p>
            <a:pPr marL="0" indent="0">
              <a:buNone/>
            </a:pPr>
            <a:r>
              <a:rPr lang="en-US" sz="7200" b="1" dirty="0">
                <a:solidFill>
                  <a:srgbClr val="DC4405"/>
                </a:solidFill>
                <a:latin typeface="Kievit Offc" panose="020B0504030101020102" pitchFamily="34" charset="0"/>
                <a:ea typeface="+mn-ea"/>
                <a:cs typeface="+mn-cs"/>
              </a:rPr>
              <a:t>Location</a:t>
            </a:r>
          </a:p>
          <a:p>
            <a:pPr marL="0" indent="0">
              <a:buNone/>
            </a:pPr>
            <a:r>
              <a:rPr lang="en-US" sz="7200" dirty="0">
                <a:solidFill>
                  <a:schemeClr val="tx2"/>
                </a:solidFill>
                <a:latin typeface="Kievit Offc" panose="020B0504030101020102" pitchFamily="34" charset="0"/>
              </a:rPr>
              <a:t>Waldo Hall 116</a:t>
            </a:r>
          </a:p>
          <a:p>
            <a:pPr marL="0" indent="0">
              <a:buNone/>
            </a:pPr>
            <a:endParaRPr lang="en-US" sz="7200" b="1" dirty="0">
              <a:solidFill>
                <a:schemeClr val="tx2"/>
              </a:solidFill>
              <a:latin typeface="Kievit Offc" panose="020B0504030101020102" pitchFamily="34" charset="0"/>
              <a:ea typeface="+mn-ea"/>
              <a:cs typeface="+mn-cs"/>
            </a:endParaRPr>
          </a:p>
          <a:p>
            <a:pPr marL="0" indent="0">
              <a:buNone/>
            </a:pPr>
            <a:r>
              <a:rPr lang="en-US" sz="7200" b="1" dirty="0">
                <a:solidFill>
                  <a:srgbClr val="DC4405"/>
                </a:solidFill>
                <a:latin typeface="Kievit Offc" panose="020B0504030101020102" pitchFamily="34" charset="0"/>
                <a:ea typeface="+mn-ea"/>
                <a:cs typeface="+mn-cs"/>
              </a:rPr>
              <a:t>Office hours</a:t>
            </a:r>
            <a:r>
              <a:rPr lang="en-US" sz="7200" dirty="0">
                <a:latin typeface="Kievit Offc" panose="020B0504030101020102" pitchFamily="34" charset="0"/>
                <a:ea typeface="+mn-ea"/>
                <a:cs typeface="+mn-cs"/>
              </a:rPr>
              <a:t> </a:t>
            </a:r>
          </a:p>
          <a:p>
            <a:pPr marL="0" indent="0">
              <a:buNone/>
            </a:pPr>
            <a:r>
              <a:rPr lang="en-US" sz="7200" dirty="0">
                <a:solidFill>
                  <a:schemeClr val="tx2"/>
                </a:solidFill>
                <a:latin typeface="Kievit Offc" panose="020B0504030101020102" pitchFamily="34" charset="0"/>
                <a:ea typeface="+mn-ea"/>
                <a:cs typeface="+mn-cs"/>
              </a:rPr>
              <a:t>Monday – Friday 9:30 am – 12:00 pm </a:t>
            </a:r>
          </a:p>
          <a:p>
            <a:pPr marL="0" indent="0">
              <a:buNone/>
            </a:pPr>
            <a:r>
              <a:rPr lang="en-US" sz="7200" dirty="0">
                <a:solidFill>
                  <a:schemeClr val="tx2"/>
                </a:solidFill>
                <a:latin typeface="Kievit Offc" panose="020B0504030101020102" pitchFamily="34" charset="0"/>
                <a:ea typeface="+mn-ea"/>
                <a:cs typeface="+mn-cs"/>
              </a:rPr>
              <a:t>and 1:00 – 4:30 pm</a:t>
            </a:r>
          </a:p>
          <a:p>
            <a:pPr marL="0" indent="0">
              <a:buNone/>
            </a:pPr>
            <a:endParaRPr lang="en-US" sz="7200" dirty="0">
              <a:solidFill>
                <a:schemeClr val="tx2"/>
              </a:solidFill>
              <a:latin typeface="Kievit Offc" panose="020B0504030101020102" pitchFamily="34" charset="0"/>
              <a:ea typeface="+mn-ea"/>
              <a:cs typeface="+mn-cs"/>
            </a:endParaRPr>
          </a:p>
          <a:p>
            <a:pPr marL="0" indent="0">
              <a:buNone/>
            </a:pPr>
            <a:r>
              <a:rPr lang="en-US" sz="7200" b="1" dirty="0">
                <a:solidFill>
                  <a:srgbClr val="DC4405"/>
                </a:solidFill>
                <a:latin typeface="Kievit Offc" panose="020B0504030101020102" pitchFamily="34" charset="0"/>
                <a:ea typeface="+mn-ea"/>
                <a:cs typeface="+mn-cs"/>
              </a:rPr>
              <a:t>To schedule an appointment</a:t>
            </a:r>
          </a:p>
          <a:p>
            <a:pPr marL="0" indent="0">
              <a:buNone/>
            </a:pPr>
            <a:r>
              <a:rPr lang="en-US" sz="7200" dirty="0">
                <a:solidFill>
                  <a:schemeClr val="tx2"/>
                </a:solidFill>
                <a:latin typeface="Kievit Offc" panose="020B0504030101020102" pitchFamily="34" charset="0"/>
                <a:ea typeface="+mn-ea"/>
                <a:cs typeface="+mn-cs"/>
              </a:rPr>
              <a:t>Call (541) 737-4537</a:t>
            </a:r>
          </a:p>
          <a:p>
            <a:pPr marL="0" indent="0">
              <a:buNone/>
            </a:pPr>
            <a:r>
              <a:rPr lang="en-US" sz="7200" dirty="0">
                <a:solidFill>
                  <a:schemeClr val="tx2"/>
                </a:solidFill>
                <a:latin typeface="Kievit Offc" panose="020B0504030101020102" pitchFamily="34" charset="0"/>
                <a:ea typeface="+mn-ea"/>
                <a:cs typeface="+mn-cs"/>
              </a:rPr>
              <a:t>Email </a:t>
            </a:r>
            <a:r>
              <a:rPr lang="en-US" sz="7200" dirty="0">
                <a:solidFill>
                  <a:schemeClr val="tx2"/>
                </a:solidFill>
                <a:latin typeface="Kievit Offc" panose="020B0504030101020102" pitchFamily="34" charset="0"/>
                <a:ea typeface="+mn-ea"/>
                <a:cs typeface="+mn-cs"/>
                <a:hlinkClick r:id="rId3"/>
              </a:rPr>
              <a:t>ombuds@oregonstate.edu</a:t>
            </a:r>
            <a:endParaRPr lang="en-US" sz="7200" dirty="0">
              <a:solidFill>
                <a:schemeClr val="tx2"/>
              </a:solidFill>
              <a:latin typeface="Kievit Offc" panose="020B0504030101020102" pitchFamily="34" charset="0"/>
              <a:ea typeface="+mn-ea"/>
              <a:cs typeface="+mn-cs"/>
            </a:endParaRPr>
          </a:p>
          <a:p>
            <a:pPr marL="0" indent="0">
              <a:buNone/>
            </a:pPr>
            <a:endParaRPr lang="en-US" sz="7200" dirty="0">
              <a:solidFill>
                <a:schemeClr val="tx2"/>
              </a:solidFill>
              <a:latin typeface="Kievit Offc" panose="020B0504030101020102" pitchFamily="34" charset="0"/>
              <a:ea typeface="+mn-ea"/>
              <a:cs typeface="+mn-cs"/>
            </a:endParaRPr>
          </a:p>
          <a:p>
            <a:pPr marL="0" indent="0">
              <a:buNone/>
            </a:pPr>
            <a:r>
              <a:rPr lang="en-US" sz="7200" b="1" dirty="0">
                <a:solidFill>
                  <a:srgbClr val="DC4405"/>
                </a:solidFill>
                <a:latin typeface="Kievit Offc" panose="020B0504030101020102" pitchFamily="34" charset="0"/>
                <a:ea typeface="+mn-ea"/>
                <a:cs typeface="+mn-cs"/>
              </a:rPr>
              <a:t>For more information</a:t>
            </a:r>
          </a:p>
          <a:p>
            <a:pPr marL="0" indent="0">
              <a:buNone/>
            </a:pPr>
            <a:r>
              <a:rPr lang="en-US" sz="7200" dirty="0">
                <a:solidFill>
                  <a:schemeClr val="tx2"/>
                </a:solidFill>
                <a:latin typeface="Kievit Offc" panose="020B0504030101020102" pitchFamily="34" charset="0"/>
                <a:ea typeface="+mn-ea"/>
                <a:cs typeface="+mn-cs"/>
              </a:rPr>
              <a:t>http://ombuds.oregonstate.edu/</a:t>
            </a:r>
          </a:p>
          <a:p>
            <a:pPr marL="0" indent="0">
              <a:buNone/>
            </a:pPr>
            <a:endParaRPr lang="en-US" b="1" dirty="0">
              <a:solidFill>
                <a:srgbClr val="DC4405"/>
              </a:solidFill>
              <a:ea typeface="+mn-ea"/>
              <a:cs typeface="+mn-cs"/>
            </a:endParaRPr>
          </a:p>
          <a:p>
            <a:pPr marL="0" indent="0">
              <a:buNone/>
            </a:pPr>
            <a:r>
              <a:rPr lang="en-US" dirty="0">
                <a:ea typeface="+mn-ea"/>
                <a:cs typeface="+mn-cs"/>
              </a:rPr>
              <a:t>Promote a civil and inclusive campus community by assisting with individual concerns through service and education, as well as serving as a change agent to address group conflict and systemic concerns.</a:t>
            </a:r>
          </a:p>
          <a:p>
            <a:pPr marL="0" indent="0">
              <a:buNone/>
            </a:pPr>
            <a:endParaRPr lang="en-US" b="1" dirty="0">
              <a:solidFill>
                <a:srgbClr val="DC4405"/>
              </a:solidFill>
              <a:ea typeface="+mn-ea"/>
              <a:cs typeface="+mn-cs"/>
            </a:endParaRPr>
          </a:p>
          <a:p>
            <a:pPr marL="0">
              <a:buFont typeface="Arial" panose="020B0604020202020204" pitchFamily="34" charset="0"/>
              <a:buChar char="•"/>
            </a:pPr>
            <a:endParaRPr lang="en-US" sz="1800" dirty="0">
              <a:ea typeface="+mn-ea"/>
              <a:cs typeface="+mn-cs"/>
            </a:endParaRPr>
          </a:p>
          <a:p>
            <a:pPr marL="0">
              <a:buFont typeface="Arial" panose="020B0604020202020204" pitchFamily="34" charset="0"/>
              <a:buChar char="•"/>
            </a:pPr>
            <a:endParaRPr lang="en-US" sz="1800" dirty="0">
              <a:ea typeface="+mn-ea"/>
              <a:cs typeface="+mn-cs"/>
            </a:endParaRPr>
          </a:p>
          <a:p>
            <a:pPr marL="0">
              <a:buFont typeface="Arial" panose="020B0604020202020204" pitchFamily="34" charset="0"/>
              <a:buChar char="•"/>
            </a:pPr>
            <a:endParaRPr lang="en-US" sz="1800" dirty="0">
              <a:ea typeface="+mn-ea"/>
              <a:cs typeface="+mn-cs"/>
            </a:endParaRPr>
          </a:p>
        </p:txBody>
      </p:sp>
      <p:pic>
        <p:nvPicPr>
          <p:cNvPr id="6" name="Picture Placeholder 5">
            <a:extLst>
              <a:ext uri="{FF2B5EF4-FFF2-40B4-BE49-F238E27FC236}">
                <a16:creationId xmlns:a16="http://schemas.microsoft.com/office/drawing/2014/main" id="{51783CC1-0250-B346-A1D4-1AED3ECAE58E}"/>
              </a:ext>
              <a:ext uri="{C183D7F6-B498-43B3-948B-1728B52AA6E4}">
                <adec:decorative xmlns:adec="http://schemas.microsoft.com/office/drawing/2017/decorative" val="1"/>
              </a:ext>
            </a:extLst>
          </p:cNvPr>
          <p:cNvPicPr>
            <a:picLocks noGrp="1" noChangeAspect="1"/>
          </p:cNvPicPr>
          <p:nvPr>
            <p:ph type="pic" sz="quarter" idx="10"/>
          </p:nvPr>
        </p:nvPicPr>
        <p:blipFill>
          <a:blip r:embed="rId4"/>
          <a:srcRect/>
          <a:stretch/>
        </p:blipFill>
        <p:spPr>
          <a:xfrm>
            <a:off x="616688" y="658626"/>
            <a:ext cx="504121" cy="504121"/>
          </a:xfrm>
        </p:spPr>
      </p:pic>
      <p:sp>
        <p:nvSpPr>
          <p:cNvPr id="3" name="TextBox 2">
            <a:extLst>
              <a:ext uri="{FF2B5EF4-FFF2-40B4-BE49-F238E27FC236}">
                <a16:creationId xmlns:a16="http://schemas.microsoft.com/office/drawing/2014/main" id="{647FF3B3-2E21-F945-BD1C-DE47556D0E66}"/>
              </a:ext>
            </a:extLst>
          </p:cNvPr>
          <p:cNvSpPr txBox="1"/>
          <p:nvPr/>
        </p:nvSpPr>
        <p:spPr>
          <a:xfrm>
            <a:off x="4636418" y="4256455"/>
            <a:ext cx="2015187" cy="646331"/>
          </a:xfrm>
          <a:prstGeom prst="rect">
            <a:avLst/>
          </a:prstGeom>
          <a:noFill/>
        </p:spPr>
        <p:txBody>
          <a:bodyPr wrap="square" rtlCol="0">
            <a:spAutoFit/>
          </a:bodyPr>
          <a:lstStyle/>
          <a:p>
            <a:pPr algn="ctr"/>
            <a:r>
              <a:rPr lang="en-US" dirty="0">
                <a:solidFill>
                  <a:srgbClr val="0F0F0F"/>
                </a:solidFill>
                <a:latin typeface="Kievit Offc" panose="020B0504030101020102" pitchFamily="34" charset="0"/>
              </a:rPr>
              <a:t>Michael Steinberg</a:t>
            </a:r>
          </a:p>
          <a:p>
            <a:pPr algn="ctr"/>
            <a:r>
              <a:rPr lang="en-US" dirty="0">
                <a:solidFill>
                  <a:srgbClr val="0F0F0F"/>
                </a:solidFill>
                <a:latin typeface="Kievit Offc" panose="020B0504030101020102" pitchFamily="34" charset="0"/>
              </a:rPr>
              <a:t>University Ombuds</a:t>
            </a:r>
          </a:p>
        </p:txBody>
      </p:sp>
      <p:pic>
        <p:nvPicPr>
          <p:cNvPr id="10" name="Picture 9" descr="Photo of Michael Steinberg">
            <a:extLst>
              <a:ext uri="{FF2B5EF4-FFF2-40B4-BE49-F238E27FC236}">
                <a16:creationId xmlns:a16="http://schemas.microsoft.com/office/drawing/2014/main" id="{C3D6C684-F91A-99CF-EE95-52063364824F}"/>
              </a:ext>
            </a:extLst>
          </p:cNvPr>
          <p:cNvPicPr>
            <a:picLocks noChangeAspect="1"/>
          </p:cNvPicPr>
          <p:nvPr/>
        </p:nvPicPr>
        <p:blipFill rotWithShape="1">
          <a:blip r:embed="rId5"/>
          <a:srcRect t="3188" r="3129" b="27582"/>
          <a:stretch/>
        </p:blipFill>
        <p:spPr>
          <a:xfrm>
            <a:off x="4636419" y="1891168"/>
            <a:ext cx="2015187" cy="2160254"/>
          </a:xfrm>
          <a:prstGeom prst="rect">
            <a:avLst/>
          </a:prstGeom>
        </p:spPr>
      </p:pic>
      <p:sp>
        <p:nvSpPr>
          <p:cNvPr id="8" name="TextBox 7">
            <a:extLst>
              <a:ext uri="{FF2B5EF4-FFF2-40B4-BE49-F238E27FC236}">
                <a16:creationId xmlns:a16="http://schemas.microsoft.com/office/drawing/2014/main" id="{69161C67-8D61-5CB0-2FD8-AE59B45575EE}"/>
              </a:ext>
            </a:extLst>
          </p:cNvPr>
          <p:cNvSpPr txBox="1"/>
          <p:nvPr/>
        </p:nvSpPr>
        <p:spPr>
          <a:xfrm>
            <a:off x="7004259" y="4269851"/>
            <a:ext cx="2185952" cy="646331"/>
          </a:xfrm>
          <a:prstGeom prst="rect">
            <a:avLst/>
          </a:prstGeom>
          <a:noFill/>
        </p:spPr>
        <p:txBody>
          <a:bodyPr wrap="square" rtlCol="0">
            <a:spAutoFit/>
          </a:bodyPr>
          <a:lstStyle/>
          <a:p>
            <a:pPr algn="ctr"/>
            <a:r>
              <a:rPr lang="en-US" dirty="0">
                <a:solidFill>
                  <a:srgbClr val="0F0F0F"/>
                </a:solidFill>
                <a:latin typeface="Kievit Offc" panose="020B0504030101020102" pitchFamily="34" charset="0"/>
              </a:rPr>
              <a:t>Susie Brubaker-Cole</a:t>
            </a:r>
          </a:p>
          <a:p>
            <a:pPr algn="ctr"/>
            <a:r>
              <a:rPr lang="en-US" dirty="0">
                <a:solidFill>
                  <a:srgbClr val="0F0F0F"/>
                </a:solidFill>
                <a:latin typeface="Kievit Offc" panose="020B0504030101020102" pitchFamily="34" charset="0"/>
              </a:rPr>
              <a:t>Associate Ombuds</a:t>
            </a:r>
          </a:p>
        </p:txBody>
      </p:sp>
      <p:pic>
        <p:nvPicPr>
          <p:cNvPr id="11" name="Picture 10" descr="Photo of Susie">
            <a:extLst>
              <a:ext uri="{FF2B5EF4-FFF2-40B4-BE49-F238E27FC236}">
                <a16:creationId xmlns:a16="http://schemas.microsoft.com/office/drawing/2014/main" id="{38D72906-D40C-7743-75BA-B92F9CBB7D0E}"/>
              </a:ext>
            </a:extLst>
          </p:cNvPr>
          <p:cNvPicPr>
            <a:picLocks noChangeAspect="1"/>
          </p:cNvPicPr>
          <p:nvPr/>
        </p:nvPicPr>
        <p:blipFill rotWithShape="1">
          <a:blip r:embed="rId6"/>
          <a:srcRect l="33668" t="676" r="16576" b="62428"/>
          <a:stretch/>
        </p:blipFill>
        <p:spPr>
          <a:xfrm>
            <a:off x="7132646" y="1891168"/>
            <a:ext cx="1929179" cy="2144163"/>
          </a:xfrm>
          <a:prstGeom prst="rect">
            <a:avLst/>
          </a:prstGeom>
        </p:spPr>
      </p:pic>
      <p:sp>
        <p:nvSpPr>
          <p:cNvPr id="9" name="TextBox 8">
            <a:extLst>
              <a:ext uri="{FF2B5EF4-FFF2-40B4-BE49-F238E27FC236}">
                <a16:creationId xmlns:a16="http://schemas.microsoft.com/office/drawing/2014/main" id="{08050DC7-5EF9-E5EB-2156-4857D9F608C7}"/>
              </a:ext>
            </a:extLst>
          </p:cNvPr>
          <p:cNvSpPr txBox="1"/>
          <p:nvPr/>
        </p:nvSpPr>
        <p:spPr>
          <a:xfrm>
            <a:off x="9457483" y="4256455"/>
            <a:ext cx="2185952" cy="646331"/>
          </a:xfrm>
          <a:prstGeom prst="rect">
            <a:avLst/>
          </a:prstGeom>
          <a:noFill/>
        </p:spPr>
        <p:txBody>
          <a:bodyPr wrap="square" rtlCol="0">
            <a:spAutoFit/>
          </a:bodyPr>
          <a:lstStyle/>
          <a:p>
            <a:pPr algn="ctr" defTabSz="569763"/>
            <a:r>
              <a:rPr lang="en-US" kern="1200" dirty="0">
                <a:solidFill>
                  <a:srgbClr val="0F0F0F"/>
                </a:solidFill>
                <a:latin typeface="Kievit Offc" panose="020B0504030101020102" pitchFamily="34" charset="0"/>
              </a:rPr>
              <a:t>Jenni Allemann </a:t>
            </a:r>
          </a:p>
          <a:p>
            <a:pPr algn="ctr" defTabSz="569763">
              <a:spcAft>
                <a:spcPts val="558"/>
              </a:spcAft>
            </a:pPr>
            <a:r>
              <a:rPr lang="en-US" dirty="0">
                <a:solidFill>
                  <a:srgbClr val="0F0F0F"/>
                </a:solidFill>
                <a:latin typeface="Kievit Offc" panose="020B0504030101020102" pitchFamily="34" charset="0"/>
              </a:rPr>
              <a:t>Assistant Ombuds</a:t>
            </a:r>
          </a:p>
        </p:txBody>
      </p:sp>
      <p:pic>
        <p:nvPicPr>
          <p:cNvPr id="5" name="Picture 4" descr="Photo of Jenni">
            <a:extLst>
              <a:ext uri="{FF2B5EF4-FFF2-40B4-BE49-F238E27FC236}">
                <a16:creationId xmlns:a16="http://schemas.microsoft.com/office/drawing/2014/main" id="{63C047FB-E7E2-D15D-515A-5F04C651B743}"/>
              </a:ext>
            </a:extLst>
          </p:cNvPr>
          <p:cNvPicPr>
            <a:picLocks noChangeAspect="1"/>
          </p:cNvPicPr>
          <p:nvPr/>
        </p:nvPicPr>
        <p:blipFill rotWithShape="1">
          <a:blip r:embed="rId7"/>
          <a:srcRect l="1" r="10212" b="5254"/>
          <a:stretch/>
        </p:blipFill>
        <p:spPr>
          <a:xfrm>
            <a:off x="9542866" y="1891168"/>
            <a:ext cx="2015187" cy="2126464"/>
          </a:xfrm>
          <a:prstGeom prst="rect">
            <a:avLst/>
          </a:prstGeom>
        </p:spPr>
      </p:pic>
    </p:spTree>
    <p:extLst>
      <p:ext uri="{BB962C8B-B14F-4D97-AF65-F5344CB8AC3E}">
        <p14:creationId xmlns:p14="http://schemas.microsoft.com/office/powerpoint/2010/main" val="1978685594"/>
      </p:ext>
    </p:extLst>
  </p:cSld>
  <p:clrMapOvr>
    <a:masterClrMapping/>
  </p:clrMapOvr>
</p:sld>
</file>

<file path=ppt/theme/theme1.xml><?xml version="1.0" encoding="utf-8"?>
<a:theme xmlns:a="http://schemas.openxmlformats.org/drawingml/2006/main" name="Office Theme">
  <a:themeElements>
    <a:clrScheme name="OSU RGB 2017">
      <a:dk1>
        <a:srgbClr val="DC4405"/>
      </a:dk1>
      <a:lt1>
        <a:srgbClr val="FFFFFF"/>
      </a:lt1>
      <a:dk2>
        <a:srgbClr val="000000"/>
      </a:dk2>
      <a:lt2>
        <a:srgbClr val="B7A99A"/>
      </a:lt2>
      <a:accent1>
        <a:srgbClr val="A7ACA2"/>
      </a:accent1>
      <a:accent2>
        <a:srgbClr val="7A6855"/>
      </a:accent2>
      <a:accent3>
        <a:srgbClr val="8E9089"/>
      </a:accent3>
      <a:accent4>
        <a:srgbClr val="4A773C"/>
      </a:accent4>
      <a:accent5>
        <a:srgbClr val="00859B"/>
      </a:accent5>
      <a:accent6>
        <a:srgbClr val="FFB500"/>
      </a:accent6>
      <a:hlink>
        <a:srgbClr val="006A8E"/>
      </a:hlink>
      <a:folHlink>
        <a:srgbClr val="0D525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4986D4-687F-4A96-AC29-ABD08C01C466}" vid="{BF2A62C4-7066-4EC8-BC5C-623B0450B8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Presentation_template-brand_fonts_simple</Template>
  <TotalTime>103421</TotalTime>
  <Words>758</Words>
  <Application>Microsoft Office PowerPoint</Application>
  <PresentationFormat>Widescreen</PresentationFormat>
  <Paragraphs>108</Paragraphs>
  <Slides>9</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Courier New</vt:lpstr>
      <vt:lpstr>Kievit Offc</vt:lpstr>
      <vt:lpstr>KievitPro-Regular</vt:lpstr>
      <vt:lpstr>Rufina-Stencil-Bold</vt:lpstr>
      <vt:lpstr>Stratum2 Bold</vt:lpstr>
      <vt:lpstr>Verdana</vt:lpstr>
      <vt:lpstr>Wingdings</vt:lpstr>
      <vt:lpstr>Office Theme</vt:lpstr>
      <vt:lpstr>University Ombuds Office </vt:lpstr>
      <vt:lpstr>Agenda</vt:lpstr>
      <vt:lpstr>What does an Ombuds do? </vt:lpstr>
      <vt:lpstr>The Ombuds Office Principles</vt:lpstr>
      <vt:lpstr>Examples of Issues</vt:lpstr>
      <vt:lpstr>A  Guide to a Constellation of Resources</vt:lpstr>
      <vt:lpstr>Be Proactive: Host an Ombuds Workshop! </vt:lpstr>
      <vt:lpstr>All-Comers Workshops – Winter 2025</vt:lpstr>
      <vt:lpstr>Contact us!</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Pease, Robynn</dc:creator>
  <cp:lastModifiedBy>Calascibetta, Caitlin M</cp:lastModifiedBy>
  <cp:revision>57</cp:revision>
  <dcterms:created xsi:type="dcterms:W3CDTF">2018-01-19T17:27:41Z</dcterms:created>
  <dcterms:modified xsi:type="dcterms:W3CDTF">2025-01-08T22:39:11Z</dcterms:modified>
</cp:coreProperties>
</file>