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1" y="-3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1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8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8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0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68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3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2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2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6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CCEC8-1B6D-4DBA-B35C-32599659A642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BFC6-3637-4A5C-A165-4123EBA31D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1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b="1" dirty="0"/>
              <a:t>Administrative Structure and Duties Task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14, 2016</a:t>
            </a:r>
          </a:p>
          <a:p>
            <a:r>
              <a:rPr lang="en-US" dirty="0" smtClean="0"/>
              <a:t>OSU Faculty Senate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76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Assistant Dean 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across peers with respect to academic rank</a:t>
            </a:r>
          </a:p>
          <a:p>
            <a:r>
              <a:rPr lang="en-US" dirty="0" smtClean="0"/>
              <a:t>Mixed between academic and non academic units</a:t>
            </a:r>
          </a:p>
          <a:p>
            <a:r>
              <a:rPr lang="en-US" dirty="0" smtClean="0"/>
              <a:t>Task Force recommendation:</a:t>
            </a:r>
          </a:p>
          <a:p>
            <a:pPr lvl="1"/>
            <a:r>
              <a:rPr lang="en-US" dirty="0" smtClean="0"/>
              <a:t>Strong rationale for strategic importance of the position in advancing college or unit’s leadership agenda</a:t>
            </a:r>
          </a:p>
          <a:p>
            <a:r>
              <a:rPr lang="en-US" dirty="0" smtClean="0"/>
              <a:t>Academic Deans and Provost determine if position would enhance College’s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4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Vice-Provost for Academic Resource Management and Institutional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Oregon </a:t>
            </a:r>
            <a:r>
              <a:rPr lang="en-US" dirty="0"/>
              <a:t>State University may benefit from a leadership position that focuses on aligning our academic resources, planning and strategies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Due to the increased accountability and emphasis on strategically focused decision </a:t>
            </a:r>
            <a:r>
              <a:rPr lang="en-US" dirty="0" smtClean="0"/>
              <a:t>making.</a:t>
            </a:r>
            <a:endParaRPr lang="en-US" dirty="0" smtClean="0"/>
          </a:p>
          <a:p>
            <a:r>
              <a:rPr lang="en-US" dirty="0" smtClean="0"/>
              <a:t>The Faculty Senate and Senior Leadership examine the creation of a new position.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60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Task Force endorses committing attention to strengthening communication and collaboration among administrative units and building on OSU’s strong history of shared </a:t>
            </a:r>
            <a:r>
              <a:rPr lang="en-US" dirty="0" smtClean="0"/>
              <a:t>governance.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0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 </a:t>
            </a:r>
            <a:r>
              <a:rPr lang="en-US" dirty="0" smtClean="0"/>
              <a:t>Mark </a:t>
            </a:r>
            <a:r>
              <a:rPr lang="en-US" dirty="0"/>
              <a:t>Abbott – Dean, College of Earth, Ocean, and Atmospheric Sciences</a:t>
            </a:r>
          </a:p>
          <a:p>
            <a:pPr lvl="0"/>
            <a:r>
              <a:rPr lang="en-US" dirty="0" smtClean="0"/>
              <a:t>Viktor </a:t>
            </a:r>
            <a:r>
              <a:rPr lang="en-US" dirty="0"/>
              <a:t>Bovbjerg – Associate Professor, School of Biological and Population Health Sciences</a:t>
            </a:r>
          </a:p>
          <a:p>
            <a:pPr lvl="0"/>
            <a:r>
              <a:rPr lang="en-US" dirty="0" smtClean="0"/>
              <a:t>Natalie </a:t>
            </a:r>
            <a:r>
              <a:rPr lang="en-US" dirty="0"/>
              <a:t>Dollar – Associate Dean, OSU-Cascades Campus; Associate Professor, Speech Communication</a:t>
            </a:r>
          </a:p>
          <a:p>
            <a:pPr lvl="0"/>
            <a:r>
              <a:rPr lang="en-US" dirty="0"/>
              <a:t>Toni Doolen – Dean, University Honors College</a:t>
            </a:r>
          </a:p>
          <a:p>
            <a:pPr lvl="0"/>
            <a:r>
              <a:rPr lang="en-US" dirty="0"/>
              <a:t>Kate Hunter-Zaworski </a:t>
            </a:r>
            <a:r>
              <a:rPr lang="en-US" dirty="0" smtClean="0"/>
              <a:t>– Past </a:t>
            </a:r>
            <a:r>
              <a:rPr lang="en-US" dirty="0"/>
              <a:t>Faculty Senate President – </a:t>
            </a:r>
            <a:r>
              <a:rPr lang="en-US" b="1" i="1" dirty="0"/>
              <a:t>Task Force </a:t>
            </a:r>
            <a:r>
              <a:rPr lang="en-US" b="1" i="1" dirty="0" smtClean="0"/>
              <a:t>Co-Chair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John Killefer – Head, Department of Animal and Rangeland Sciences</a:t>
            </a:r>
          </a:p>
          <a:p>
            <a:pPr lvl="0"/>
            <a:r>
              <a:rPr lang="en-US" dirty="0" smtClean="0"/>
              <a:t>Dave King – Associate Provost, Extended Campus</a:t>
            </a:r>
          </a:p>
          <a:p>
            <a:pPr lvl="0"/>
            <a:r>
              <a:rPr lang="en-US" dirty="0" smtClean="0"/>
              <a:t>Denise Lach – Director, School of Public Policy</a:t>
            </a:r>
          </a:p>
          <a:p>
            <a:pPr lvl="0"/>
            <a:r>
              <a:rPr lang="en-US" dirty="0" smtClean="0"/>
              <a:t>Linda Powell – Director, OSU Shared Services</a:t>
            </a:r>
          </a:p>
          <a:p>
            <a:r>
              <a:rPr lang="en-US" dirty="0" smtClean="0"/>
              <a:t>Larry Roper – Vice Provost for Student Affairs – </a:t>
            </a:r>
            <a:r>
              <a:rPr lang="en-US" b="1" i="1" dirty="0" smtClean="0"/>
              <a:t>Task Force </a:t>
            </a:r>
            <a:r>
              <a:rPr lang="en-US" b="1" i="1" dirty="0" smtClean="0"/>
              <a:t>Co-Chair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1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of the Task Force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Provide </a:t>
            </a:r>
            <a:r>
              <a:rPr lang="en-US" dirty="0"/>
              <a:t>a comprehensive review to determine if OSU’s top administrative structure and organization will enable the university to perform as an effective, efficient, high-performing educational enterprise that is comparable to its similar-sized peer institutions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Focused </a:t>
            </a:r>
            <a:r>
              <a:rPr lang="en-US" dirty="0"/>
              <a:t>primarily on the academic and related functions of the organization.  </a:t>
            </a:r>
          </a:p>
        </p:txBody>
      </p:sp>
    </p:spTree>
    <p:extLst>
      <p:ext uri="{BB962C8B-B14F-4D97-AF65-F5344CB8AC3E}">
        <p14:creationId xmlns:p14="http://schemas.microsoft.com/office/powerpoint/2010/main" val="83487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The charge includes: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Compare with aspirational or other appropriate peer institutions of similar size and complexity.</a:t>
            </a:r>
          </a:p>
          <a:p>
            <a:pPr lvl="1"/>
            <a:r>
              <a:rPr lang="en-US" dirty="0" smtClean="0"/>
              <a:t>key </a:t>
            </a:r>
            <a:r>
              <a:rPr lang="en-US" dirty="0"/>
              <a:t>administrative functions at OSU </a:t>
            </a:r>
            <a:endParaRPr lang="en-US" dirty="0" smtClean="0"/>
          </a:p>
          <a:p>
            <a:pPr lvl="1"/>
            <a:r>
              <a:rPr lang="en-US" dirty="0" smtClean="0"/>
              <a:t>size </a:t>
            </a:r>
            <a:r>
              <a:rPr lang="en-US" dirty="0"/>
              <a:t>of key administrative units and faculty and staff to administration ratios  </a:t>
            </a:r>
          </a:p>
          <a:p>
            <a:pPr lvl="0"/>
            <a:r>
              <a:rPr lang="en-US" dirty="0"/>
              <a:t>Analyze organizational charts of OSU and other institutions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identify administrative </a:t>
            </a:r>
            <a:r>
              <a:rPr lang="en-US" dirty="0" smtClean="0"/>
              <a:t>positions </a:t>
            </a:r>
            <a:r>
              <a:rPr lang="en-US" dirty="0"/>
              <a:t>that are different at OSU or positions that are commonly used at other institutions, but that do not exist at OSU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duties performed by such functions.</a:t>
            </a:r>
          </a:p>
          <a:p>
            <a:r>
              <a:rPr lang="en-US" dirty="0"/>
              <a:t> </a:t>
            </a:r>
            <a:r>
              <a:rPr lang="en-US" dirty="0" smtClean="0"/>
              <a:t>Make </a:t>
            </a:r>
            <a:r>
              <a:rPr lang="en-US" dirty="0"/>
              <a:t>recommendations for future organizational structures and administrative duties.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0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Institutions for purpose of task force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Colorado State University</a:t>
            </a:r>
          </a:p>
          <a:p>
            <a:r>
              <a:rPr lang="en-US" dirty="0" smtClean="0"/>
              <a:t>Arizona State University</a:t>
            </a:r>
          </a:p>
          <a:p>
            <a:r>
              <a:rPr lang="en-US" dirty="0" smtClean="0"/>
              <a:t>Purdue University</a:t>
            </a:r>
          </a:p>
          <a:p>
            <a:r>
              <a:rPr lang="en-US" dirty="0" smtClean="0"/>
              <a:t>North Carolina State University</a:t>
            </a:r>
          </a:p>
          <a:p>
            <a:r>
              <a:rPr lang="en-US" dirty="0" smtClean="0"/>
              <a:t>University of Florida</a:t>
            </a:r>
          </a:p>
          <a:p>
            <a:r>
              <a:rPr lang="en-US" dirty="0" smtClean="0"/>
              <a:t>Iowa State University</a:t>
            </a:r>
          </a:p>
          <a:p>
            <a:r>
              <a:rPr lang="en-US" dirty="0" smtClean="0"/>
              <a:t>University of Tennessee</a:t>
            </a:r>
          </a:p>
          <a:p>
            <a:r>
              <a:rPr lang="en-US" dirty="0" smtClean="0"/>
              <a:t>University of Wisconsin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meetings and background research</a:t>
            </a:r>
          </a:p>
          <a:p>
            <a:r>
              <a:rPr lang="en-US" dirty="0" smtClean="0"/>
              <a:t>Interviews with peer institutions </a:t>
            </a:r>
          </a:p>
          <a:p>
            <a:r>
              <a:rPr lang="en-US" dirty="0" smtClean="0"/>
              <a:t>Small groups meetings </a:t>
            </a:r>
          </a:p>
          <a:p>
            <a:r>
              <a:rPr lang="en-US" dirty="0" smtClean="0"/>
              <a:t>Developed organizational scenarios</a:t>
            </a:r>
          </a:p>
          <a:p>
            <a:pPr lvl="1"/>
            <a:r>
              <a:rPr lang="en-US" dirty="0" smtClean="0"/>
              <a:t>Three Structural Layers:</a:t>
            </a:r>
          </a:p>
          <a:p>
            <a:pPr lvl="2"/>
            <a:r>
              <a:rPr lang="en-US" dirty="0" smtClean="0"/>
              <a:t>Reporting</a:t>
            </a:r>
          </a:p>
          <a:p>
            <a:pPr lvl="2"/>
            <a:r>
              <a:rPr lang="en-US" dirty="0" smtClean="0"/>
              <a:t>Communication </a:t>
            </a:r>
          </a:p>
          <a:p>
            <a:pPr lvl="2"/>
            <a:r>
              <a:rPr lang="en-US" dirty="0" smtClean="0"/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356622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recommended structure(s) 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must </a:t>
            </a:r>
            <a:r>
              <a:rPr lang="en-US" dirty="0"/>
              <a:t>reflect the complexity of OSU’s mission and support OSU’s mission achievement;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reinforce </a:t>
            </a:r>
            <a:r>
              <a:rPr lang="en-US" dirty="0"/>
              <a:t>OSU’s emphasis on student success and meeting the educational needs of students;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</a:t>
            </a:r>
            <a:r>
              <a:rPr lang="en-US" dirty="0"/>
              <a:t>attention to efficiency and responsible stewardship of OSU’s fiscal and human resources;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3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4-7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recommended structure(s) :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dirty="0" smtClean="0"/>
              <a:t>support </a:t>
            </a:r>
            <a:r>
              <a:rPr lang="en-US" dirty="0"/>
              <a:t>and reinforce OSU’s culture of collaboration and shared governance;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support </a:t>
            </a:r>
            <a:r>
              <a:rPr lang="en-US" dirty="0"/>
              <a:t>the strategic direction and functioning of OSU;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dirty="0" smtClean="0"/>
              <a:t>must </a:t>
            </a:r>
            <a:r>
              <a:rPr lang="en-US" dirty="0"/>
              <a:t>be inclusive, enterprise-wide and reflect all locations where OSU delivers programs and services; and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must </a:t>
            </a:r>
            <a:r>
              <a:rPr lang="en-US" dirty="0"/>
              <a:t>be aspirational </a:t>
            </a:r>
            <a:r>
              <a:rPr lang="en-US" dirty="0" smtClean="0"/>
              <a:t>– </a:t>
            </a:r>
            <a:r>
              <a:rPr lang="en-US" dirty="0"/>
              <a:t>the recommendations must reflect OSU’s dynamic nature and the trajectory of the university’s growth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19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Administrative Structure is appropriate 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effective communication most important</a:t>
            </a:r>
          </a:p>
          <a:p>
            <a:r>
              <a:rPr lang="en-US" dirty="0" smtClean="0"/>
              <a:t>Provost and VP Finance and Administration </a:t>
            </a:r>
          </a:p>
          <a:p>
            <a:pPr lvl="1"/>
            <a:r>
              <a:rPr lang="en-US" dirty="0" smtClean="0"/>
              <a:t>Similar to peers</a:t>
            </a:r>
          </a:p>
          <a:p>
            <a:pPr lvl="1"/>
            <a:r>
              <a:rPr lang="en-US" dirty="0" smtClean="0"/>
              <a:t>Many reports</a:t>
            </a:r>
          </a:p>
          <a:p>
            <a:pPr lvl="1"/>
            <a:r>
              <a:rPr lang="en-US" dirty="0" smtClean="0"/>
              <a:t>Build increased staffing support </a:t>
            </a:r>
          </a:p>
          <a:p>
            <a:r>
              <a:rPr lang="en-US" dirty="0" smtClean="0"/>
              <a:t>OSU staffing levels lower than most peers</a:t>
            </a:r>
          </a:p>
          <a:p>
            <a:r>
              <a:rPr lang="en-US" dirty="0" smtClean="0"/>
              <a:t>Reinforce OSU’s collaborative Culture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01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459</Words>
  <Application>Microsoft Office PowerPoint</Application>
  <PresentationFormat>Custom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Administrative Structure and Duties Task Force</vt:lpstr>
      <vt:lpstr>Membership </vt:lpstr>
      <vt:lpstr>Charge of the Task Force </vt:lpstr>
      <vt:lpstr>The charge includes:  </vt:lpstr>
      <vt:lpstr>Peer Institutions for purpose of task force </vt:lpstr>
      <vt:lpstr>Task Force Process </vt:lpstr>
      <vt:lpstr>Guiding Principles</vt:lpstr>
      <vt:lpstr>Guiding Principles 4-7</vt:lpstr>
      <vt:lpstr>General Conclusions</vt:lpstr>
      <vt:lpstr>Assistant Dean position </vt:lpstr>
      <vt:lpstr>Vice-Provost for Academic Resource Management and Institutional Effectiveness</vt:lpstr>
      <vt:lpstr>Last words</vt:lpstr>
    </vt:vector>
  </TitlesOfParts>
  <Company>OSU 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Structure and Duties Task Force</dc:title>
  <dc:creator>Hunter-Zaworski, Katharine</dc:creator>
  <cp:lastModifiedBy>Vickie</cp:lastModifiedBy>
  <cp:revision>4</cp:revision>
  <dcterms:created xsi:type="dcterms:W3CDTF">2016-01-06T20:52:57Z</dcterms:created>
  <dcterms:modified xsi:type="dcterms:W3CDTF">2016-01-07T22:18:34Z</dcterms:modified>
</cp:coreProperties>
</file>