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4" r:id="rId4"/>
    <p:sldId id="265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916" autoAdjust="0"/>
    <p:restoredTop sz="94175" autoAdjust="0"/>
  </p:normalViewPr>
  <p:slideViewPr>
    <p:cSldViewPr snapToGrid="0" snapToObjects="1">
      <p:cViewPr>
        <p:scale>
          <a:sx n="90" d="100"/>
          <a:sy n="90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4F3D4E-B6A5-4C40-8D22-38EAD0A0BC88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D8419A-972E-C94D-8C1A-EF57693090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353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05FD90-5CF3-8E47-BAA2-F1C24D32FADE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B29A70-522C-3A41-B132-651B32078D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509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9A70-522C-3A41-B132-651B32078DD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9A70-522C-3A41-B132-651B32078DD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ption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9600" cy="1371600"/>
          </a:xfrm>
        </p:spPr>
        <p:txBody>
          <a:bodyPr/>
          <a:lstStyle>
            <a:lvl1pPr algn="l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229600" cy="1828800"/>
          </a:xfrm>
        </p:spPr>
        <p:txBody>
          <a:bodyPr/>
          <a:lstStyle>
            <a:lvl1pPr marL="0" indent="0" algn="l">
              <a:buFont typeface="Times" pitchFamily="-96" charset="0"/>
              <a:buNone/>
              <a:defRPr sz="240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5691D9D-B151-42A8-8203-2F4A2C67BEA5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CF2EA0-3352-4516-9E27-97C88A0B6624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9E3C976-A9A9-4A56-8A84-70466730FCE2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A547CC2-62B6-4EAB-9922-77700EB9E0C3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FFC7E65-2E5C-442C-BE2A-DE6A869D7353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2C5DB41-1E26-4C99-AAE1-84E432A56B4A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9ECF-EA4F-46B9-8205-567987781B24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No Ta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EE70120-1B58-488B-B999-CE1B488C9400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defRPr/>
            </a:lvl4pPr>
            <a:lvl5pPr marL="1143000" indent="-22860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FCC98E-4B64-4E26-B957-7B59E2AEE0A9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30F88EE-F8E5-4B77-8D10-458365FD454E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B02E76D-49DA-4D00-B201-4CAFB3856B74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371599"/>
            <a:ext cx="8229600" cy="4343400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2CA5-351D-4F61-9691-48907EF0D8EB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wid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0" indent="4763">
              <a:buNone/>
              <a:defRPr sz="2400"/>
            </a:lvl1pPr>
            <a:lvl2pPr marL="0" indent="0">
              <a:spcBef>
                <a:spcPts val="900"/>
              </a:spcBef>
              <a:buNone/>
              <a:defRPr sz="2000"/>
            </a:lvl2pPr>
            <a:lvl3pPr marL="0" indent="4763">
              <a:buNone/>
              <a:defRPr/>
            </a:lvl3pPr>
            <a:lvl4pPr marL="3175" indent="-3175">
              <a:buNone/>
              <a:defRPr/>
            </a:lvl4pPr>
            <a:lvl5pPr marL="0" indent="1588" defTabSz="919163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DBA4-7E69-49DF-9D2E-94FDC65A3417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C5AA-993C-455D-89B6-699B78B1ABD8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2D1627D-2435-4679-B9EF-20C33C7CFB7B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292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</a:t>
            </a:r>
          </a:p>
          <a:p>
            <a:pPr marL="460375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57200" y="6355080"/>
            <a:ext cx="2895600" cy="18288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1828800" cy="18288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fld id="{2EE70120-1B58-488B-B999-CE1B488C9400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57200" y="5991225"/>
            <a:ext cx="365760" cy="18288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71" r:id="rId3"/>
    <p:sldLayoutId id="2147483668" r:id="rId4"/>
    <p:sldLayoutId id="2147483680" r:id="rId5"/>
    <p:sldLayoutId id="2147483677" r:id="rId6"/>
    <p:sldLayoutId id="2147483666" r:id="rId7"/>
    <p:sldLayoutId id="2147483667" r:id="rId8"/>
    <p:sldLayoutId id="2147483672" r:id="rId9"/>
    <p:sldLayoutId id="2147483673" r:id="rId10"/>
    <p:sldLayoutId id="2147483669" r:id="rId11"/>
    <p:sldLayoutId id="2147483670" r:id="rId12"/>
    <p:sldLayoutId id="2147483674" r:id="rId13"/>
    <p:sldLayoutId id="2147483675" r:id="rId14"/>
    <p:sldLayoutId id="2147483676" r:id="rId15"/>
    <p:sldLayoutId id="2147483678" r:id="rId16"/>
    <p:sldLayoutId id="2147483681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0" lang="en-US" sz="2400" b="1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mbria"/>
          <a:ea typeface="+mn-ea"/>
          <a:cs typeface="Cambri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9pPr>
    </p:titleStyle>
    <p:bodyStyle>
      <a:lvl1pPr marL="233363" marR="0" indent="-233363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kumimoji="0" lang="en-US" sz="24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1pPr>
      <a:lvl2pPr marL="460375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•"/>
        <a:tabLst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2pPr>
      <a:lvl3pPr marL="687388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3pPr>
      <a:lvl4pPr marL="922338" indent="-228600" algn="l" rtl="0" eaLnBrk="1" fontAlgn="base" hangingPunct="1">
        <a:spcBef>
          <a:spcPct val="20000"/>
        </a:spcBef>
        <a:spcAft>
          <a:spcPct val="0"/>
        </a:spcAft>
        <a:buClrTx/>
        <a:buFont typeface="Arial"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4pPr>
      <a:lvl5pPr marL="113665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None/>
        <a:tabLst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556951"/>
            <a:ext cx="8229600" cy="1643449"/>
          </a:xfrm>
        </p:spPr>
        <p:txBody>
          <a:bodyPr/>
          <a:lstStyle/>
          <a:p>
            <a:r>
              <a:rPr lang="en-US" sz="3200" dirty="0" smtClean="0"/>
              <a:t>Baccalaureate Core Committee: Proposed Criteria Revision for Perspectives Categories </a:t>
            </a:r>
            <a:endParaRPr lang="en-US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OSU Faculty Senate, October 11, 2012</a:t>
            </a:r>
          </a:p>
          <a:p>
            <a:r>
              <a:rPr lang="en-US" dirty="0" smtClean="0"/>
              <a:t>Kerry Kincanon and Marion Rossi, BCC Co-Chairs, 2012-13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Reconciling Policy and Practice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spring, the BCC engaged in discussion about the inclusion of upper-division coursework in the Perspectives Categories of the </a:t>
            </a:r>
            <a:r>
              <a:rPr lang="en-US" dirty="0" err="1" smtClean="0"/>
              <a:t>Bacc</a:t>
            </a:r>
            <a:r>
              <a:rPr lang="en-US" dirty="0" smtClean="0"/>
              <a:t> Core.</a:t>
            </a:r>
          </a:p>
          <a:p>
            <a:r>
              <a:rPr lang="en-US" dirty="0" smtClean="0"/>
              <a:t>All Perspectives categories include the statement: </a:t>
            </a:r>
            <a:r>
              <a:rPr lang="en-US" i="1" dirty="0"/>
              <a:t>“Be lower division and at least three credits” </a:t>
            </a:r>
            <a:endParaRPr lang="en-US" i="1" dirty="0" smtClean="0"/>
          </a:p>
          <a:p>
            <a:r>
              <a:rPr lang="en-US" dirty="0" smtClean="0"/>
              <a:t>Four Perspectives categories, </a:t>
            </a:r>
            <a:r>
              <a:rPr lang="en-US" b="1" dirty="0"/>
              <a:t>Western </a:t>
            </a:r>
            <a:r>
              <a:rPr lang="en-US" b="1" dirty="0" smtClean="0"/>
              <a:t>Culture</a:t>
            </a:r>
            <a:r>
              <a:rPr lang="en-US" dirty="0" smtClean="0"/>
              <a:t>, </a:t>
            </a:r>
            <a:r>
              <a:rPr lang="en-US" b="1" dirty="0" smtClean="0"/>
              <a:t>Cultural Diversity</a:t>
            </a:r>
            <a:r>
              <a:rPr lang="en-US" dirty="0" smtClean="0"/>
              <a:t>, </a:t>
            </a:r>
            <a:r>
              <a:rPr lang="en-US" b="1" dirty="0" smtClean="0"/>
              <a:t>Literature </a:t>
            </a:r>
            <a:r>
              <a:rPr lang="en-US" b="1" dirty="0"/>
              <a:t>and the </a:t>
            </a:r>
            <a:r>
              <a:rPr lang="en-US" b="1" dirty="0" smtClean="0"/>
              <a:t>Arts</a:t>
            </a:r>
            <a:r>
              <a:rPr lang="en-US" dirty="0" smtClean="0"/>
              <a:t>, and </a:t>
            </a:r>
            <a:r>
              <a:rPr lang="en-US" b="1" dirty="0" smtClean="0"/>
              <a:t>Social </a:t>
            </a:r>
            <a:r>
              <a:rPr lang="en-US" b="1" dirty="0"/>
              <a:t>Processes and </a:t>
            </a:r>
            <a:r>
              <a:rPr lang="en-US" b="1" dirty="0" smtClean="0"/>
              <a:t>Institutions</a:t>
            </a:r>
            <a:r>
              <a:rPr lang="en-US" dirty="0" smtClean="0"/>
              <a:t>, include upper-division course as options to meet the category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C49A-0A1A-4B8F-913D-E2F0DC571BD0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26473"/>
          </a:xfrm>
        </p:spPr>
        <p:txBody>
          <a:bodyPr/>
          <a:lstStyle/>
          <a:p>
            <a:r>
              <a:rPr lang="en-US" dirty="0" smtClean="0"/>
              <a:t>BCC Conclusions</a:t>
            </a:r>
            <a:r>
              <a:rPr lang="en-US" dirty="0"/>
              <a:t/>
            </a:r>
            <a:br>
              <a:rPr lang="en-US" dirty="0"/>
            </a:b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3673"/>
            <a:ext cx="8229600" cy="4807527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The statement should be revised in the Perspectives categories to align the criteria with what has been the apparent practice of the BCC for several years.  </a:t>
            </a:r>
          </a:p>
          <a:p>
            <a:pPr lvl="0"/>
            <a:r>
              <a:rPr lang="en-US" sz="2800" dirty="0"/>
              <a:t>The revised statement should acknowledge that Perspectives categories are often fulfilled by lower-division students and the courses therein should not be overly restrictive with limitations and/or prerequisites.</a:t>
            </a:r>
          </a:p>
          <a:p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C49A-0A1A-4B8F-913D-E2F0DC571BD0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trike </a:t>
            </a:r>
            <a:r>
              <a:rPr lang="en-US" dirty="0"/>
              <a:t>the </a:t>
            </a:r>
            <a:r>
              <a:rPr lang="en-US" i="1" dirty="0"/>
              <a:t>“Be lower division and at least three credits”</a:t>
            </a:r>
            <a:r>
              <a:rPr lang="en-US" dirty="0"/>
              <a:t> statement from the criteria of all Perspectives categories </a:t>
            </a:r>
          </a:p>
          <a:p>
            <a:r>
              <a:rPr lang="en-US" dirty="0"/>
              <a:t>add the following </a:t>
            </a:r>
            <a:r>
              <a:rPr lang="en-US" dirty="0" smtClean="0"/>
              <a:t>statements </a:t>
            </a:r>
            <a:r>
              <a:rPr lang="en-US" dirty="0"/>
              <a:t>to the criteria for all </a:t>
            </a:r>
            <a:r>
              <a:rPr lang="en-US" dirty="0" smtClean="0"/>
              <a:t> Perspectives </a:t>
            </a:r>
            <a:r>
              <a:rPr lang="en-US" dirty="0"/>
              <a:t>categories:</a:t>
            </a:r>
          </a:p>
          <a:p>
            <a:pPr marL="0" indent="0">
              <a:buNone/>
            </a:pPr>
            <a:r>
              <a:rPr lang="en-US" dirty="0"/>
              <a:t>For the non-science categories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i="1" dirty="0"/>
              <a:t>Courses in this Perspectives category shall be at least three credits and accessible to both lower </a:t>
            </a:r>
            <a:r>
              <a:rPr lang="en-US" i="1" dirty="0" smtClean="0"/>
              <a:t>and upper </a:t>
            </a:r>
            <a:r>
              <a:rPr lang="en-US" i="1" dirty="0"/>
              <a:t>division students. Prerequisites or class‐level restrictions for Perspectives courses must </a:t>
            </a:r>
            <a:r>
              <a:rPr lang="en-US" i="1" dirty="0" smtClean="0"/>
              <a:t>not</a:t>
            </a:r>
            <a:r>
              <a:rPr lang="en-US" dirty="0"/>
              <a:t> </a:t>
            </a:r>
            <a:r>
              <a:rPr lang="en-US" i="1" dirty="0" smtClean="0"/>
              <a:t>create </a:t>
            </a:r>
            <a:r>
              <a:rPr lang="en-US" i="1" dirty="0"/>
              <a:t>unreasonable barriers for students seeking to fulfill these categories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and </a:t>
            </a:r>
            <a:r>
              <a:rPr lang="en-US" dirty="0"/>
              <a:t>for the science categories</a:t>
            </a:r>
          </a:p>
          <a:p>
            <a:pPr marL="0" indent="0">
              <a:buNone/>
            </a:pPr>
            <a:r>
              <a:rPr lang="en-US" i="1" dirty="0" smtClean="0"/>
              <a:t>Courses </a:t>
            </a:r>
            <a:r>
              <a:rPr lang="en-US" i="1" dirty="0"/>
              <a:t>in this Perspectives </a:t>
            </a:r>
            <a:r>
              <a:rPr lang="en-US" i="1" dirty="0" smtClean="0"/>
              <a:t>category shall </a:t>
            </a:r>
            <a:r>
              <a:rPr lang="en-US" i="1" dirty="0"/>
              <a:t>be at least four credits, contain a lab, and accessible </a:t>
            </a:r>
            <a:r>
              <a:rPr lang="en-US" i="1" dirty="0" smtClean="0"/>
              <a:t>to both </a:t>
            </a:r>
            <a:r>
              <a:rPr lang="en-US" i="1" dirty="0"/>
              <a:t>lower </a:t>
            </a:r>
            <a:r>
              <a:rPr lang="en-US" i="1" dirty="0" smtClean="0"/>
              <a:t>and upper </a:t>
            </a:r>
            <a:r>
              <a:rPr lang="en-US" i="1" dirty="0"/>
              <a:t>division students. Prerequisites or class‐level restrictions for Perspectives courses must </a:t>
            </a:r>
            <a:r>
              <a:rPr lang="en-US" i="1" dirty="0" smtClean="0"/>
              <a:t>not</a:t>
            </a:r>
            <a:r>
              <a:rPr lang="en-US" dirty="0"/>
              <a:t> </a:t>
            </a:r>
            <a:r>
              <a:rPr lang="en-US" i="1" dirty="0" smtClean="0"/>
              <a:t>create </a:t>
            </a:r>
            <a:r>
              <a:rPr lang="en-US" i="1" dirty="0"/>
              <a:t>unreasonable barriers for students seeking to fulfill these categories.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September 26,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7887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SU_Template">
  <a:themeElements>
    <a:clrScheme name="OSU Color Palette">
      <a:dk1>
        <a:srgbClr val="D85A1A"/>
      </a:dk1>
      <a:lt1>
        <a:srgbClr val="615042"/>
      </a:lt1>
      <a:dk2>
        <a:srgbClr val="9D601E"/>
      </a:dk2>
      <a:lt2>
        <a:srgbClr val="ABADA4"/>
      </a:lt2>
      <a:accent1>
        <a:srgbClr val="C6C0B7"/>
      </a:accent1>
      <a:accent2>
        <a:srgbClr val="6B859E"/>
      </a:accent2>
      <a:accent3>
        <a:srgbClr val="A7C4C9"/>
      </a:accent3>
      <a:accent4>
        <a:srgbClr val="F3D08E"/>
      </a:accent4>
      <a:accent5>
        <a:srgbClr val="B3BA35"/>
      </a:accent5>
      <a:accent6>
        <a:srgbClr val="561F4B"/>
      </a:accent6>
      <a:hlink>
        <a:srgbClr val="000000"/>
      </a:hlink>
      <a:folHlink>
        <a:srgbClr val="000000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Palatin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OSU_Template.thmx</Template>
  <TotalTime>8084</TotalTime>
  <Words>207</Words>
  <Application>Microsoft Office PowerPoint</Application>
  <PresentationFormat>On-screen Show (4:3)</PresentationFormat>
  <Paragraphs>29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OSU_Template</vt:lpstr>
      <vt:lpstr>Baccalaureate Core Committee: Proposed Criteria Revision for Perspectives Categories </vt:lpstr>
      <vt:lpstr>Reconciling Policy and Practice</vt:lpstr>
      <vt:lpstr>BCC Conclusions </vt:lpstr>
      <vt:lpstr>Proposed 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Gary Dulude</dc:creator>
  <cp:lastModifiedBy>Support</cp:lastModifiedBy>
  <cp:revision>144</cp:revision>
  <dcterms:created xsi:type="dcterms:W3CDTF">2010-01-08T17:54:27Z</dcterms:created>
  <dcterms:modified xsi:type="dcterms:W3CDTF">2013-09-26T20:43:49Z</dcterms:modified>
</cp:coreProperties>
</file>