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97" r:id="rId3"/>
    <p:sldId id="301" r:id="rId4"/>
    <p:sldId id="298" r:id="rId5"/>
    <p:sldId id="300" r:id="rId6"/>
    <p:sldId id="281" r:id="rId7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iley, Mike" initials="BM" lastIdx="1" clrIdx="0">
    <p:extLst>
      <p:ext uri="{19B8F6BF-5375-455C-9EA6-DF929625EA0E}">
        <p15:presenceInfo xmlns:p15="http://schemas.microsoft.com/office/powerpoint/2012/main" userId="Bailey, Mi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9"/>
    <a:srgbClr val="FFC969"/>
    <a:srgbClr val="79DCFF"/>
    <a:srgbClr val="FFDB69"/>
    <a:srgbClr val="CCFF99"/>
    <a:srgbClr val="FFFF99"/>
    <a:srgbClr val="0000FF"/>
    <a:srgbClr val="CC0000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9" autoAdjust="0"/>
    <p:restoredTop sz="94660"/>
  </p:normalViewPr>
  <p:slideViewPr>
    <p:cSldViewPr>
      <p:cViewPr varScale="1">
        <p:scale>
          <a:sx n="80" d="100"/>
          <a:sy n="80" d="100"/>
        </p:scale>
        <p:origin x="1488" y="4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89" tIns="44547" rIns="89089" bIns="44547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887" y="2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89" tIns="44547" rIns="89089" bIns="4454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122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89" tIns="44547" rIns="89089" bIns="44547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887" y="8918122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89" tIns="44547" rIns="89089" bIns="4454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1AC34D3-B6E5-4A65-8113-852887E61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04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8048" cy="47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>
            <a:lvl1pPr defTabSz="922106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87" y="2"/>
            <a:ext cx="3078048" cy="47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>
            <a:lvl1pPr algn="r" defTabSz="922106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94237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58" y="4459838"/>
            <a:ext cx="5681364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6570"/>
            <a:ext cx="3078048" cy="47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b" anchorCtr="0" compatLnSpc="1">
            <a:prstTxWarp prst="textNoShape">
              <a:avLst/>
            </a:prstTxWarp>
          </a:bodyPr>
          <a:lstStyle>
            <a:lvl1pPr defTabSz="922106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87" y="8916570"/>
            <a:ext cx="3078048" cy="47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7" tIns="46213" rIns="92427" bIns="46213" numCol="1" anchor="b" anchorCtr="0" compatLnSpc="1">
            <a:prstTxWarp prst="textNoShape">
              <a:avLst/>
            </a:prstTxWarp>
          </a:bodyPr>
          <a:lstStyle>
            <a:lvl1pPr algn="r" defTabSz="922106">
              <a:defRPr sz="1200" smtClean="0"/>
            </a:lvl1pPr>
          </a:lstStyle>
          <a:p>
            <a:pPr>
              <a:defRPr/>
            </a:pPr>
            <a:fld id="{B63B6D24-5251-45A8-AEC1-4050C0167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71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7620000" y="6642556"/>
            <a:ext cx="1524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800" dirty="0"/>
              <a:t>mjb – February 11, 2021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4400" y="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C238F2A-1892-4DF6-868A-5E1EACB9705D}" type="slidenum">
              <a:rPr lang="en-US" sz="1600" b="1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72615"/>
            <a:ext cx="1143000" cy="12035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725" y="48332"/>
            <a:ext cx="8763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76300" y="609600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Board of Trustees Report to the Faculty Senate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6"/>
                </a:solidFill>
              </a:rPr>
              <a:t>January 28-29, 2021 Meeting</a:t>
            </a:r>
            <a:endParaRPr lang="en-US" sz="2400" b="1" dirty="0">
              <a:solidFill>
                <a:schemeClr val="accent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0" y="6635952"/>
            <a:ext cx="25146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2021January.pptx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345934" y="4029826"/>
            <a:ext cx="48006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Mike Bailey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mjb@cs.oregonstate.edu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547" y="1905000"/>
            <a:ext cx="1690074" cy="17795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50" y="56994"/>
            <a:ext cx="876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latin typeface="Constantia" panose="02030602050306030303" pitchFamily="18" charset="0"/>
              </a:rPr>
              <a:t>Materials linked from the February 11, 2021 Faculty Senate agenda.</a:t>
            </a:r>
            <a:endParaRPr lang="en-US" sz="1000" b="1" i="1" dirty="0">
              <a:latin typeface="Constantia" panose="02030602050306030303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54011"/>
            <a:ext cx="6569725" cy="290819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38200" y="15240"/>
            <a:ext cx="739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Reminder: I am the Faculty Member on the</a:t>
            </a:r>
            <a:br>
              <a:rPr lang="en-US" sz="2400" b="1" dirty="0">
                <a:solidFill>
                  <a:schemeClr val="accent6"/>
                </a:solidFill>
              </a:rPr>
            </a:br>
            <a:r>
              <a:rPr lang="en-US" sz="2400" b="1" dirty="0">
                <a:solidFill>
                  <a:schemeClr val="accent6"/>
                </a:solidFill>
              </a:rPr>
              <a:t>15-member OSU Board of Trustees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2400" y="4094497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Missing: Paul Kelly and Preston </a:t>
            </a:r>
            <a:r>
              <a:rPr lang="en-US" sz="1400" dirty="0" err="1"/>
              <a:t>Pulliams</a:t>
            </a:r>
            <a:endParaRPr lang="en-US" sz="1400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9E5D5B8F-E4ED-4A24-B28B-5117B603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739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Another Reminder: I don’t speak for the Board – these are my personal observations</a:t>
            </a:r>
          </a:p>
        </p:txBody>
      </p:sp>
    </p:spTree>
    <p:extLst>
      <p:ext uri="{BB962C8B-B14F-4D97-AF65-F5344CB8AC3E}">
        <p14:creationId xmlns:p14="http://schemas.microsoft.com/office/powerpoint/2010/main" val="37446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914400"/>
            <a:ext cx="8915400" cy="40934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Many public comments, most having to do with the Elliott State Forest acquisition and its relationship to the Common School Fund (CSF)</a:t>
            </a:r>
            <a:br>
              <a:rPr lang="en-US" sz="2000" dirty="0"/>
            </a:br>
            <a:r>
              <a:rPr lang="en-US" sz="2000" dirty="0"/>
              <a:t>	No timber harvesting since 2013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Next round of Covid stimulus expected to provide $25M to OSU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HECC emphasizing student success and student completion in their public university 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HECC has developed an </a:t>
            </a:r>
            <a:r>
              <a:rPr lang="en-US" sz="2000" i="1" dirty="0"/>
              <a:t>Adult Learner Toolkit </a:t>
            </a:r>
            <a:r>
              <a:rPr lang="en-US" sz="2000" dirty="0"/>
              <a:t>– very interesting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ASOSU reports that waiting time for CAPS appointments is now 3-5 weeks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38200" y="15240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The January Board of Trustees Meetings:</a:t>
            </a:r>
          </a:p>
        </p:txBody>
      </p:sp>
    </p:spTree>
    <p:extLst>
      <p:ext uri="{BB962C8B-B14F-4D97-AF65-F5344CB8AC3E}">
        <p14:creationId xmlns:p14="http://schemas.microsoft.com/office/powerpoint/2010/main" val="160772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066800"/>
            <a:ext cx="8915400" cy="44012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WQ enrollment is up ~ 1% from last year (although SCH are down ~1.7%)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Enrollment applications for next year are up ~ 44% over a year ago, mostly in non-residents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OSU joining the WUE (Western Undergraduate Exchange) might explain part of it?</a:t>
            </a:r>
            <a:br>
              <a:rPr lang="en-US" sz="2000" dirty="0"/>
            </a:br>
            <a:r>
              <a:rPr lang="en-US" sz="2000" dirty="0"/>
              <a:t>	160+ public colleges</a:t>
            </a:r>
            <a:br>
              <a:rPr lang="en-US" sz="2000" dirty="0"/>
            </a:br>
            <a:r>
              <a:rPr lang="en-US" sz="2000" dirty="0"/>
              <a:t>	Tuition will be no more than 150% of in-state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Board congratulated Ecampus on their USNWR #4 ranking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10-year financial forecast: OSU maintained its Aa stable rating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38200" y="15240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The January Board of Trustees Meetings:</a:t>
            </a:r>
          </a:p>
        </p:txBody>
      </p:sp>
    </p:spTree>
    <p:extLst>
      <p:ext uri="{BB962C8B-B14F-4D97-AF65-F5344CB8AC3E}">
        <p14:creationId xmlns:p14="http://schemas.microsoft.com/office/powerpoint/2010/main" val="176812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810" y="685800"/>
            <a:ext cx="8915400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Tuition scenarios:</a:t>
            </a:r>
            <a:br>
              <a:rPr lang="en-US" sz="2000" dirty="0"/>
            </a:br>
            <a:r>
              <a:rPr lang="en-US" sz="2000" dirty="0"/>
              <a:t>	Governor’s budget calls for 4% cut in university allocations,</a:t>
            </a:r>
            <a:br>
              <a:rPr lang="en-US" sz="2000" dirty="0"/>
            </a:br>
            <a:r>
              <a:rPr lang="en-US" sz="2000" dirty="0"/>
              <a:t>		don’t know what legislature will do with that</a:t>
            </a:r>
            <a:br>
              <a:rPr lang="en-US" sz="2000" dirty="0"/>
            </a:br>
            <a:r>
              <a:rPr lang="en-US" sz="2000" dirty="0"/>
              <a:t>	Inflation rate assumed to be ~ 2.8%</a:t>
            </a:r>
            <a:br>
              <a:rPr lang="en-US" sz="2000" dirty="0"/>
            </a:br>
            <a:r>
              <a:rPr lang="en-US" sz="2000" dirty="0"/>
              <a:t>	PERS expected to rise ~ 5%</a:t>
            </a:r>
            <a:br>
              <a:rPr lang="en-US" sz="2000" dirty="0"/>
            </a:br>
            <a:r>
              <a:rPr lang="en-US" sz="2000" dirty="0"/>
              <a:t>	Three tuition scenarios: lowest just covers inflation (2.8%)</a:t>
            </a:r>
            <a:br>
              <a:rPr lang="en-US" sz="2000" dirty="0"/>
            </a:br>
            <a:r>
              <a:rPr lang="en-US" sz="2000" dirty="0"/>
              <a:t>	Other two being considered are 3.5% and 4.1%</a:t>
            </a:r>
            <a:br>
              <a:rPr lang="en-US" sz="2000" dirty="0"/>
            </a:br>
            <a:r>
              <a:rPr lang="en-US" sz="2000" dirty="0"/>
              <a:t>	Final recommendation coming to the BOT April meeting</a:t>
            </a:r>
          </a:p>
          <a:p>
            <a:endParaRPr lang="en-US" sz="2000" dirty="0"/>
          </a:p>
          <a:p>
            <a:r>
              <a:rPr lang="en-US" sz="2000" dirty="0"/>
              <a:t>BOT F&amp;A Subcommittee approved Stage Gate 1 (move to design phase)</a:t>
            </a:r>
            <a:br>
              <a:rPr lang="en-US" sz="2000" dirty="0"/>
            </a:br>
            <a:r>
              <a:rPr lang="en-US" sz="2000" dirty="0"/>
              <a:t>	for </a:t>
            </a:r>
            <a:r>
              <a:rPr lang="en-US" sz="2000" dirty="0" err="1"/>
              <a:t>Reser</a:t>
            </a:r>
            <a:r>
              <a:rPr lang="en-US" sz="2000" dirty="0"/>
              <a:t> Stadium renovation</a:t>
            </a:r>
            <a:br>
              <a:rPr lang="en-US" sz="2000" dirty="0"/>
            </a:br>
            <a:r>
              <a:rPr lang="en-US" sz="2000" dirty="0"/>
              <a:t>	Stage Gate 2 will go to the full Board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BOT approved Stage Gate 2 for Arts and Education Complex</a:t>
            </a:r>
          </a:p>
          <a:p>
            <a:endParaRPr lang="en-US" sz="2000" dirty="0"/>
          </a:p>
          <a:p>
            <a:r>
              <a:rPr lang="en-US" sz="2000" dirty="0"/>
              <a:t>BOT approved Stage Gate 2 for Fairbanks Hall</a:t>
            </a:r>
          </a:p>
          <a:p>
            <a:endParaRPr lang="en-US" sz="2000" dirty="0"/>
          </a:p>
          <a:p>
            <a:r>
              <a:rPr lang="en-US" sz="2000" dirty="0"/>
              <a:t>BOT approved Stage Gate 2 for Graf Hall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38200" y="15240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The January Board of Trustees Meetings:</a:t>
            </a:r>
          </a:p>
        </p:txBody>
      </p:sp>
    </p:spTree>
    <p:extLst>
      <p:ext uri="{BB962C8B-B14F-4D97-AF65-F5344CB8AC3E}">
        <p14:creationId xmlns:p14="http://schemas.microsoft.com/office/powerpoint/2010/main" val="152618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" y="559524"/>
            <a:ext cx="8915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6"/>
                </a:solidFill>
              </a:rPr>
              <a:t>Thanks!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85800" y="1513222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Board of Trustees Report to the Faculty Senate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886200" y="3432173"/>
            <a:ext cx="2625925" cy="2767130"/>
            <a:chOff x="3581400" y="3889245"/>
            <a:chExt cx="2625925" cy="276713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1400" y="4876800"/>
              <a:ext cx="1690074" cy="1779575"/>
            </a:xfrm>
            <a:prstGeom prst="rect">
              <a:avLst/>
            </a:prstGeom>
          </p:spPr>
        </p:pic>
        <p:sp>
          <p:nvSpPr>
            <p:cNvPr id="5" name="Oval Callout 4"/>
            <p:cNvSpPr/>
            <p:nvPr/>
          </p:nvSpPr>
          <p:spPr>
            <a:xfrm>
              <a:off x="4198785" y="3889245"/>
              <a:ext cx="1978230" cy="923174"/>
            </a:xfrm>
            <a:prstGeom prst="wedgeEllipse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34490" y="4041645"/>
              <a:ext cx="197283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Stay Safe,</a:t>
              </a:r>
              <a:br>
                <a:rPr lang="en-US" sz="2000" dirty="0"/>
              </a:br>
              <a:r>
                <a:rPr lang="en-US" sz="2000" dirty="0"/>
                <a:t> Beavs!</a:t>
              </a:r>
            </a:p>
          </p:txBody>
        </p:sp>
      </p:grp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09800" y="2348591"/>
            <a:ext cx="4800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Mike Bailey</a:t>
            </a:r>
          </a:p>
          <a:p>
            <a:pPr algn="ctr">
              <a:spcBef>
                <a:spcPct val="50000"/>
              </a:spcBef>
            </a:pPr>
            <a:r>
              <a:rPr lang="en-US" sz="1200" b="1" dirty="0"/>
              <a:t>mjb@cs.oregonstate.edu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562600"/>
            <a:ext cx="1295400" cy="12734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767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  <p:tag name="QUESTION" val="1"/>
  <p:tag name="TYP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4300</TotalTime>
  <Words>413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Constantia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Oregon State University</dc:creator>
  <cp:lastModifiedBy>Calascibetta, Caitlin</cp:lastModifiedBy>
  <cp:revision>425</cp:revision>
  <cp:lastPrinted>2020-11-10T23:38:42Z</cp:lastPrinted>
  <dcterms:created xsi:type="dcterms:W3CDTF">2006-05-30T17:39:33Z</dcterms:created>
  <dcterms:modified xsi:type="dcterms:W3CDTF">2021-02-08T17:49:47Z</dcterms:modified>
</cp:coreProperties>
</file>