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0" r:id="rId3"/>
    <p:sldId id="265" r:id="rId4"/>
    <p:sldId id="256" r:id="rId5"/>
    <p:sldId id="261" r:id="rId6"/>
    <p:sldId id="262" r:id="rId7"/>
    <p:sldId id="267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0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HBAir:Users:bloomersnew:Dropbox:1b.%20%20Test%20Budget%20Model:August%20Budget%20Modle:Cotext%20Graphs%20for%20Retrea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HBAir:Users:bloomersnew:Dropbox:FY%20Planning:FY14%20to%20FY15%20Chang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FY15</a:t>
            </a:r>
            <a:r>
              <a:rPr lang="en-US" baseline="0" dirty="0"/>
              <a:t> Corvallis Tuition by Group (in $1,000s)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</c:spPr>
          <c:invertIfNegative val="0"/>
          <c:cat>
            <c:strRef>
              <c:f>'[Cotext Graphs for Retreat.xlsx]Tuition Breakout'!$B$6:$B$12</c:f>
              <c:strCache>
                <c:ptCount val="7"/>
                <c:pt idx="0">
                  <c:v>Undergrad Resident </c:v>
                </c:pt>
                <c:pt idx="1">
                  <c:v>Undergrad Non-Resident</c:v>
                </c:pt>
                <c:pt idx="2">
                  <c:v>Graduate Resident</c:v>
                </c:pt>
                <c:pt idx="3">
                  <c:v>Graduate Non-Resident</c:v>
                </c:pt>
                <c:pt idx="4">
                  <c:v>Professional - Pharmacy &amp; Vet Med</c:v>
                </c:pt>
                <c:pt idx="5">
                  <c:v>Ecampus</c:v>
                </c:pt>
                <c:pt idx="6">
                  <c:v>Summer Session</c:v>
                </c:pt>
              </c:strCache>
            </c:strRef>
          </c:cat>
          <c:val>
            <c:numRef>
              <c:f>'[Cotext Graphs for Retreat.xlsx]Tuition Breakout'!$C$6:$C$12</c:f>
              <c:numCache>
                <c:formatCode>_)_)_)#,###,_);\(_)_)_)#,###,\)</c:formatCode>
                <c:ptCount val="7"/>
                <c:pt idx="0">
                  <c:v>102103839</c:v>
                </c:pt>
                <c:pt idx="1">
                  <c:v>110670193</c:v>
                </c:pt>
                <c:pt idx="2">
                  <c:v>27030109</c:v>
                </c:pt>
                <c:pt idx="3">
                  <c:v>12795741</c:v>
                </c:pt>
                <c:pt idx="4">
                  <c:v>15063995</c:v>
                </c:pt>
                <c:pt idx="5">
                  <c:v>47431178</c:v>
                </c:pt>
                <c:pt idx="6">
                  <c:v>10776569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094464"/>
        <c:axId val="96096256"/>
      </c:barChart>
      <c:catAx>
        <c:axId val="960944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6096256"/>
        <c:crosses val="autoZero"/>
        <c:auto val="1"/>
        <c:lblAlgn val="ctr"/>
        <c:lblOffset val="100"/>
        <c:noMultiLvlLbl val="0"/>
      </c:catAx>
      <c:valAx>
        <c:axId val="96096256"/>
        <c:scaling>
          <c:orientation val="minMax"/>
        </c:scaling>
        <c:delete val="0"/>
        <c:axPos val="l"/>
        <c:majorGridlines/>
        <c:numFmt formatCode="_)_)_)#,###,_);\(_)_)_)#,###,\)" sourceLinked="1"/>
        <c:majorTickMark val="none"/>
        <c:minorTickMark val="none"/>
        <c:tickLblPos val="nextTo"/>
        <c:crossAx val="960944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Grad Assistant Remissions-All E&amp;G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'SHBAir:Users:bloomersnew:Dropbox:FY Planning:FY15 Planning:Grad Fee Remissions:[Graduate Fee Remission Actuals and Budget-History.xlsx]Sheet7'!$B$5</c:f>
              <c:strCache>
                <c:ptCount val="1"/>
                <c:pt idx="0">
                  <c:v>College Budget </c:v>
                </c:pt>
              </c:strCache>
            </c:strRef>
          </c:tx>
          <c:invertIfNegative val="0"/>
          <c:cat>
            <c:strRef>
              <c:f>'SHBAir:Users:bloomersnew:Dropbox:FY Planning:FY15 Planning:Grad Fee Remissions:[Graduate Fee Remission Actuals and Budget-History.xlsx]Sheet7'!$A$6:$A$11</c:f>
              <c:strCache>
                <c:ptCount val="6"/>
                <c:pt idx="0">
                  <c:v>	2009-2010</c:v>
                </c:pt>
                <c:pt idx="1">
                  <c:v>	2010-2011</c:v>
                </c:pt>
                <c:pt idx="2">
                  <c:v>	2011-2012</c:v>
                </c:pt>
                <c:pt idx="3">
                  <c:v>	2012-2013</c:v>
                </c:pt>
                <c:pt idx="4">
                  <c:v>	2013-2014</c:v>
                </c:pt>
                <c:pt idx="5">
                  <c:v>	2014-2015</c:v>
                </c:pt>
              </c:strCache>
            </c:strRef>
          </c:cat>
          <c:val>
            <c:numRef>
              <c:f>'SHBAir:Users:bloomersnew:Dropbox:FY Planning:FY15 Planning:Grad Fee Remissions:[Graduate Fee Remission Actuals and Budget-History.xlsx]Sheet7'!$B$6:$B$11</c:f>
              <c:numCache>
                <c:formatCode>General</c:formatCode>
                <c:ptCount val="6"/>
                <c:pt idx="0">
                  <c:v>6936588</c:v>
                </c:pt>
                <c:pt idx="1">
                  <c:v>7660386</c:v>
                </c:pt>
                <c:pt idx="2">
                  <c:v>9584766</c:v>
                </c:pt>
                <c:pt idx="3">
                  <c:v>11268795</c:v>
                </c:pt>
                <c:pt idx="4">
                  <c:v>14000934</c:v>
                </c:pt>
                <c:pt idx="5">
                  <c:v>15220130</c:v>
                </c:pt>
              </c:numCache>
            </c:numRef>
          </c:val>
        </c:ser>
        <c:ser>
          <c:idx val="1"/>
          <c:order val="1"/>
          <c:tx>
            <c:strRef>
              <c:f>'SHBAir:Users:bloomersnew:Dropbox:FY Planning:FY15 Planning:Grad Fee Remissions:[Graduate Fee Remission Actuals and Budget-History.xlsx]Sheet7'!$C$5</c:f>
              <c:strCache>
                <c:ptCount val="1"/>
                <c:pt idx="0">
                  <c:v>College Actuals</c:v>
                </c:pt>
              </c:strCache>
            </c:strRef>
          </c:tx>
          <c:invertIfNegative val="0"/>
          <c:cat>
            <c:strRef>
              <c:f>'SHBAir:Users:bloomersnew:Dropbox:FY Planning:FY15 Planning:Grad Fee Remissions:[Graduate Fee Remission Actuals and Budget-History.xlsx]Sheet7'!$A$6:$A$11</c:f>
              <c:strCache>
                <c:ptCount val="6"/>
                <c:pt idx="0">
                  <c:v>	2009-2010</c:v>
                </c:pt>
                <c:pt idx="1">
                  <c:v>	2010-2011</c:v>
                </c:pt>
                <c:pt idx="2">
                  <c:v>	2011-2012</c:v>
                </c:pt>
                <c:pt idx="3">
                  <c:v>	2012-2013</c:v>
                </c:pt>
                <c:pt idx="4">
                  <c:v>	2013-2014</c:v>
                </c:pt>
                <c:pt idx="5">
                  <c:v>	2014-2015</c:v>
                </c:pt>
              </c:strCache>
            </c:strRef>
          </c:cat>
          <c:val>
            <c:numRef>
              <c:f>'SHBAir:Users:bloomersnew:Dropbox:FY Planning:FY15 Planning:Grad Fee Remissions:[Graduate Fee Remission Actuals and Budget-History.xlsx]Sheet7'!$C$6:$C$11</c:f>
              <c:numCache>
                <c:formatCode>General</c:formatCode>
                <c:ptCount val="6"/>
                <c:pt idx="0">
                  <c:v>7212151.6900000004</c:v>
                </c:pt>
                <c:pt idx="1">
                  <c:v>9572777.6999999993</c:v>
                </c:pt>
                <c:pt idx="2">
                  <c:v>11139840.609999999</c:v>
                </c:pt>
                <c:pt idx="3">
                  <c:v>14809558.27</c:v>
                </c:pt>
                <c:pt idx="4">
                  <c:v>16429946.7193937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136576"/>
        <c:axId val="94438528"/>
      </c:barChart>
      <c:catAx>
        <c:axId val="96136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94438528"/>
        <c:crosses val="autoZero"/>
        <c:auto val="1"/>
        <c:lblAlgn val="ctr"/>
        <c:lblOffset val="100"/>
        <c:noMultiLvlLbl val="0"/>
      </c:catAx>
      <c:valAx>
        <c:axId val="944385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61365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3B59B-5880-A94C-9206-8044FA638983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9A836-4BCA-3847-8EC2-C0DFE984E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1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71986-DE6C-F64C-AC1D-F3CE5035E7F0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89401-F7BA-934D-9654-97FDCBF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510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EC8CC-113D-974C-8B98-40920C0C6A40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2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E7F7-A814-BD4C-8CFE-F42B0F1D1950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65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5530-C369-9249-B9AC-E52750C56D1A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7D385-D42C-DA41-B7D3-E97BC5C4AA04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0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4362-C346-0043-85A2-BD5A50A74DB7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2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DBFF-DCCB-0F44-A5C6-6C8AED395810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0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77A9-A109-2144-9877-EF215C7A79AA}" type="datetime1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6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B9C0-F0A5-2040-8C73-8B0681DA7E35}" type="datetime1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4DB6D-CD09-E649-83BE-A81AC563F8F4}" type="datetime1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7228-2F5E-FB46-9FFB-87099888AF3A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7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F11C-3211-574B-B954-5D79FD5CE8F5}" type="datetime1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0224-C3D6-574C-8FB2-F5604B6D4F71}" type="datetime1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7C976-E729-664C-B408-7E784C21E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5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09225" y="6189915"/>
            <a:ext cx="2346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$1,023M total for FY15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03500" y="304800"/>
            <a:ext cx="3621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FY15 </a:t>
            </a:r>
            <a:r>
              <a:rPr lang="en-US" sz="2400" dirty="0" smtClean="0"/>
              <a:t>OSU Budget </a:t>
            </a:r>
            <a:r>
              <a:rPr lang="en-US" sz="2400" dirty="0"/>
              <a:t>Overview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866750"/>
            <a:ext cx="7823200" cy="5273040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702"/>
            <a:ext cx="7772400" cy="7446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FY15 Corvallis E&amp;G Budget Overview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4634"/>
            <a:ext cx="6400800" cy="6776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Revenue Changes—7.4% Increases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621" y="1854993"/>
            <a:ext cx="6166779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68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100894"/>
              </p:ext>
            </p:extLst>
          </p:nvPr>
        </p:nvGraphicFramePr>
        <p:xfrm>
          <a:off x="546920" y="1003044"/>
          <a:ext cx="5244396" cy="5040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49452" y="1562032"/>
            <a:ext cx="2235199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For Corvallis: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The largest revenue pool is non-resident tuition</a:t>
            </a:r>
          </a:p>
          <a:p>
            <a:endParaRPr lang="en-US" dirty="0"/>
          </a:p>
          <a:p>
            <a:r>
              <a:rPr lang="en-US" dirty="0" smtClean="0"/>
              <a:t>85% of tuition is from undergraduate</a:t>
            </a:r>
          </a:p>
          <a:p>
            <a:r>
              <a:rPr lang="en-US" dirty="0"/>
              <a:t>e</a:t>
            </a:r>
            <a:r>
              <a:rPr lang="en-US" dirty="0" smtClean="0"/>
              <a:t>nrollment (including Ecampus and summer undergrads)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0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702"/>
            <a:ext cx="7772400" cy="7446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FY15 Corvallis E&amp;G Budget Overview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51933"/>
            <a:ext cx="6400800" cy="6776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Major Areas of New Expenses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0" y="1612899"/>
            <a:ext cx="6070600" cy="461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26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702"/>
            <a:ext cx="7772400" cy="7446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FY15 Corvallis E&amp;G Budget Overview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4634"/>
            <a:ext cx="6400800" cy="67765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What changed in graduate remissions budgets?  And why the change in policy?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093" y="2023140"/>
            <a:ext cx="6136750" cy="1207554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1001106"/>
              </p:ext>
            </p:extLst>
          </p:nvPr>
        </p:nvGraphicFramePr>
        <p:xfrm>
          <a:off x="989336" y="3680021"/>
          <a:ext cx="7210425" cy="2809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5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702"/>
            <a:ext cx="7772400" cy="7446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FY15 Corvallis E&amp;G Budget Overview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64634"/>
            <a:ext cx="6400800" cy="67765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E&amp;G revenues and expenses for athletics?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410" y="1854993"/>
            <a:ext cx="7451390" cy="3661300"/>
          </a:xfrm>
          <a:prstGeom prst="rect">
            <a:avLst/>
          </a:prstGeom>
        </p:spPr>
      </p:pic>
      <p:cxnSp>
        <p:nvCxnSpPr>
          <p:cNvPr id="7" name="Straight Connector 6"/>
          <p:cNvCxnSpPr>
            <a:stCxn id="6" idx="1"/>
            <a:endCxn id="6" idx="3"/>
          </p:cNvCxnSpPr>
          <p:nvPr/>
        </p:nvCxnSpPr>
        <p:spPr>
          <a:xfrm>
            <a:off x="854410" y="3685643"/>
            <a:ext cx="7451390" cy="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90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7702"/>
            <a:ext cx="7772400" cy="74466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FY15 Corvallis E&amp;G Budget Overview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00" y="1159668"/>
            <a:ext cx="70485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7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87400"/>
            <a:ext cx="7855955" cy="4292600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13832" y="228600"/>
            <a:ext cx="8072967" cy="1270000"/>
          </a:xfrm>
        </p:spPr>
        <p:txBody>
          <a:bodyPr>
            <a:normAutofit/>
          </a:bodyPr>
          <a:lstStyle/>
          <a:p>
            <a:r>
              <a:rPr lang="en-US" sz="1800" dirty="0"/>
              <a:t>FY15 Corvallis E&amp;G Budget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3831" y="5186799"/>
            <a:ext cx="81777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Group left of OSU are Tier 1 Strategic Plan peers, those to the right are Tier 2 peers; data from Delta Cost project Trends in College Spending database</a:t>
            </a:r>
          </a:p>
          <a:p>
            <a:endParaRPr lang="en-US" sz="1400" i="1" dirty="0"/>
          </a:p>
          <a:p>
            <a:r>
              <a:rPr lang="en-US" sz="1400" i="1" dirty="0" smtClean="0"/>
              <a:t>Note: “Education and Related” spending is a more restricted set of expenditures than what you saw in the previous slide</a:t>
            </a:r>
            <a:endParaRPr lang="en-US" sz="1400" i="1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Faculty Senate December 11, 2014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50367" y="2465917"/>
            <a:ext cx="127000" cy="660400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3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210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FY15 Corvallis E&amp;G Budget Overview</vt:lpstr>
      <vt:lpstr>PowerPoint Presentation</vt:lpstr>
      <vt:lpstr>FY15 Corvallis E&amp;G Budget Overview</vt:lpstr>
      <vt:lpstr>FY15 Corvallis E&amp;G Budget Overview</vt:lpstr>
      <vt:lpstr>FY15 Corvallis E&amp;G Budget Overview</vt:lpstr>
      <vt:lpstr>FY15 Corvallis E&amp;G Budget Overview</vt:lpstr>
      <vt:lpstr>PowerPoint Presentation</vt:lpstr>
    </vt:vector>
  </TitlesOfParts>
  <Company>KPKV3-V9R8X-QMTGH-YXTCG-8P6HM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FY15 Corvallis E&amp;G Budget Overview</dc:title>
  <dc:creator>COSINe SHB</dc:creator>
  <cp:lastModifiedBy>Vickie</cp:lastModifiedBy>
  <cp:revision>13</cp:revision>
  <cp:lastPrinted>2014-12-04T22:50:47Z</cp:lastPrinted>
  <dcterms:created xsi:type="dcterms:W3CDTF">2014-12-04T21:10:23Z</dcterms:created>
  <dcterms:modified xsi:type="dcterms:W3CDTF">2014-12-11T20:23:24Z</dcterms:modified>
</cp:coreProperties>
</file>