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027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3" name="Picture 19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32" name="Picture 231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130480" y="301680"/>
            <a:ext cx="6400440" cy="1371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strike="noStrike">
                <a:solidFill>
                  <a:srgbClr val="615042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44F46A7A-B69E-4588-AA3B-4EF2A1700BE0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457200" y="1371600"/>
            <a:ext cx="4114440" cy="4343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800600" y="1371600"/>
            <a:ext cx="3885840" cy="4343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5DB9FEA8-D750-413D-ACAE-AF5E091E9EDC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80" name="PlaceHolder 6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5486040" cy="4343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172200" y="1371600"/>
            <a:ext cx="2514240" cy="2057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172200" y="3657600"/>
            <a:ext cx="2514240" cy="2057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BF0F4861-B826-4E73-B159-BD9BDEA2A70D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121" name="PlaceHolder 7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18008B08-45AF-43C6-BA43-9067C5C62AF9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1A29241F-5B6F-403D-8644-BEAFD62D142E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2130480" y="301680"/>
            <a:ext cx="6400440" cy="13712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3600">
                <a:latin typeface="Palatino"/>
              </a:rPr>
              <a:t>Faculty Senate Bylaws Revisions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2130480" y="1828800"/>
            <a:ext cx="64004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>
                <a:latin typeface="Arial"/>
              </a:rPr>
              <a:t>October 9, 2014</a:t>
            </a:r>
            <a:endParaRPr/>
          </a:p>
        </p:txBody>
      </p:sp>
      <p:pic>
        <p:nvPicPr>
          <p:cNvPr id="236" name="Picture 4"/>
          <p:cNvPicPr/>
          <p:nvPr/>
        </p:nvPicPr>
        <p:blipFill>
          <a:blip r:embed="rId2"/>
          <a:stretch/>
        </p:blipFill>
        <p:spPr>
          <a:xfrm>
            <a:off x="258480" y="2356920"/>
            <a:ext cx="8616600" cy="41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1.  Administrator Membership</a:t>
            </a:r>
            <a:endParaRPr/>
          </a:p>
        </p:txBody>
      </p:sp>
      <p:sp>
        <p:nvSpPr>
          <p:cNvPr id="238" name="TextShape 2"/>
          <p:cNvSpPr txBox="1"/>
          <p:nvPr/>
        </p:nvSpPr>
        <p:spPr>
          <a:xfrm>
            <a:off x="457200" y="1371600"/>
            <a:ext cx="8229240" cy="4343040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buSzPct val="45000"/>
            </a:pPr>
            <a:r>
              <a:rPr lang="en-US" sz="2400" dirty="0">
                <a:latin typeface="Calibri"/>
              </a:rPr>
              <a:t>Motion:  Amend Article IV: Members: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Proposed: Sec. 2. Elected Members. There shall be 132 elected members as determined and apportioned according to the provisions of Article V, Sec. 1. All Faculty, as defined in Article III, Sec. 1 and who are included in Senate apportionment, shall be eligible for election to the Faculty </a:t>
            </a:r>
            <a:r>
              <a:rPr lang="en-US" sz="2400" dirty="0" smtClean="0">
                <a:latin typeface="Calibri"/>
              </a:rPr>
              <a:t>Senate</a:t>
            </a:r>
            <a:r>
              <a:rPr lang="en-US" sz="2400" b="1" dirty="0" smtClean="0">
                <a:solidFill>
                  <a:srgbClr val="FF3333"/>
                </a:solidFill>
                <a:latin typeface="Calibri"/>
              </a:rPr>
              <a:t>, </a:t>
            </a:r>
            <a:r>
              <a:rPr lang="en-US" sz="2400" b="1" dirty="0">
                <a:solidFill>
                  <a:srgbClr val="FF3333"/>
                </a:solidFill>
                <a:latin typeface="Calibri"/>
              </a:rPr>
              <a:t>with the exception of those who hold an Executive 3, 2, or 1 position</a:t>
            </a:r>
            <a:r>
              <a:rPr lang="en-US" sz="2400" b="1" dirty="0">
                <a:latin typeface="Calibri"/>
              </a:rPr>
              <a:t>.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Impact:  would disqualify deans and above from Senate membership (but not from representation).  The President and Provost would remain ex-officio members.</a:t>
            </a:r>
            <a:endParaRPr dirty="0"/>
          </a:p>
        </p:txBody>
      </p:sp>
      <p:sp>
        <p:nvSpPr>
          <p:cNvPr id="239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40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39C0267C-ACDD-470C-9F01-5D5BB8D3EFED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2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2.  New Apportionment Unit for HMSC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457200" y="1371600"/>
            <a:ext cx="8229240" cy="4343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buSzPct val="45000"/>
            </a:pPr>
            <a:r>
              <a:rPr lang="en-US" sz="2400" dirty="0" smtClean="0">
                <a:latin typeface="Calibri"/>
              </a:rPr>
              <a:t>Motion</a:t>
            </a:r>
            <a:r>
              <a:rPr lang="en-US" sz="2400" dirty="0">
                <a:latin typeface="Calibri"/>
              </a:rPr>
              <a:t>:  Amend Article V: Member Nominations and Elections: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Sec. 1. Apportionment. The elected members of the Faculty Senate, exclusive of the Senate President and Senate President-Elect, shall be apportioned in the following manner:</a:t>
            </a:r>
            <a:endParaRPr dirty="0"/>
          </a:p>
          <a:p>
            <a:pPr>
              <a:buSzPct val="45000"/>
            </a:pPr>
            <a:r>
              <a:rPr lang="en-US" sz="2400" dirty="0" smtClean="0">
                <a:latin typeface="Calibri"/>
              </a:rPr>
              <a:t>Each </a:t>
            </a:r>
            <a:r>
              <a:rPr lang="en-US" sz="2400" dirty="0">
                <a:latin typeface="Calibri"/>
              </a:rPr>
              <a:t>College, the combined ROTC staff, off-campus Extension Faculty, Student Affairs, Associated Faculty, </a:t>
            </a:r>
            <a:r>
              <a:rPr lang="en-US" sz="2400" dirty="0" smtClean="0">
                <a:latin typeface="Calibri"/>
              </a:rPr>
              <a:t>OSU-Cascades</a:t>
            </a:r>
            <a:r>
              <a:rPr lang="en-US" sz="2400" dirty="0">
                <a:latin typeface="Calibri"/>
              </a:rPr>
              <a:t>,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b="1" dirty="0">
                <a:solidFill>
                  <a:srgbClr val="FF3333"/>
                </a:solidFill>
                <a:latin typeface="Calibri"/>
              </a:rPr>
              <a:t>Hatfield Marine Science Center,</a:t>
            </a:r>
            <a:r>
              <a:rPr lang="en-US" sz="2400" dirty="0">
                <a:latin typeface="Calibri"/>
              </a:rPr>
              <a:t> and Library are apportionment groups. The Executive Committee...</a:t>
            </a:r>
            <a:endParaRPr dirty="0"/>
          </a:p>
        </p:txBody>
      </p:sp>
      <p:sp>
        <p:nvSpPr>
          <p:cNvPr id="243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44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8BC239E2-2A56-4AB0-974C-B0FFBDA460E3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3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2.  New Apportionment Unit for HMSC (continued)</a:t>
            </a:r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457200" y="1371600"/>
            <a:ext cx="8229240" cy="4343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buSzPct val="45000"/>
            </a:pPr>
            <a:r>
              <a:rPr lang="en-US" sz="2400" dirty="0">
                <a:latin typeface="Calibri"/>
              </a:rPr>
              <a:t>Motion:  Amend Article V: Member Nominations and Elections: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(further in Sec. 1). 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Apportionment Groups are defined as: Each College, the combined ROTC staff, off-campus Extension faculty, Student Affairs, Associated Faculty, OSU-Cascades, </a:t>
            </a:r>
            <a:r>
              <a:rPr lang="en-US" sz="2400" b="1" dirty="0">
                <a:solidFill>
                  <a:srgbClr val="FF3333"/>
                </a:solidFill>
                <a:latin typeface="Calibri"/>
              </a:rPr>
              <a:t>Hatfield Marine Science Center,</a:t>
            </a:r>
            <a:r>
              <a:rPr lang="en-US" sz="2400" dirty="0">
                <a:latin typeface="Calibri"/>
              </a:rPr>
              <a:t> and Library. Associated Faculty are defined as those faculty whose affiliation is not with one of the other apportionment groups. Creation of additional apportionment groups requires a two-thirds vote of the members present at any regular Faculty Senate meeting and would become effective at the next subsequent annual apportionment.</a:t>
            </a:r>
            <a:endParaRPr dirty="0"/>
          </a:p>
        </p:txBody>
      </p:sp>
      <p:sp>
        <p:nvSpPr>
          <p:cNvPr id="247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48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F130F3BA-86B5-4EBC-B239-D720E16A78EF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4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2.  New Apportionment Unit for HMSC (continued)</a:t>
            </a:r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946844" y="914400"/>
            <a:ext cx="8229240" cy="4343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buSzPct val="45000"/>
            </a:pPr>
            <a:r>
              <a:rPr lang="en-US" sz="2400" dirty="0">
                <a:latin typeface="Calibri"/>
              </a:rPr>
              <a:t>Poll of sentiment among members of the proposed apportionment unit (Oct. 3-8, 2014):</a:t>
            </a:r>
            <a:endParaRPr dirty="0"/>
          </a:p>
          <a:p>
            <a:pPr>
              <a:buSzPct val="45000"/>
            </a:pPr>
            <a:r>
              <a:rPr lang="en-US" sz="2400" dirty="0" smtClean="0">
                <a:latin typeface="Calibri"/>
              </a:rPr>
              <a:t>	88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faculty</a:t>
            </a:r>
            <a:endParaRPr dirty="0"/>
          </a:p>
          <a:p>
            <a:pPr lvl="1">
              <a:buSzPct val="45000"/>
            </a:pPr>
            <a:r>
              <a:rPr lang="en-US" sz="2400" dirty="0" smtClean="0">
                <a:latin typeface="Calibri"/>
              </a:rPr>
              <a:t>	27 in </a:t>
            </a:r>
            <a:r>
              <a:rPr lang="en-US" sz="2400" dirty="0">
                <a:latin typeface="Calibri"/>
              </a:rPr>
              <a:t>favor</a:t>
            </a:r>
            <a:endParaRPr dirty="0"/>
          </a:p>
          <a:p>
            <a:pPr>
              <a:buSzPct val="45000"/>
            </a:pPr>
            <a:r>
              <a:rPr lang="en-US" sz="2400" dirty="0" smtClean="0">
                <a:latin typeface="Calibri"/>
              </a:rPr>
              <a:t>	2 opposed</a:t>
            </a:r>
            <a:endParaRPr dirty="0"/>
          </a:p>
        </p:txBody>
      </p:sp>
      <p:sp>
        <p:nvSpPr>
          <p:cNvPr id="251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52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9AD8926C-4F33-4C33-B302-2687ED5FA975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353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Nunnemaker, Vickie L</dc:creator>
  <cp:lastModifiedBy>Vickie</cp:lastModifiedBy>
  <cp:revision>5</cp:revision>
  <cp:lastPrinted>2014-10-06T17:28:00Z</cp:lastPrinted>
  <dcterms:modified xsi:type="dcterms:W3CDTF">2014-10-09T17:54:58Z</dcterms:modified>
</cp:coreProperties>
</file>