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-811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3" name="Picture 19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457200" y="457200"/>
            <a:ext cx="8229240" cy="3178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2" name="Picture 231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2"/>
          <a:stretch/>
        </p:blipFill>
        <p:spPr>
          <a:xfrm>
            <a:off x="1850040" y="1371600"/>
            <a:ext cx="5443200" cy="43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434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4032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371600"/>
            <a:ext cx="401580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40320"/>
            <a:ext cx="8229240" cy="2071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30480" y="301680"/>
            <a:ext cx="6400440" cy="1371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strike="noStrike">
                <a:solidFill>
                  <a:srgbClr val="615042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44F46A7A-B69E-4588-AA3B-4EF2A1700BE0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457200" y="1371600"/>
            <a:ext cx="41144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800600" y="1371600"/>
            <a:ext cx="3885840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5DB9FEA8-D750-413D-ACAE-AF5E091E9EDC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80" name="PlaceHolder 6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371600"/>
            <a:ext cx="5486040" cy="43430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595959"/>
                </a:solidFill>
                <a:latin typeface="Calibri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595959"/>
                </a:solidFill>
                <a:latin typeface="Calibri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Fourth level</a:t>
            </a:r>
            <a:endParaRPr/>
          </a:p>
          <a:p>
            <a:r>
              <a:rPr lang="en-US" strike="noStrike">
                <a:solidFill>
                  <a:srgbClr val="595959"/>
                </a:solidFill>
                <a:latin typeface="Calibri"/>
                <a:ea typeface="ＭＳ Ｐゴシック"/>
              </a:rPr>
              <a:t>Fifth level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172200" y="1371600"/>
            <a:ext cx="2514240" cy="2057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172200" y="3657600"/>
            <a:ext cx="2514240" cy="2057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BF0F4861-B826-4E73-B159-BD9BDEA2A70D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21" name="PlaceHolder 7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18008B08-45AF-43C6-BA43-9067C5C62AF9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1371600"/>
            <a:ext cx="8229240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615042"/>
                </a:solidFill>
                <a:latin typeface="Palatino"/>
                <a:ea typeface="ＭＳ Ｐゴシック"/>
              </a:rPr>
              <a:t>Seventh Outline LevelClick icon to add picture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240" cy="685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595959"/>
                </a:solidFill>
                <a:latin typeface="Cambri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dt"/>
          </p:nvPr>
        </p:nvSpPr>
        <p:spPr>
          <a:xfrm>
            <a:off x="457200" y="6172200"/>
            <a:ext cx="1828440" cy="182520"/>
          </a:xfrm>
          <a:prstGeom prst="rect">
            <a:avLst/>
          </a:prstGeom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457200" y="5991120"/>
            <a:ext cx="365400" cy="182520"/>
          </a:xfrm>
          <a:prstGeom prst="rect">
            <a:avLst/>
          </a:prstGeom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1A29241F-5B6F-403D-8644-BEAFD62D142E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‹#›</a:t>
            </a:fld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ftr"/>
          </p:nvPr>
        </p:nvSpPr>
        <p:spPr>
          <a:xfrm>
            <a:off x="457200" y="6355080"/>
            <a:ext cx="2895120" cy="182520"/>
          </a:xfrm>
          <a:prstGeom prst="rect">
            <a:avLst/>
          </a:prstGeom>
        </p:spPr>
        <p:txBody>
          <a:bodyPr tIns="0" bIns="0" anchor="ctr"/>
          <a:lstStyle/>
          <a:p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2130480" y="301680"/>
            <a:ext cx="6400440" cy="13712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3600">
                <a:latin typeface="Palatino"/>
              </a:rPr>
              <a:t>Faculty Senate Bylaws Revisions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2130480" y="1828800"/>
            <a:ext cx="64004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dirty="0" smtClean="0">
                <a:latin typeface="Arial"/>
              </a:rPr>
              <a:t>November 13</a:t>
            </a:r>
            <a:r>
              <a:rPr lang="en-US" dirty="0" smtClean="0">
                <a:latin typeface="Arial"/>
              </a:rPr>
              <a:t>, </a:t>
            </a:r>
            <a:r>
              <a:rPr lang="en-US" dirty="0">
                <a:latin typeface="Arial"/>
              </a:rPr>
              <a:t>2014</a:t>
            </a:r>
            <a:endParaRPr dirty="0"/>
          </a:p>
        </p:txBody>
      </p:sp>
      <p:pic>
        <p:nvPicPr>
          <p:cNvPr id="236" name="Picture 4"/>
          <p:cNvPicPr/>
          <p:nvPr/>
        </p:nvPicPr>
        <p:blipFill>
          <a:blip r:embed="rId2"/>
          <a:stretch/>
        </p:blipFill>
        <p:spPr>
          <a:xfrm>
            <a:off x="258480" y="2356920"/>
            <a:ext cx="8616600" cy="41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1.  Administrator Membership</a:t>
            </a:r>
            <a:endParaRPr/>
          </a:p>
        </p:txBody>
      </p:sp>
      <p:sp>
        <p:nvSpPr>
          <p:cNvPr id="238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Motion:  Amend Article IV: Members: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Proposed: Sec. 2. Elected Members. There shall be 132 elected members as determined and apportioned according to the provisions of Article V, Sec. 1. All Faculty, as defined in Article III, Sec. 1 and who are included in Senate apportionment, shall be eligible for election to the Faculty </a:t>
            </a:r>
            <a:r>
              <a:rPr lang="en-US" sz="2400" dirty="0" smtClean="0">
                <a:latin typeface="Calibri"/>
              </a:rPr>
              <a:t>Senate</a:t>
            </a:r>
            <a:r>
              <a:rPr lang="en-US" sz="2400" b="1" dirty="0" smtClean="0">
                <a:solidFill>
                  <a:srgbClr val="FF3333"/>
                </a:solidFill>
                <a:latin typeface="Calibri"/>
              </a:rPr>
              <a:t>,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with the exception of those who hold an Executive 3, 2, or 1 position</a:t>
            </a:r>
            <a:r>
              <a:rPr lang="en-US" sz="2400" b="1" dirty="0">
                <a:latin typeface="Calibri"/>
              </a:rPr>
              <a:t>.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Impact:  would disqualify deans and above from Senate membership (but not from representation).  The President and Provost would remain ex-officio members.</a:t>
            </a:r>
            <a:endParaRPr dirty="0"/>
          </a:p>
        </p:txBody>
      </p:sp>
      <p:sp>
        <p:nvSpPr>
          <p:cNvPr id="239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0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39C0267C-ACDD-470C-9F01-5D5BB8D3EFED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2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</a:t>
            </a:r>
            <a:endParaRPr/>
          </a:p>
        </p:txBody>
      </p:sp>
      <p:sp>
        <p:nvSpPr>
          <p:cNvPr id="242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 smtClean="0">
                <a:latin typeface="Calibri"/>
              </a:rPr>
              <a:t>Motion</a:t>
            </a:r>
            <a:r>
              <a:rPr lang="en-US" sz="2400" dirty="0">
                <a:latin typeface="Calibri"/>
              </a:rPr>
              <a:t>:  Amend Article V: Member Nominations and Elections: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Sec. 1. Apportionment. The elected members of the Faculty Senate, exclusive of the Senate President and Senate President-Elect, shall be apportioned in the following manner: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Each </a:t>
            </a:r>
            <a:r>
              <a:rPr lang="en-US" sz="2400" dirty="0">
                <a:latin typeface="Calibri"/>
              </a:rPr>
              <a:t>College, the combined ROTC staff, off-campus Extension Faculty, Student Affairs, Associated Faculty, </a:t>
            </a:r>
            <a:r>
              <a:rPr lang="en-US" sz="2400" dirty="0" smtClean="0">
                <a:latin typeface="Calibri"/>
              </a:rPr>
              <a:t>OSU-Cascades</a:t>
            </a:r>
            <a:r>
              <a:rPr lang="en-US" sz="2400" dirty="0">
                <a:latin typeface="Calibri"/>
              </a:rPr>
              <a:t>,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Hatfield Marine Science Center,</a:t>
            </a:r>
            <a:r>
              <a:rPr lang="en-US" sz="2400" dirty="0">
                <a:latin typeface="Calibri"/>
              </a:rPr>
              <a:t> and Library are apportionment groups. The Executive Committee...</a:t>
            </a:r>
            <a:endParaRPr dirty="0"/>
          </a:p>
        </p:txBody>
      </p:sp>
      <p:sp>
        <p:nvSpPr>
          <p:cNvPr id="243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4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8BC239E2-2A56-4AB0-974C-B0FFBDA460E3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3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 (continued)</a:t>
            </a:r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457200" y="13716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Motion:  Amend Article V: Member Nominations and Elections: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(further in Sec. 1). </a:t>
            </a:r>
            <a:endParaRPr dirty="0"/>
          </a:p>
          <a:p>
            <a:pPr>
              <a:buSzPct val="45000"/>
            </a:pPr>
            <a:r>
              <a:rPr lang="en-US" sz="2400" dirty="0">
                <a:latin typeface="Calibri"/>
              </a:rPr>
              <a:t>Apportionment Groups are defined as: Each College, the combined ROTC staff, off-campus Extension faculty, Student Affairs, Associated Faculty, OSU-Cascades, </a:t>
            </a:r>
            <a:r>
              <a:rPr lang="en-US" sz="2400" b="1" dirty="0">
                <a:solidFill>
                  <a:srgbClr val="FF3333"/>
                </a:solidFill>
                <a:latin typeface="Calibri"/>
              </a:rPr>
              <a:t>Hatfield Marine Science Center,</a:t>
            </a:r>
            <a:r>
              <a:rPr lang="en-US" sz="2400" dirty="0">
                <a:latin typeface="Calibri"/>
              </a:rPr>
              <a:t> and Library. Associated Faculty are defined as those faculty whose affiliation is not with one of the other apportionment groups. Creation of additional apportionment groups requires a two-thirds vote of the members present at any regular Faculty Senate meeting and would become effective at the next subsequent annual apportionment.</a:t>
            </a:r>
            <a:endParaRPr dirty="0"/>
          </a:p>
        </p:txBody>
      </p:sp>
      <p:sp>
        <p:nvSpPr>
          <p:cNvPr id="247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48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F130F3BA-86B5-4EBC-B239-D720E16A78EF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4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457200"/>
            <a:ext cx="8229240" cy="6854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r>
              <a:rPr lang="en-US" sz="2400">
                <a:latin typeface="Palatino"/>
              </a:rPr>
              <a:t>2.  New Apportionment Unit for HMSC (continued)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946844" y="914400"/>
            <a:ext cx="8229240" cy="43430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buSzPct val="45000"/>
            </a:pPr>
            <a:r>
              <a:rPr lang="en-US" sz="2400" dirty="0">
                <a:latin typeface="Calibri"/>
              </a:rPr>
              <a:t>Poll of sentiment among members of the proposed apportionment unit (Oct. 3-8, 2014):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	88 </a:t>
            </a:r>
            <a:r>
              <a:rPr lang="en-US" sz="2400" dirty="0">
                <a:latin typeface="Calibri"/>
              </a:rPr>
              <a:t>faculty</a:t>
            </a:r>
            <a:endParaRPr dirty="0"/>
          </a:p>
          <a:p>
            <a:pPr lvl="1">
              <a:buSzPct val="45000"/>
            </a:pPr>
            <a:r>
              <a:rPr lang="en-US" sz="2400" dirty="0" smtClean="0">
                <a:latin typeface="Calibri"/>
              </a:rPr>
              <a:t>	27 in </a:t>
            </a:r>
            <a:r>
              <a:rPr lang="en-US" sz="2400" dirty="0">
                <a:latin typeface="Calibri"/>
              </a:rPr>
              <a:t>favor</a:t>
            </a:r>
            <a:endParaRPr dirty="0"/>
          </a:p>
          <a:p>
            <a:pPr>
              <a:buSzPct val="45000"/>
            </a:pPr>
            <a:r>
              <a:rPr lang="en-US" sz="2400" dirty="0" smtClean="0">
                <a:latin typeface="Calibri"/>
              </a:rPr>
              <a:t>	2 opposed</a:t>
            </a:r>
            <a:endParaRPr dirty="0"/>
          </a:p>
        </p:txBody>
      </p:sp>
      <p:sp>
        <p:nvSpPr>
          <p:cNvPr id="251" name="TextShape 3"/>
          <p:cNvSpPr txBox="1"/>
          <p:nvPr/>
        </p:nvSpPr>
        <p:spPr>
          <a:xfrm>
            <a:off x="457200" y="6172200"/>
            <a:ext cx="1828440" cy="182520"/>
          </a:xfrm>
          <a:prstGeom prst="rect">
            <a:avLst/>
          </a:prstGeom>
          <a:noFill/>
          <a:ln>
            <a:noFill/>
          </a:ln>
        </p:spPr>
        <p:txBody>
          <a:bodyPr tIns="0" bIns="0" anchor="ctr"/>
          <a:lstStyle/>
          <a:p>
            <a:pPr>
              <a:lnSpc>
                <a:spcPct val="100000"/>
              </a:lnSpc>
            </a:pPr>
            <a:r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10/3/14</a:t>
            </a:r>
            <a:endParaRPr/>
          </a:p>
        </p:txBody>
      </p:sp>
      <p:sp>
        <p:nvSpPr>
          <p:cNvPr id="252" name="TextShape 4"/>
          <p:cNvSpPr txBox="1"/>
          <p:nvPr/>
        </p:nvSpPr>
        <p:spPr>
          <a:xfrm>
            <a:off x="457200" y="5991120"/>
            <a:ext cx="365400" cy="182520"/>
          </a:xfrm>
          <a:prstGeom prst="rect">
            <a:avLst/>
          </a:prstGeom>
          <a:noFill/>
          <a:ln>
            <a:noFill/>
          </a:ln>
        </p:spPr>
        <p:txBody>
          <a:bodyPr tIns="0" rIns="0" bIns="0"/>
          <a:lstStyle/>
          <a:p>
            <a:pPr>
              <a:lnSpc>
                <a:spcPct val="100000"/>
              </a:lnSpc>
            </a:pPr>
            <a:fld id="{9AD8926C-4F33-4C33-B302-2687ED5FA975}" type="slidenum">
              <a:rPr lang="en-US" sz="1100" strike="noStrike">
                <a:solidFill>
                  <a:srgbClr val="717171"/>
                </a:solidFill>
                <a:latin typeface="Calibri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353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Nunnemaker, Vickie L</dc:creator>
  <cp:lastModifiedBy>Vickie</cp:lastModifiedBy>
  <cp:revision>6</cp:revision>
  <cp:lastPrinted>2014-10-06T17:28:00Z</cp:lastPrinted>
  <dcterms:modified xsi:type="dcterms:W3CDTF">2014-11-13T19:39:56Z</dcterms:modified>
</cp:coreProperties>
</file>