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 autoCompressPictures="0">
  <p:sldMasterIdLst>
    <p:sldMasterId id="2147483665" r:id="rId1"/>
    <p:sldMasterId id="2147483666" r:id="rId2"/>
  </p:sldMasterIdLst>
  <p:notesMasterIdLst>
    <p:notesMasterId r:id="rId11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5143500" type="screen16x9"/>
  <p:notesSz cx="6858000" cy="9144000"/>
  <p:custDataLst>
    <p:tags r:id="rId12"/>
  </p:custDataLst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7" d="100"/>
          <a:sy n="147" d="100"/>
        </p:scale>
        <p:origin x="56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7443436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blackboard-transition.oregonstate.edu/home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oregonstate.edu/admin/itsc/initiatives-projects/nglt-taskforce" TargetMode="Externa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2" name="Shape 10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http://blackboard-transition.oregonstate.edu/home</a:t>
            </a:r>
          </a:p>
          <a:p>
            <a:pPr rtl="0">
              <a:spcBef>
                <a:spcPts val="0"/>
              </a:spcBef>
              <a:buNone/>
            </a:pPr>
            <a:endParaRPr/>
          </a:p>
          <a:p>
            <a:pPr rtl="0">
              <a:spcBef>
                <a:spcPts val="0"/>
              </a:spcBef>
              <a:buNone/>
            </a:pPr>
            <a:r>
              <a:rPr lang="en" u="sng">
                <a:solidFill>
                  <a:schemeClr val="hlink"/>
                </a:solidFill>
                <a:hlinkClick r:id="rId4"/>
              </a:rPr>
              <a:t>http://oregonstate.edu/admin/itsc/initiatives-projects/nglt-taskforce</a:t>
            </a:r>
            <a:r>
              <a:rPr lang="en"/>
              <a:t> </a:t>
            </a:r>
          </a:p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499922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425132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14" name="Shape 11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970134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21" name="Shape 12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42583226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305529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50" name="Shape 1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940952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56" name="Shape 1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221033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62" name="Shape 1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205123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856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subTitle" idx="1"/>
          </p:nvPr>
        </p:nvSpPr>
        <p:spPr>
          <a:xfrm>
            <a:off x="685800" y="2840053"/>
            <a:ext cx="7772400" cy="784737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algn="ctr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4038599" cy="3394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 sz="2800"/>
            </a:lvl1pPr>
            <a:lvl2pPr rtl="0">
              <a:spcBef>
                <a:spcPts val="0"/>
              </a:spcBef>
              <a:defRPr sz="2400"/>
            </a:lvl2pPr>
            <a:lvl3pPr rtl="0">
              <a:spcBef>
                <a:spcPts val="0"/>
              </a:spcBef>
              <a:defRPr sz="2000"/>
            </a:lvl3pPr>
            <a:lvl4pPr rtl="0">
              <a:spcBef>
                <a:spcPts val="0"/>
              </a:spcBef>
              <a:defRPr sz="1800"/>
            </a:lvl4pPr>
            <a:lvl5pPr rtl="0">
              <a:spcBef>
                <a:spcPts val="0"/>
              </a:spcBef>
              <a:defRPr sz="1800"/>
            </a:lvl5pPr>
            <a:lvl6pPr rtl="0">
              <a:spcBef>
                <a:spcPts val="0"/>
              </a:spcBef>
              <a:defRPr sz="1800"/>
            </a:lvl6pPr>
            <a:lvl7pPr rtl="0">
              <a:spcBef>
                <a:spcPts val="0"/>
              </a:spcBef>
              <a:defRPr sz="1800"/>
            </a:lvl7pPr>
            <a:lvl8pPr rtl="0">
              <a:spcBef>
                <a:spcPts val="0"/>
              </a:spcBef>
              <a:defRPr sz="1800"/>
            </a:lvl8pPr>
            <a:lvl9pPr rtl="0">
              <a:spcBef>
                <a:spcPts val="0"/>
              </a:spcBef>
              <a:defRPr sz="18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2"/>
          </p:nvPr>
        </p:nvSpPr>
        <p:spPr>
          <a:xfrm>
            <a:off x="4648200" y="1200150"/>
            <a:ext cx="4038599" cy="3394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 sz="2800"/>
            </a:lvl1pPr>
            <a:lvl2pPr rtl="0">
              <a:spcBef>
                <a:spcPts val="0"/>
              </a:spcBef>
              <a:defRPr sz="2400"/>
            </a:lvl2pPr>
            <a:lvl3pPr rtl="0">
              <a:spcBef>
                <a:spcPts val="0"/>
              </a:spcBef>
              <a:defRPr sz="2000"/>
            </a:lvl3pPr>
            <a:lvl4pPr rtl="0">
              <a:spcBef>
                <a:spcPts val="0"/>
              </a:spcBef>
              <a:defRPr sz="1800"/>
            </a:lvl4pPr>
            <a:lvl5pPr rtl="0">
              <a:spcBef>
                <a:spcPts val="0"/>
              </a:spcBef>
              <a:defRPr sz="1800"/>
            </a:lvl5pPr>
            <a:lvl6pPr rtl="0">
              <a:spcBef>
                <a:spcPts val="0"/>
              </a:spcBef>
              <a:defRPr sz="1800"/>
            </a:lvl6pPr>
            <a:lvl7pPr rtl="0">
              <a:spcBef>
                <a:spcPts val="0"/>
              </a:spcBef>
              <a:defRPr sz="1800"/>
            </a:lvl7pPr>
            <a:lvl8pPr rtl="0">
              <a:spcBef>
                <a:spcPts val="0"/>
              </a:spcBef>
              <a:defRPr sz="1800"/>
            </a:lvl8pPr>
            <a:lvl9pPr rtl="0">
              <a:spcBef>
                <a:spcPts val="0"/>
              </a:spcBef>
              <a:defRPr sz="1800"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dt" idx="10"/>
          </p:nvPr>
        </p:nvSpPr>
        <p:spPr>
          <a:xfrm>
            <a:off x="457200" y="4767262"/>
            <a:ext cx="2133599" cy="273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ftr" idx="11"/>
          </p:nvPr>
        </p:nvSpPr>
        <p:spPr>
          <a:xfrm>
            <a:off x="3124200" y="4767262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599" cy="273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457200" y="1151334"/>
            <a:ext cx="4040099" cy="479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Calibri"/>
              <a:buNone/>
              <a:defRPr sz="2400" b="1"/>
            </a:lvl1pPr>
            <a:lvl2pPr marL="457200" indent="0" rtl="0">
              <a:spcBef>
                <a:spcPts val="0"/>
              </a:spcBef>
              <a:buFont typeface="Calibri"/>
              <a:buNone/>
              <a:defRPr sz="2000" b="1"/>
            </a:lvl2pPr>
            <a:lvl3pPr marL="914400" indent="0" rtl="0">
              <a:spcBef>
                <a:spcPts val="0"/>
              </a:spcBef>
              <a:buFont typeface="Calibri"/>
              <a:buNone/>
              <a:defRPr sz="1800" b="1"/>
            </a:lvl3pPr>
            <a:lvl4pPr marL="1371600" indent="0" rtl="0">
              <a:spcBef>
                <a:spcPts val="0"/>
              </a:spcBef>
              <a:buFont typeface="Calibri"/>
              <a:buNone/>
              <a:defRPr sz="1600" b="1"/>
            </a:lvl4pPr>
            <a:lvl5pPr marL="1828800" indent="0" rtl="0">
              <a:spcBef>
                <a:spcPts val="0"/>
              </a:spcBef>
              <a:buFont typeface="Calibri"/>
              <a:buNone/>
              <a:defRPr sz="1600" b="1"/>
            </a:lvl5pPr>
            <a:lvl6pPr marL="2286000" indent="0" rtl="0">
              <a:spcBef>
                <a:spcPts val="0"/>
              </a:spcBef>
              <a:buFont typeface="Calibri"/>
              <a:buNone/>
              <a:defRPr sz="1600" b="1"/>
            </a:lvl6pPr>
            <a:lvl7pPr marL="2743200" indent="0" rtl="0">
              <a:spcBef>
                <a:spcPts val="0"/>
              </a:spcBef>
              <a:buFont typeface="Calibri"/>
              <a:buNone/>
              <a:defRPr sz="1600" b="1"/>
            </a:lvl7pPr>
            <a:lvl8pPr marL="3200400" indent="0" rtl="0">
              <a:spcBef>
                <a:spcPts val="0"/>
              </a:spcBef>
              <a:buFont typeface="Calibri"/>
              <a:buNone/>
              <a:defRPr sz="1600" b="1"/>
            </a:lvl8pPr>
            <a:lvl9pPr marL="3657600" indent="0" rtl="0">
              <a:spcBef>
                <a:spcPts val="0"/>
              </a:spcBef>
              <a:buFont typeface="Calibri"/>
              <a:buNone/>
              <a:defRPr sz="1600" b="1"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2"/>
          </p:nvPr>
        </p:nvSpPr>
        <p:spPr>
          <a:xfrm>
            <a:off x="457200" y="1631156"/>
            <a:ext cx="4040099" cy="2963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 sz="2400"/>
            </a:lvl1pPr>
            <a:lvl2pPr rtl="0">
              <a:spcBef>
                <a:spcPts val="0"/>
              </a:spcBef>
              <a:defRPr sz="2000"/>
            </a:lvl2pPr>
            <a:lvl3pPr rtl="0">
              <a:spcBef>
                <a:spcPts val="0"/>
              </a:spcBef>
              <a:defRPr sz="1800"/>
            </a:lvl3pPr>
            <a:lvl4pPr rtl="0">
              <a:spcBef>
                <a:spcPts val="0"/>
              </a:spcBef>
              <a:defRPr sz="1600"/>
            </a:lvl4pPr>
            <a:lvl5pPr rtl="0">
              <a:spcBef>
                <a:spcPts val="0"/>
              </a:spcBef>
              <a:defRPr sz="1600"/>
            </a:lvl5pPr>
            <a:lvl6pPr rtl="0">
              <a:spcBef>
                <a:spcPts val="0"/>
              </a:spcBef>
              <a:defRPr sz="1600"/>
            </a:lvl6pPr>
            <a:lvl7pPr rtl="0">
              <a:spcBef>
                <a:spcPts val="0"/>
              </a:spcBef>
              <a:defRPr sz="1600"/>
            </a:lvl7pPr>
            <a:lvl8pPr rtl="0">
              <a:spcBef>
                <a:spcPts val="0"/>
              </a:spcBef>
              <a:defRPr sz="1600"/>
            </a:lvl8pPr>
            <a:lvl9pPr rtl="0">
              <a:spcBef>
                <a:spcPts val="0"/>
              </a:spcBef>
              <a:defRPr sz="1600"/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3"/>
          </p:nvPr>
        </p:nvSpPr>
        <p:spPr>
          <a:xfrm>
            <a:off x="4645025" y="1151334"/>
            <a:ext cx="4041900" cy="479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Calibri"/>
              <a:buNone/>
              <a:defRPr sz="2400" b="1"/>
            </a:lvl1pPr>
            <a:lvl2pPr marL="457200" indent="0" rtl="0">
              <a:spcBef>
                <a:spcPts val="0"/>
              </a:spcBef>
              <a:buFont typeface="Calibri"/>
              <a:buNone/>
              <a:defRPr sz="2000" b="1"/>
            </a:lvl2pPr>
            <a:lvl3pPr marL="914400" indent="0" rtl="0">
              <a:spcBef>
                <a:spcPts val="0"/>
              </a:spcBef>
              <a:buFont typeface="Calibri"/>
              <a:buNone/>
              <a:defRPr sz="1800" b="1"/>
            </a:lvl3pPr>
            <a:lvl4pPr marL="1371600" indent="0" rtl="0">
              <a:spcBef>
                <a:spcPts val="0"/>
              </a:spcBef>
              <a:buFont typeface="Calibri"/>
              <a:buNone/>
              <a:defRPr sz="1600" b="1"/>
            </a:lvl4pPr>
            <a:lvl5pPr marL="1828800" indent="0" rtl="0">
              <a:spcBef>
                <a:spcPts val="0"/>
              </a:spcBef>
              <a:buFont typeface="Calibri"/>
              <a:buNone/>
              <a:defRPr sz="1600" b="1"/>
            </a:lvl5pPr>
            <a:lvl6pPr marL="2286000" indent="0" rtl="0">
              <a:spcBef>
                <a:spcPts val="0"/>
              </a:spcBef>
              <a:buFont typeface="Calibri"/>
              <a:buNone/>
              <a:defRPr sz="1600" b="1"/>
            </a:lvl6pPr>
            <a:lvl7pPr marL="2743200" indent="0" rtl="0">
              <a:spcBef>
                <a:spcPts val="0"/>
              </a:spcBef>
              <a:buFont typeface="Calibri"/>
              <a:buNone/>
              <a:defRPr sz="1600" b="1"/>
            </a:lvl7pPr>
            <a:lvl8pPr marL="3200400" indent="0" rtl="0">
              <a:spcBef>
                <a:spcPts val="0"/>
              </a:spcBef>
              <a:buFont typeface="Calibri"/>
              <a:buNone/>
              <a:defRPr sz="1600" b="1"/>
            </a:lvl8pPr>
            <a:lvl9pPr marL="3657600" indent="0" rtl="0">
              <a:spcBef>
                <a:spcPts val="0"/>
              </a:spcBef>
              <a:buFont typeface="Calibri"/>
              <a:buNone/>
              <a:defRPr sz="1600" b="1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body" idx="4"/>
          </p:nvPr>
        </p:nvSpPr>
        <p:spPr>
          <a:xfrm>
            <a:off x="4645025" y="1631156"/>
            <a:ext cx="4041900" cy="2963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 sz="2400"/>
            </a:lvl1pPr>
            <a:lvl2pPr rtl="0">
              <a:spcBef>
                <a:spcPts val="0"/>
              </a:spcBef>
              <a:defRPr sz="2000"/>
            </a:lvl2pPr>
            <a:lvl3pPr rtl="0">
              <a:spcBef>
                <a:spcPts val="0"/>
              </a:spcBef>
              <a:defRPr sz="1800"/>
            </a:lvl3pPr>
            <a:lvl4pPr rtl="0">
              <a:spcBef>
                <a:spcPts val="0"/>
              </a:spcBef>
              <a:defRPr sz="1600"/>
            </a:lvl4pPr>
            <a:lvl5pPr rtl="0">
              <a:spcBef>
                <a:spcPts val="0"/>
              </a:spcBef>
              <a:defRPr sz="1600"/>
            </a:lvl5pPr>
            <a:lvl6pPr rtl="0">
              <a:spcBef>
                <a:spcPts val="0"/>
              </a:spcBef>
              <a:defRPr sz="1600"/>
            </a:lvl6pPr>
            <a:lvl7pPr rtl="0">
              <a:spcBef>
                <a:spcPts val="0"/>
              </a:spcBef>
              <a:defRPr sz="1600"/>
            </a:lvl7pPr>
            <a:lvl8pPr rtl="0">
              <a:spcBef>
                <a:spcPts val="0"/>
              </a:spcBef>
              <a:defRPr sz="1600"/>
            </a:lvl8pPr>
            <a:lvl9pPr rtl="0">
              <a:spcBef>
                <a:spcPts val="0"/>
              </a:spcBef>
              <a:defRPr sz="1600"/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dt" idx="10"/>
          </p:nvPr>
        </p:nvSpPr>
        <p:spPr>
          <a:xfrm>
            <a:off x="457200" y="4767262"/>
            <a:ext cx="2133599" cy="273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ftr" idx="11"/>
          </p:nvPr>
        </p:nvSpPr>
        <p:spPr>
          <a:xfrm>
            <a:off x="3124200" y="4767262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599" cy="273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dt" idx="10"/>
          </p:nvPr>
        </p:nvSpPr>
        <p:spPr>
          <a:xfrm>
            <a:off x="457200" y="4767262"/>
            <a:ext cx="2133599" cy="273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ftr" idx="11"/>
          </p:nvPr>
        </p:nvSpPr>
        <p:spPr>
          <a:xfrm>
            <a:off x="3124200" y="4767262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599" cy="273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dt" idx="10"/>
          </p:nvPr>
        </p:nvSpPr>
        <p:spPr>
          <a:xfrm>
            <a:off x="457200" y="4767262"/>
            <a:ext cx="2133599" cy="273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ftr" idx="11"/>
          </p:nvPr>
        </p:nvSpPr>
        <p:spPr>
          <a:xfrm>
            <a:off x="3124200" y="4767262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599" cy="273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457200" y="204787"/>
            <a:ext cx="3008399" cy="871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 sz="2000" b="1"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3575050" y="204787"/>
            <a:ext cx="5111699" cy="4389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 sz="3200"/>
            </a:lvl1pPr>
            <a:lvl2pPr rtl="0">
              <a:spcBef>
                <a:spcPts val="0"/>
              </a:spcBef>
              <a:defRPr sz="2800"/>
            </a:lvl2pPr>
            <a:lvl3pPr rtl="0">
              <a:spcBef>
                <a:spcPts val="0"/>
              </a:spcBef>
              <a:defRPr sz="2400"/>
            </a:lvl3pPr>
            <a:lvl4pPr rtl="0">
              <a:spcBef>
                <a:spcPts val="0"/>
              </a:spcBef>
              <a:defRPr sz="2000"/>
            </a:lvl4pPr>
            <a:lvl5pPr rtl="0">
              <a:spcBef>
                <a:spcPts val="0"/>
              </a:spcBef>
              <a:defRPr sz="2000"/>
            </a:lvl5pPr>
            <a:lvl6pPr rtl="0">
              <a:spcBef>
                <a:spcPts val="0"/>
              </a:spcBef>
              <a:defRPr sz="2000"/>
            </a:lvl6pPr>
            <a:lvl7pPr rtl="0">
              <a:spcBef>
                <a:spcPts val="0"/>
              </a:spcBef>
              <a:defRPr sz="2000"/>
            </a:lvl7pPr>
            <a:lvl8pPr rtl="0">
              <a:spcBef>
                <a:spcPts val="0"/>
              </a:spcBef>
              <a:defRPr sz="2000"/>
            </a:lvl8pPr>
            <a:lvl9pPr rtl="0">
              <a:spcBef>
                <a:spcPts val="0"/>
              </a:spcBef>
              <a:defRPr sz="20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2"/>
          </p:nvPr>
        </p:nvSpPr>
        <p:spPr>
          <a:xfrm>
            <a:off x="457200" y="1076325"/>
            <a:ext cx="3008399" cy="3518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Calibri"/>
              <a:buNone/>
              <a:defRPr sz="1400"/>
            </a:lvl1pPr>
            <a:lvl2pPr marL="457200" indent="0" rtl="0">
              <a:spcBef>
                <a:spcPts val="0"/>
              </a:spcBef>
              <a:buFont typeface="Calibri"/>
              <a:buNone/>
              <a:defRPr sz="1200"/>
            </a:lvl2pPr>
            <a:lvl3pPr marL="914400" indent="0" rtl="0">
              <a:spcBef>
                <a:spcPts val="0"/>
              </a:spcBef>
              <a:buFont typeface="Calibri"/>
              <a:buNone/>
              <a:defRPr sz="1000"/>
            </a:lvl3pPr>
            <a:lvl4pPr marL="1371600" indent="0" rtl="0">
              <a:spcBef>
                <a:spcPts val="0"/>
              </a:spcBef>
              <a:buFont typeface="Calibri"/>
              <a:buNone/>
              <a:defRPr sz="900"/>
            </a:lvl4pPr>
            <a:lvl5pPr marL="1828800" indent="0" rtl="0">
              <a:spcBef>
                <a:spcPts val="0"/>
              </a:spcBef>
              <a:buFont typeface="Calibri"/>
              <a:buNone/>
              <a:defRPr sz="900"/>
            </a:lvl5pPr>
            <a:lvl6pPr marL="2286000" indent="0" rtl="0">
              <a:spcBef>
                <a:spcPts val="0"/>
              </a:spcBef>
              <a:buFont typeface="Calibri"/>
              <a:buNone/>
              <a:defRPr sz="900"/>
            </a:lvl6pPr>
            <a:lvl7pPr marL="2743200" indent="0" rtl="0">
              <a:spcBef>
                <a:spcPts val="0"/>
              </a:spcBef>
              <a:buFont typeface="Calibri"/>
              <a:buNone/>
              <a:defRPr sz="900"/>
            </a:lvl7pPr>
            <a:lvl8pPr marL="3200400" indent="0" rtl="0">
              <a:spcBef>
                <a:spcPts val="0"/>
              </a:spcBef>
              <a:buFont typeface="Calibri"/>
              <a:buNone/>
              <a:defRPr sz="900"/>
            </a:lvl8pPr>
            <a:lvl9pPr marL="3657600" indent="0" rtl="0">
              <a:spcBef>
                <a:spcPts val="0"/>
              </a:spcBef>
              <a:buFont typeface="Calibri"/>
              <a:buNone/>
              <a:defRPr sz="900"/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4767262"/>
            <a:ext cx="2133599" cy="273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4767262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599" cy="273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>
            <a:off x="1792288" y="3600450"/>
            <a:ext cx="5486399" cy="42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 sz="2000" b="1"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0" name="Shape 80"/>
          <p:cNvSpPr>
            <a:spLocks noGrp="1"/>
          </p:cNvSpPr>
          <p:nvPr>
            <p:ph type="pic" idx="2"/>
          </p:nvPr>
        </p:nvSpPr>
        <p:spPr>
          <a:xfrm>
            <a:off x="1792288" y="459581"/>
            <a:ext cx="5486399" cy="3086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3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1792288" y="4025503"/>
            <a:ext cx="5486399" cy="603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Calibri"/>
              <a:buNone/>
              <a:defRPr sz="1400"/>
            </a:lvl1pPr>
            <a:lvl2pPr marL="457200" indent="0" rtl="0">
              <a:spcBef>
                <a:spcPts val="0"/>
              </a:spcBef>
              <a:buFont typeface="Calibri"/>
              <a:buNone/>
              <a:defRPr sz="1200"/>
            </a:lvl2pPr>
            <a:lvl3pPr marL="914400" indent="0" rtl="0">
              <a:spcBef>
                <a:spcPts val="0"/>
              </a:spcBef>
              <a:buFont typeface="Calibri"/>
              <a:buNone/>
              <a:defRPr sz="1000"/>
            </a:lvl3pPr>
            <a:lvl4pPr marL="1371600" indent="0" rtl="0">
              <a:spcBef>
                <a:spcPts val="0"/>
              </a:spcBef>
              <a:buFont typeface="Calibri"/>
              <a:buNone/>
              <a:defRPr sz="900"/>
            </a:lvl4pPr>
            <a:lvl5pPr marL="1828800" indent="0" rtl="0">
              <a:spcBef>
                <a:spcPts val="0"/>
              </a:spcBef>
              <a:buFont typeface="Calibri"/>
              <a:buNone/>
              <a:defRPr sz="900"/>
            </a:lvl5pPr>
            <a:lvl6pPr marL="2286000" indent="0" rtl="0">
              <a:spcBef>
                <a:spcPts val="0"/>
              </a:spcBef>
              <a:buFont typeface="Calibri"/>
              <a:buNone/>
              <a:defRPr sz="900"/>
            </a:lvl6pPr>
            <a:lvl7pPr marL="2743200" indent="0" rtl="0">
              <a:spcBef>
                <a:spcPts val="0"/>
              </a:spcBef>
              <a:buFont typeface="Calibri"/>
              <a:buNone/>
              <a:defRPr sz="900"/>
            </a:lvl7pPr>
            <a:lvl8pPr marL="3200400" indent="0" rtl="0">
              <a:spcBef>
                <a:spcPts val="0"/>
              </a:spcBef>
              <a:buFont typeface="Calibri"/>
              <a:buNone/>
              <a:defRPr sz="900"/>
            </a:lvl8pPr>
            <a:lvl9pPr marL="3657600" indent="0" rtl="0">
              <a:spcBef>
                <a:spcPts val="0"/>
              </a:spcBef>
              <a:buFont typeface="Calibri"/>
              <a:buNone/>
              <a:defRPr sz="900"/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dt" idx="10"/>
          </p:nvPr>
        </p:nvSpPr>
        <p:spPr>
          <a:xfrm>
            <a:off x="457200" y="4767262"/>
            <a:ext cx="2133599" cy="273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ftr" idx="11"/>
          </p:nvPr>
        </p:nvSpPr>
        <p:spPr>
          <a:xfrm>
            <a:off x="3124200" y="4767262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599" cy="273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 rot="5400000">
            <a:off x="2874749" y="-1217400"/>
            <a:ext cx="3394500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buClr>
                <a:schemeClr val="dk1"/>
              </a:buClr>
              <a:buFont typeface="Calibri"/>
              <a:buChar char="•"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indent="-107950" algn="l" rtl="0">
              <a:spcBef>
                <a:spcPts val="560"/>
              </a:spcBef>
              <a:buClr>
                <a:schemeClr val="dk1"/>
              </a:buClr>
              <a:buFont typeface="Calibri"/>
              <a:buChar char="–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indent="-76200" algn="l" rtl="0">
              <a:spcBef>
                <a:spcPts val="480"/>
              </a:spcBef>
              <a:buClr>
                <a:schemeClr val="dk1"/>
              </a:buClr>
              <a:buFont typeface="Calibri"/>
              <a:buChar char="•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–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»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dt" idx="10"/>
          </p:nvPr>
        </p:nvSpPr>
        <p:spPr>
          <a:xfrm>
            <a:off x="457200" y="4767262"/>
            <a:ext cx="2133599" cy="273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ftr" idx="11"/>
          </p:nvPr>
        </p:nvSpPr>
        <p:spPr>
          <a:xfrm>
            <a:off x="3124200" y="4767262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0" name="Shape 90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599" cy="273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>
            <a:spLocks noGrp="1"/>
          </p:cNvSpPr>
          <p:nvPr>
            <p:ph type="title"/>
          </p:nvPr>
        </p:nvSpPr>
        <p:spPr>
          <a:xfrm rot="5400000">
            <a:off x="5463749" y="1371628"/>
            <a:ext cx="4388700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 rot="5400000">
            <a:off x="1272750" y="-609571"/>
            <a:ext cx="4388700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buClr>
                <a:schemeClr val="dk1"/>
              </a:buClr>
              <a:buFont typeface="Calibri"/>
              <a:buChar char="•"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indent="-107950" algn="l" rtl="0">
              <a:spcBef>
                <a:spcPts val="560"/>
              </a:spcBef>
              <a:buClr>
                <a:schemeClr val="dk1"/>
              </a:buClr>
              <a:buFont typeface="Calibri"/>
              <a:buChar char="–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indent="-76200" algn="l" rtl="0">
              <a:spcBef>
                <a:spcPts val="480"/>
              </a:spcBef>
              <a:buClr>
                <a:schemeClr val="dk1"/>
              </a:buClr>
              <a:buFont typeface="Calibri"/>
              <a:buChar char="•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–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»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dt" idx="10"/>
          </p:nvPr>
        </p:nvSpPr>
        <p:spPr>
          <a:xfrm>
            <a:off x="457200" y="4767262"/>
            <a:ext cx="2133599" cy="273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5" name="Shape 95"/>
          <p:cNvSpPr txBox="1">
            <a:spLocks noGrp="1"/>
          </p:cNvSpPr>
          <p:nvPr>
            <p:ph type="ftr" idx="11"/>
          </p:nvPr>
        </p:nvSpPr>
        <p:spPr>
          <a:xfrm>
            <a:off x="3124200" y="4767262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6" name="Shape 96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599" cy="273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25" cy="372568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2"/>
          </p:nvPr>
        </p:nvSpPr>
        <p:spPr>
          <a:xfrm>
            <a:off x="4692273" y="1200150"/>
            <a:ext cx="3994525" cy="372568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457200" y="4406309"/>
            <a:ext cx="8229600" cy="51952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360"/>
              </a:spcBef>
              <a:buSzPct val="100000"/>
              <a:buNone/>
              <a:defRPr sz="1800"/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ctrTitle"/>
          </p:nvPr>
        </p:nvSpPr>
        <p:spPr>
          <a:xfrm>
            <a:off x="685800" y="1597818"/>
            <a:ext cx="7772400" cy="1102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ubTitle" idx="1"/>
          </p:nvPr>
        </p:nvSpPr>
        <p:spPr>
          <a:xfrm>
            <a:off x="1371600" y="2914650"/>
            <a:ext cx="6400799" cy="1314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spcBef>
                <a:spcPts val="640"/>
              </a:spcBef>
              <a:buClr>
                <a:srgbClr val="888888"/>
              </a:buClr>
              <a:buFont typeface="Calibri"/>
              <a:buNone/>
              <a:defRPr sz="3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ctr" rtl="0">
              <a:spcBef>
                <a:spcPts val="560"/>
              </a:spcBef>
              <a:buClr>
                <a:srgbClr val="888888"/>
              </a:buClr>
              <a:buFont typeface="Calibri"/>
              <a:buNone/>
              <a:defRPr sz="28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ctr" rtl="0">
              <a:spcBef>
                <a:spcPts val="480"/>
              </a:spcBef>
              <a:buClr>
                <a:srgbClr val="888888"/>
              </a:buClr>
              <a:buFont typeface="Calibri"/>
              <a:buNone/>
              <a:defRPr sz="24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457200" y="4767262"/>
            <a:ext cx="2133599" cy="273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4200" y="4767262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599" cy="273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139700" algn="l" rtl="0">
              <a:spcBef>
                <a:spcPts val="640"/>
              </a:spcBef>
              <a:buClr>
                <a:schemeClr val="dk1"/>
              </a:buClr>
              <a:buFont typeface="Calibri"/>
              <a:buChar char="•"/>
              <a:defRPr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indent="-107950" algn="l" rtl="0">
              <a:spcBef>
                <a:spcPts val="560"/>
              </a:spcBef>
              <a:buClr>
                <a:schemeClr val="dk1"/>
              </a:buClr>
              <a:buFont typeface="Calibri"/>
              <a:buChar char="–"/>
              <a:defRPr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indent="-76200" algn="l" rtl="0">
              <a:spcBef>
                <a:spcPts val="480"/>
              </a:spcBef>
              <a:buClr>
                <a:schemeClr val="dk1"/>
              </a:buClr>
              <a:buFont typeface="Calibri"/>
              <a:buChar char="•"/>
              <a:defRPr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–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»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457200" y="4767262"/>
            <a:ext cx="2133599" cy="273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124200" y="4767262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599" cy="273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722312" y="3305175"/>
            <a:ext cx="7772400" cy="1021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defRPr sz="4000" b="1" cap="small"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722312" y="2180034"/>
            <a:ext cx="7772400" cy="1125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2000">
                <a:solidFill>
                  <a:srgbClr val="888888"/>
                </a:solidFill>
              </a:defRPr>
            </a:lvl1pPr>
            <a:lvl2pPr marL="4572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800">
                <a:solidFill>
                  <a:srgbClr val="888888"/>
                </a:solidFill>
              </a:defRPr>
            </a:lvl2pPr>
            <a:lvl3pPr marL="9144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600">
                <a:solidFill>
                  <a:srgbClr val="888888"/>
                </a:solidFill>
              </a:defRPr>
            </a:lvl3pPr>
            <a:lvl4pPr marL="13716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4pPr>
            <a:lvl5pPr marL="18288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5pPr>
            <a:lvl6pPr marL="22860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6pPr>
            <a:lvl7pPr marL="27432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7pPr>
            <a:lvl8pPr marL="32004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8pPr>
            <a:lvl9pPr marL="365760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dt" idx="10"/>
          </p:nvPr>
        </p:nvSpPr>
        <p:spPr>
          <a:xfrm>
            <a:off x="457200" y="4767262"/>
            <a:ext cx="2133599" cy="273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ftr" idx="11"/>
          </p:nvPr>
        </p:nvSpPr>
        <p:spPr>
          <a:xfrm>
            <a:off x="3124200" y="4767262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599" cy="273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1pPr>
            <a:lvl2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2pPr>
            <a:lvl3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3pPr>
            <a:lvl4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4pPr>
            <a:lvl5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5pPr>
            <a:lvl6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6pPr>
            <a:lvl7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7pPr>
            <a:lvl8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8pPr>
            <a:lvl9pPr>
              <a:spcBef>
                <a:spcPts val="0"/>
              </a:spcBef>
              <a:buClr>
                <a:schemeClr val="dk1"/>
              </a:buClr>
              <a:buSzPct val="100000"/>
              <a:buNone/>
              <a:defRPr sz="3600" b="1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8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>
              <a:spcBef>
                <a:spcPts val="48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>
              <a:spcBef>
                <a:spcPts val="36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139700" algn="l" rtl="0">
              <a:spcBef>
                <a:spcPts val="640"/>
              </a:spcBef>
              <a:buClr>
                <a:schemeClr val="dk1"/>
              </a:buClr>
              <a:buFont typeface="Calibri"/>
              <a:buChar char="•"/>
              <a:defRPr sz="32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indent="-107950" algn="l" rtl="0">
              <a:spcBef>
                <a:spcPts val="560"/>
              </a:spcBef>
              <a:buClr>
                <a:schemeClr val="dk1"/>
              </a:buClr>
              <a:buFont typeface="Calibri"/>
              <a:buChar char="–"/>
              <a:defRPr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indent="-76200" algn="l" rtl="0">
              <a:spcBef>
                <a:spcPts val="480"/>
              </a:spcBef>
              <a:buClr>
                <a:schemeClr val="dk1"/>
              </a:buClr>
              <a:buFont typeface="Calibri"/>
              <a:buChar char="•"/>
              <a:defRPr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–"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»"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4767262"/>
            <a:ext cx="2133599" cy="273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4767262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599" cy="273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r" rtl="0">
              <a:spcBef>
                <a:spcPts val="0"/>
              </a:spcBef>
              <a:defRPr sz="12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blackboard-transition.oregonstate.edu/home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856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3600"/>
              <a:t>Canvas Migration Overview</a:t>
            </a:r>
          </a:p>
          <a:p>
            <a:pPr>
              <a:spcBef>
                <a:spcPts val="0"/>
              </a:spcBef>
              <a:buNone/>
            </a:pPr>
            <a:r>
              <a:rPr lang="en" sz="3000"/>
              <a:t>OSU Faculty Senate</a:t>
            </a:r>
          </a:p>
        </p:txBody>
      </p:sp>
      <p:sp>
        <p:nvSpPr>
          <p:cNvPr id="99" name="Shape 99"/>
          <p:cNvSpPr txBox="1">
            <a:spLocks noGrp="1"/>
          </p:cNvSpPr>
          <p:nvPr>
            <p:ph type="subTitle" idx="1"/>
          </p:nvPr>
        </p:nvSpPr>
        <p:spPr>
          <a:xfrm>
            <a:off x="731525" y="3160103"/>
            <a:ext cx="7772400" cy="7847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October 2014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type="ctrTitle"/>
          </p:nvPr>
        </p:nvSpPr>
        <p:spPr>
          <a:xfrm>
            <a:off x="642575" y="412172"/>
            <a:ext cx="7772400" cy="837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4400">
                <a:latin typeface="Calibri"/>
                <a:ea typeface="Calibri"/>
                <a:cs typeface="Calibri"/>
                <a:sym typeface="Calibri"/>
              </a:rPr>
              <a:t>Agenda</a:t>
            </a:r>
          </a:p>
        </p:txBody>
      </p:sp>
      <p:sp>
        <p:nvSpPr>
          <p:cNvPr id="105" name="Shape 105"/>
          <p:cNvSpPr txBox="1">
            <a:spLocks noGrp="1"/>
          </p:cNvSpPr>
          <p:nvPr>
            <p:ph type="subTitle" idx="1"/>
          </p:nvPr>
        </p:nvSpPr>
        <p:spPr>
          <a:xfrm>
            <a:off x="685800" y="1482974"/>
            <a:ext cx="7772400" cy="3155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buClr>
                <a:srgbClr val="434343"/>
              </a:buClr>
              <a:buSzPct val="100000"/>
              <a:buFont typeface="Arial"/>
              <a:buChar char="●"/>
            </a:pPr>
            <a:r>
              <a:rPr lang="en">
                <a:solidFill>
                  <a:srgbClr val="434343"/>
                </a:solidFill>
              </a:rPr>
              <a:t>How did we get here?</a:t>
            </a:r>
          </a:p>
          <a:p>
            <a:pPr marL="457200" lvl="0" indent="-419100" algn="l" rtl="0">
              <a:spcBef>
                <a:spcPts val="0"/>
              </a:spcBef>
              <a:buClr>
                <a:srgbClr val="434343"/>
              </a:buClr>
              <a:buSzPct val="100000"/>
              <a:buFont typeface="Arial"/>
              <a:buChar char="●"/>
            </a:pPr>
            <a:r>
              <a:rPr lang="en">
                <a:solidFill>
                  <a:srgbClr val="434343"/>
                </a:solidFill>
              </a:rPr>
              <a:t>Canvas at OSU: Current status </a:t>
            </a:r>
          </a:p>
          <a:p>
            <a:pPr marL="457200" lvl="0" indent="-419100" algn="l" rtl="0">
              <a:spcBef>
                <a:spcPts val="0"/>
              </a:spcBef>
              <a:buClr>
                <a:srgbClr val="434343"/>
              </a:buClr>
              <a:buSzPct val="100000"/>
              <a:buFont typeface="Arial"/>
              <a:buChar char="●"/>
            </a:pPr>
            <a:r>
              <a:rPr lang="en">
                <a:solidFill>
                  <a:srgbClr val="434343"/>
                </a:solidFill>
              </a:rPr>
              <a:t>Migration schedule and strategy </a:t>
            </a:r>
          </a:p>
          <a:p>
            <a:pPr marL="457200" lvl="0" indent="-419100" algn="l" rtl="0">
              <a:spcBef>
                <a:spcPts val="0"/>
              </a:spcBef>
              <a:buClr>
                <a:srgbClr val="434343"/>
              </a:buClr>
              <a:buSzPct val="100000"/>
              <a:buFont typeface="Arial"/>
              <a:buChar char="●"/>
            </a:pPr>
            <a:r>
              <a:rPr lang="en" u="sng">
                <a:solidFill>
                  <a:srgbClr val="434343"/>
                </a:solidFill>
                <a:hlinkClick r:id="rId3"/>
              </a:rPr>
              <a:t>Training and support</a:t>
            </a:r>
          </a:p>
          <a:p>
            <a:pPr lvl="0" algn="l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ctrTitle"/>
          </p:nvPr>
        </p:nvSpPr>
        <p:spPr>
          <a:xfrm>
            <a:off x="642575" y="488372"/>
            <a:ext cx="7772400" cy="8117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4400">
                <a:latin typeface="Calibri"/>
                <a:ea typeface="Calibri"/>
                <a:cs typeface="Calibri"/>
                <a:sym typeface="Calibri"/>
              </a:rPr>
              <a:t>Canvas Migration Liaisons</a:t>
            </a:r>
          </a:p>
        </p:txBody>
      </p:sp>
      <p:sp>
        <p:nvSpPr>
          <p:cNvPr id="111" name="Shape 111"/>
          <p:cNvSpPr txBox="1">
            <a:spLocks noGrp="1"/>
          </p:cNvSpPr>
          <p:nvPr>
            <p:ph type="subTitle" idx="1"/>
          </p:nvPr>
        </p:nvSpPr>
        <p:spPr>
          <a:xfrm>
            <a:off x="642575" y="1487376"/>
            <a:ext cx="7772400" cy="3392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19100" algn="l" rtl="0">
              <a:spcBef>
                <a:spcPts val="0"/>
              </a:spcBef>
              <a:buClr>
                <a:srgbClr val="434343"/>
              </a:buClr>
              <a:buSzPct val="100000"/>
              <a:buFont typeface="Arial"/>
              <a:buChar char="●"/>
            </a:pPr>
            <a:r>
              <a:rPr lang="en">
                <a:solidFill>
                  <a:srgbClr val="434343"/>
                </a:solidFill>
              </a:rPr>
              <a:t>Represent stakeholders during migration</a:t>
            </a:r>
          </a:p>
          <a:p>
            <a:pPr marL="457200" lvl="0" indent="-419100" algn="l" rtl="0">
              <a:spcBef>
                <a:spcPts val="0"/>
              </a:spcBef>
              <a:buClr>
                <a:srgbClr val="434343"/>
              </a:buClr>
              <a:buSzPct val="100000"/>
              <a:buFont typeface="Arial"/>
              <a:buChar char="●"/>
            </a:pPr>
            <a:r>
              <a:rPr lang="en">
                <a:solidFill>
                  <a:srgbClr val="434343"/>
                </a:solidFill>
              </a:rPr>
              <a:t>Field stakeholder concerns and share with project team</a:t>
            </a:r>
          </a:p>
          <a:p>
            <a:pPr marL="457200" lvl="0" indent="-419100" algn="l" rtl="0">
              <a:spcBef>
                <a:spcPts val="0"/>
              </a:spcBef>
              <a:buClr>
                <a:srgbClr val="434343"/>
              </a:buClr>
              <a:buSzPct val="100000"/>
              <a:buFont typeface="Arial"/>
              <a:buChar char="●"/>
            </a:pPr>
            <a:r>
              <a:rPr lang="en">
                <a:solidFill>
                  <a:srgbClr val="434343"/>
                </a:solidFill>
              </a:rPr>
              <a:t>Assist planning content migration and instructor preparation  </a:t>
            </a:r>
          </a:p>
          <a:p>
            <a:pPr marL="457200" lvl="0" indent="-419100" algn="l" rtl="0">
              <a:spcBef>
                <a:spcPts val="0"/>
              </a:spcBef>
              <a:buClr>
                <a:srgbClr val="434343"/>
              </a:buClr>
              <a:buSzPct val="100000"/>
              <a:buFont typeface="Arial"/>
              <a:buChar char="●"/>
            </a:pPr>
            <a:r>
              <a:rPr lang="en">
                <a:solidFill>
                  <a:srgbClr val="434343"/>
                </a:solidFill>
              </a:rPr>
              <a:t>Disseminate Canvas support information and resources</a:t>
            </a:r>
          </a:p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>
            <a:spLocks noGrp="1"/>
          </p:cNvSpPr>
          <p:nvPr>
            <p:ph type="title"/>
          </p:nvPr>
        </p:nvSpPr>
        <p:spPr>
          <a:xfrm>
            <a:off x="487700" y="385050"/>
            <a:ext cx="7864200" cy="4179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lang="en" b="1"/>
              <a:t>Canvas Migration Schedule</a:t>
            </a:r>
          </a:p>
        </p:txBody>
      </p:sp>
      <p:sp>
        <p:nvSpPr>
          <p:cNvPr id="117" name="Shape 117"/>
          <p:cNvSpPr/>
          <p:nvPr/>
        </p:nvSpPr>
        <p:spPr>
          <a:xfrm>
            <a:off x="7710209" y="5513542"/>
            <a:ext cx="149699" cy="197999"/>
          </a:xfrm>
          <a:prstGeom prst="diamond">
            <a:avLst/>
          </a:prstGeom>
          <a:gradFill>
            <a:gsLst>
              <a:gs pos="0">
                <a:srgbClr val="D23F3B"/>
              </a:gs>
              <a:gs pos="100000">
                <a:srgbClr val="FFC2BF"/>
              </a:gs>
            </a:gsLst>
            <a:lin ang="16200037" scaled="0"/>
          </a:gradFill>
          <a:ln w="9525" cap="flat">
            <a:solidFill>
              <a:srgbClr val="BE4B48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pic>
        <p:nvPicPr>
          <p:cNvPr id="118" name="Shape 1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2472849"/>
            <a:ext cx="8953573" cy="1920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Content Migration Strategy</a:t>
            </a:r>
          </a:p>
        </p:txBody>
      </p:sp>
      <p:sp>
        <p:nvSpPr>
          <p:cNvPr id="124" name="Shape 124"/>
          <p:cNvSpPr/>
          <p:nvPr/>
        </p:nvSpPr>
        <p:spPr>
          <a:xfrm>
            <a:off x="596225" y="2272200"/>
            <a:ext cx="1328999" cy="761400"/>
          </a:xfrm>
          <a:prstGeom prst="roundRect">
            <a:avLst>
              <a:gd name="adj" fmla="val 16667"/>
            </a:avLst>
          </a:prstGeom>
          <a:solidFill>
            <a:srgbClr val="A4C2F4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Blackboard courses</a:t>
            </a:r>
          </a:p>
        </p:txBody>
      </p:sp>
      <p:sp>
        <p:nvSpPr>
          <p:cNvPr id="125" name="Shape 125"/>
          <p:cNvSpPr/>
          <p:nvPr/>
        </p:nvSpPr>
        <p:spPr>
          <a:xfrm>
            <a:off x="1925225" y="2358375"/>
            <a:ext cx="1900799" cy="5100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Exported in bulk</a:t>
            </a:r>
          </a:p>
        </p:txBody>
      </p:sp>
      <p:sp>
        <p:nvSpPr>
          <p:cNvPr id="126" name="Shape 126"/>
          <p:cNvSpPr/>
          <p:nvPr/>
        </p:nvSpPr>
        <p:spPr>
          <a:xfrm>
            <a:off x="4081850" y="2272200"/>
            <a:ext cx="1328999" cy="761400"/>
          </a:xfrm>
          <a:prstGeom prst="roundRect">
            <a:avLst>
              <a:gd name="adj" fmla="val 16667"/>
            </a:avLst>
          </a:prstGeom>
          <a:solidFill>
            <a:srgbClr val="F6B26B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Canvas “Library”</a:t>
            </a:r>
          </a:p>
        </p:txBody>
      </p:sp>
      <p:sp>
        <p:nvSpPr>
          <p:cNvPr id="127" name="Shape 127"/>
          <p:cNvSpPr txBox="1"/>
          <p:nvPr/>
        </p:nvSpPr>
        <p:spPr>
          <a:xfrm>
            <a:off x="900300" y="3272050"/>
            <a:ext cx="1650000" cy="826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1200"/>
              <a:t>F2013 (on-campus), W2014, S2014, U2014, F2014 (Ecampus)</a:t>
            </a:r>
          </a:p>
        </p:txBody>
      </p:sp>
      <p:sp>
        <p:nvSpPr>
          <p:cNvPr id="128" name="Shape 128"/>
          <p:cNvSpPr txBox="1"/>
          <p:nvPr/>
        </p:nvSpPr>
        <p:spPr>
          <a:xfrm>
            <a:off x="3994150" y="3157300"/>
            <a:ext cx="1725600" cy="109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200"/>
              <a:t>On-campus instructors can review sites that contain their migrated content in this “holding zone”</a:t>
            </a:r>
          </a:p>
        </p:txBody>
      </p:sp>
      <p:sp>
        <p:nvSpPr>
          <p:cNvPr id="129" name="Shape 129"/>
          <p:cNvSpPr/>
          <p:nvPr/>
        </p:nvSpPr>
        <p:spPr>
          <a:xfrm>
            <a:off x="6188200" y="2272200"/>
            <a:ext cx="1692300" cy="761400"/>
          </a:xfrm>
          <a:prstGeom prst="roundRect">
            <a:avLst>
              <a:gd name="adj" fmla="val 16667"/>
            </a:avLst>
          </a:prstGeom>
          <a:solidFill>
            <a:srgbClr val="E69138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Canvas course site shells </a:t>
            </a:r>
          </a:p>
        </p:txBody>
      </p:sp>
      <p:sp>
        <p:nvSpPr>
          <p:cNvPr id="130" name="Shape 130"/>
          <p:cNvSpPr txBox="1"/>
          <p:nvPr/>
        </p:nvSpPr>
        <p:spPr>
          <a:xfrm>
            <a:off x="6152200" y="3157300"/>
            <a:ext cx="2137799" cy="1988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200"/>
              <a:t>On-campus Instructors may copy some or all course course content from the Library site to the “real” course site. Or they may build their Canvas site “from scratch” </a:t>
            </a:r>
          </a:p>
        </p:txBody>
      </p:sp>
      <p:sp>
        <p:nvSpPr>
          <p:cNvPr id="131" name="Shape 131"/>
          <p:cNvSpPr/>
          <p:nvPr/>
        </p:nvSpPr>
        <p:spPr>
          <a:xfrm>
            <a:off x="6086500" y="1616000"/>
            <a:ext cx="2269199" cy="338699"/>
          </a:xfrm>
          <a:prstGeom prst="roundRect">
            <a:avLst>
              <a:gd name="adj" fmla="val 16667"/>
            </a:avLst>
          </a:prstGeom>
          <a:solidFill>
            <a:srgbClr val="FFF2CC"/>
          </a:solidFill>
          <a:ln w="9525" cap="flat">
            <a:solidFill>
              <a:srgbClr val="B45F06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666666"/>
                </a:solidFill>
              </a:rPr>
              <a:t>Late Nov. 2014 &gt;&gt;&gt;</a:t>
            </a:r>
          </a:p>
        </p:txBody>
      </p:sp>
      <p:sp>
        <p:nvSpPr>
          <p:cNvPr id="132" name="Shape 132"/>
          <p:cNvSpPr/>
          <p:nvPr/>
        </p:nvSpPr>
        <p:spPr>
          <a:xfrm>
            <a:off x="646100" y="1616000"/>
            <a:ext cx="2269199" cy="338699"/>
          </a:xfrm>
          <a:prstGeom prst="roundRect">
            <a:avLst>
              <a:gd name="adj" fmla="val 16667"/>
            </a:avLst>
          </a:prstGeom>
          <a:solidFill>
            <a:srgbClr val="FFF2CC"/>
          </a:solidFill>
          <a:ln w="9525" cap="flat">
            <a:solidFill>
              <a:srgbClr val="B45F06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666666"/>
                </a:solidFill>
              </a:rPr>
              <a:t>Sept. - late Oct. 2014</a:t>
            </a:r>
          </a:p>
        </p:txBody>
      </p:sp>
      <p:sp>
        <p:nvSpPr>
          <p:cNvPr id="133" name="Shape 133"/>
          <p:cNvSpPr/>
          <p:nvPr/>
        </p:nvSpPr>
        <p:spPr>
          <a:xfrm>
            <a:off x="3611750" y="1616000"/>
            <a:ext cx="2269199" cy="338699"/>
          </a:xfrm>
          <a:prstGeom prst="roundRect">
            <a:avLst>
              <a:gd name="adj" fmla="val 16667"/>
            </a:avLst>
          </a:prstGeom>
          <a:solidFill>
            <a:srgbClr val="FFF2CC"/>
          </a:solidFill>
          <a:ln w="9525" cap="flat">
            <a:solidFill>
              <a:srgbClr val="B45F06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666666"/>
                </a:solidFill>
              </a:rPr>
              <a:t>Late Nov. 2014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Setting up Canvas Course Sites</a:t>
            </a:r>
          </a:p>
        </p:txBody>
      </p:sp>
      <p:pic>
        <p:nvPicPr>
          <p:cNvPr id="139" name="Shape 13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53125" y="1682550"/>
            <a:ext cx="1676400" cy="1409700"/>
          </a:xfrm>
          <a:prstGeom prst="rect">
            <a:avLst/>
          </a:prstGeom>
          <a:noFill/>
          <a:ln>
            <a:noFill/>
          </a:ln>
        </p:spPr>
      </p:pic>
      <p:sp>
        <p:nvSpPr>
          <p:cNvPr id="140" name="Shape 140"/>
          <p:cNvSpPr/>
          <p:nvPr/>
        </p:nvSpPr>
        <p:spPr>
          <a:xfrm>
            <a:off x="299000" y="1544575"/>
            <a:ext cx="1443900" cy="488500"/>
          </a:xfrm>
          <a:prstGeom prst="flowChartExtract">
            <a:avLst/>
          </a:prstGeom>
          <a:solidFill>
            <a:srgbClr val="1155CC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41" name="Shape 141"/>
          <p:cNvSpPr/>
          <p:nvPr/>
        </p:nvSpPr>
        <p:spPr>
          <a:xfrm>
            <a:off x="471350" y="2062573"/>
            <a:ext cx="1099200" cy="774900"/>
          </a:xfrm>
          <a:prstGeom prst="rect">
            <a:avLst/>
          </a:prstGeom>
          <a:solidFill>
            <a:srgbClr val="6D9EEB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en"/>
              <a:t>Blackboard course</a:t>
            </a:r>
          </a:p>
        </p:txBody>
      </p:sp>
      <p:sp>
        <p:nvSpPr>
          <p:cNvPr id="142" name="Shape 142"/>
          <p:cNvSpPr/>
          <p:nvPr/>
        </p:nvSpPr>
        <p:spPr>
          <a:xfrm>
            <a:off x="4239750" y="1682550"/>
            <a:ext cx="1443900" cy="488500"/>
          </a:xfrm>
          <a:prstGeom prst="flowChartExtract">
            <a:avLst/>
          </a:prstGeom>
          <a:solidFill>
            <a:srgbClr val="FF9900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43" name="Shape 143"/>
          <p:cNvSpPr/>
          <p:nvPr/>
        </p:nvSpPr>
        <p:spPr>
          <a:xfrm>
            <a:off x="4412100" y="2200548"/>
            <a:ext cx="1099200" cy="774900"/>
          </a:xfrm>
          <a:prstGeom prst="rect">
            <a:avLst/>
          </a:prstGeom>
          <a:solidFill>
            <a:srgbClr val="F1C23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/>
              <a:t>Canvas course</a:t>
            </a:r>
          </a:p>
        </p:txBody>
      </p:sp>
      <p:sp>
        <p:nvSpPr>
          <p:cNvPr id="144" name="Shape 144"/>
          <p:cNvSpPr txBox="1"/>
          <p:nvPr/>
        </p:nvSpPr>
        <p:spPr>
          <a:xfrm>
            <a:off x="1048875" y="3388925"/>
            <a:ext cx="7261199" cy="1199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457200" lvl="0" indent="-3175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Anticipate 4-20 hours per course site (not including training)</a:t>
            </a:r>
          </a:p>
          <a:p>
            <a:pPr marL="457200" lvl="0" indent="-3175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Blackboard tools are not identical to Canvas tools</a:t>
            </a:r>
          </a:p>
          <a:p>
            <a:pPr marL="457200" lvl="0" indent="-3175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The first course set-up is </a:t>
            </a:r>
            <a:r>
              <a:rPr lang="en" i="1"/>
              <a:t>typically </a:t>
            </a:r>
            <a:r>
              <a:rPr lang="en"/>
              <a:t>the most time-consuming</a:t>
            </a:r>
          </a:p>
          <a:p>
            <a:pPr marL="457200" lvl="0" indent="-317500" rtl="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We will have many training options, support materials and hands-on workshops</a:t>
            </a:r>
          </a:p>
          <a:p>
            <a:pPr marL="457200" lvl="0" indent="-317500"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On-campus instructor access to Canvas sites approx. 3rd week of November; Ecampus schedule and support is somewhat different</a:t>
            </a:r>
          </a:p>
        </p:txBody>
      </p:sp>
      <p:sp>
        <p:nvSpPr>
          <p:cNvPr id="145" name="Shape 145"/>
          <p:cNvSpPr/>
          <p:nvPr/>
        </p:nvSpPr>
        <p:spPr>
          <a:xfrm>
            <a:off x="6026375" y="1681575"/>
            <a:ext cx="2224799" cy="359099"/>
          </a:xfrm>
          <a:prstGeom prst="wedgeRoundRectCallout">
            <a:avLst>
              <a:gd name="adj1" fmla="val -76244"/>
              <a:gd name="adj2" fmla="val 26484"/>
              <a:gd name="adj3" fmla="val 0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1100"/>
              <a:t>Use all migrated Bb content</a:t>
            </a:r>
          </a:p>
        </p:txBody>
      </p:sp>
      <p:sp>
        <p:nvSpPr>
          <p:cNvPr id="146" name="Shape 146"/>
          <p:cNvSpPr/>
          <p:nvPr/>
        </p:nvSpPr>
        <p:spPr>
          <a:xfrm>
            <a:off x="6026375" y="2173575"/>
            <a:ext cx="2224799" cy="359099"/>
          </a:xfrm>
          <a:prstGeom prst="wedgeRoundRectCallout">
            <a:avLst>
              <a:gd name="adj1" fmla="val -76244"/>
              <a:gd name="adj2" fmla="val 26484"/>
              <a:gd name="adj3" fmla="val 0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100"/>
              <a:t>Use some migrated Bb content</a:t>
            </a:r>
          </a:p>
        </p:txBody>
      </p:sp>
      <p:sp>
        <p:nvSpPr>
          <p:cNvPr id="147" name="Shape 147"/>
          <p:cNvSpPr/>
          <p:nvPr/>
        </p:nvSpPr>
        <p:spPr>
          <a:xfrm>
            <a:off x="6026375" y="2665575"/>
            <a:ext cx="2253600" cy="359099"/>
          </a:xfrm>
          <a:prstGeom prst="wedgeRoundRectCallout">
            <a:avLst>
              <a:gd name="adj1" fmla="val -75351"/>
              <a:gd name="adj2" fmla="val -4087"/>
              <a:gd name="adj3" fmla="val 0"/>
            </a:avLst>
          </a:prstGeom>
          <a:solidFill>
            <a:schemeClr val="lt2"/>
          </a:solidFill>
          <a:ln w="19050" cap="flat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100"/>
              <a:t>Set up Canvas site from scratch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Ecampus Specifics</a:t>
            </a:r>
          </a:p>
        </p:txBody>
      </p:sp>
      <p:sp>
        <p:nvSpPr>
          <p:cNvPr id="153" name="Shape 15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42900" rtl="0">
              <a:spcBef>
                <a:spcPts val="0"/>
              </a:spcBef>
              <a:buClr>
                <a:srgbClr val="434343"/>
              </a:buClr>
              <a:buSzPct val="100000"/>
              <a:buFont typeface="Calibri"/>
              <a:buChar char="•"/>
            </a:pPr>
            <a:r>
              <a:rPr lang="en" sz="1800" dirty="0">
                <a:solidFill>
                  <a:schemeClr val="tx1"/>
                </a:solidFill>
              </a:rPr>
              <a:t>As always, Ecampus will continue to offer funding for new course developments and for course updates </a:t>
            </a:r>
          </a:p>
          <a:p>
            <a:pPr marL="457200" lvl="0" indent="-342900" rtl="0">
              <a:spcBef>
                <a:spcPts val="0"/>
              </a:spcBef>
              <a:buClr>
                <a:srgbClr val="434343"/>
              </a:buClr>
              <a:buSzPct val="100000"/>
              <a:buFont typeface="Calibri"/>
              <a:buChar char="•"/>
            </a:pPr>
            <a:r>
              <a:rPr lang="en" sz="1800" dirty="0">
                <a:solidFill>
                  <a:schemeClr val="tx1"/>
                </a:solidFill>
              </a:rPr>
              <a:t>Faculty are encouraged to make the most of migration by improving courses as they move them </a:t>
            </a:r>
          </a:p>
          <a:p>
            <a:pPr marL="457200" lvl="0" indent="-342900" rtl="0">
              <a:spcBef>
                <a:spcPts val="0"/>
              </a:spcBef>
              <a:buClr>
                <a:srgbClr val="434343"/>
              </a:buClr>
              <a:buSzPct val="100000"/>
              <a:buFont typeface="Calibri"/>
              <a:buChar char="•"/>
            </a:pPr>
            <a:r>
              <a:rPr lang="en" sz="1800" dirty="0">
                <a:solidFill>
                  <a:schemeClr val="tx1"/>
                </a:solidFill>
              </a:rPr>
              <a:t>For courses that have been recently developed or updated, Ecampus will offer training and support</a:t>
            </a:r>
          </a:p>
          <a:p>
            <a:pPr marL="457200" lvl="0" indent="-342900" rtl="0">
              <a:spcBef>
                <a:spcPts val="0"/>
              </a:spcBef>
              <a:buClr>
                <a:srgbClr val="434343"/>
              </a:buClr>
              <a:buSzPct val="100000"/>
              <a:buFont typeface="Calibri"/>
              <a:buChar char="•"/>
            </a:pPr>
            <a:r>
              <a:rPr lang="en" sz="1800" dirty="0">
                <a:solidFill>
                  <a:schemeClr val="tx1"/>
                </a:solidFill>
              </a:rPr>
              <a:t>We are updating our online course proposal system to help us handle the communications needed for migration </a:t>
            </a:r>
          </a:p>
          <a:p>
            <a:pPr marL="457200" lvl="0" indent="-342900">
              <a:spcBef>
                <a:spcPts val="0"/>
              </a:spcBef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" sz="1800" dirty="0">
                <a:solidFill>
                  <a:schemeClr val="tx1"/>
                </a:solidFill>
              </a:rPr>
              <a:t>Ecampus trainings will be separate and somewhat different from campus trainings; many will be organized by department or program 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" name="Shape 15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027025" y="2831950"/>
            <a:ext cx="757249" cy="757249"/>
          </a:xfrm>
          <a:prstGeom prst="rect">
            <a:avLst/>
          </a:prstGeom>
          <a:noFill/>
          <a:ln>
            <a:noFill/>
          </a:ln>
        </p:spPr>
      </p:pic>
      <p:sp>
        <p:nvSpPr>
          <p:cNvPr id="159" name="Shape 159"/>
          <p:cNvSpPr txBox="1">
            <a:spLocks noGrp="1"/>
          </p:cNvSpPr>
          <p:nvPr>
            <p:ph type="title"/>
          </p:nvPr>
        </p:nvSpPr>
        <p:spPr>
          <a:xfrm>
            <a:off x="329075" y="1491078"/>
            <a:ext cx="8229600" cy="857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Questions?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8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Canvas Migration Overview&amp;#x0D;OSU Faculty Senate&amp;quot;&quot;/&gt;&lt;property id=&quot;20307&quot; value=&quot;256&quot;/&gt;&lt;/object&gt;&lt;object type=&quot;3&quot; unique_id=&quot;10004&quot;&gt;&lt;property id=&quot;20148&quot; value=&quot;5&quot;/&gt;&lt;property id=&quot;20300&quot; value=&quot;Slide 2 - &amp;quot;Agenda&amp;quot;&quot;/&gt;&lt;property id=&quot;20307&quot; value=&quot;257&quot;/&gt;&lt;/object&gt;&lt;object type=&quot;3&quot; unique_id=&quot;10005&quot;&gt;&lt;property id=&quot;20148&quot; value=&quot;5&quot;/&gt;&lt;property id=&quot;20300&quot; value=&quot;Slide 3 - &amp;quot;Canvas Migration Liaisons&amp;quot;&quot;/&gt;&lt;property id=&quot;20307&quot; value=&quot;258&quot;/&gt;&lt;/object&gt;&lt;object type=&quot;3&quot; unique_id=&quot;10006&quot;&gt;&lt;property id=&quot;20148&quot; value=&quot;5&quot;/&gt;&lt;property id=&quot;20300&quot; value=&quot;Slide 4 - &amp;quot;Canvas Migration Schedule&amp;quot;&quot;/&gt;&lt;property id=&quot;20307&quot; value=&quot;259&quot;/&gt;&lt;/object&gt;&lt;object type=&quot;3&quot; unique_id=&quot;10007&quot;&gt;&lt;property id=&quot;20148&quot; value=&quot;5&quot;/&gt;&lt;property id=&quot;20300&quot; value=&quot;Slide 5 - &amp;quot;Content Migration Strategy&amp;quot;&quot;/&gt;&lt;property id=&quot;20307&quot; value=&quot;260&quot;/&gt;&lt;/object&gt;&lt;object type=&quot;3&quot; unique_id=&quot;10008&quot;&gt;&lt;property id=&quot;20148&quot; value=&quot;5&quot;/&gt;&lt;property id=&quot;20300&quot; value=&quot;Slide 6 - &amp;quot;Setting up Canvas Course Sites&amp;quot;&quot;/&gt;&lt;property id=&quot;20307&quot; value=&quot;261&quot;/&gt;&lt;/object&gt;&lt;object type=&quot;3&quot; unique_id=&quot;10009&quot;&gt;&lt;property id=&quot;20148&quot; value=&quot;5&quot;/&gt;&lt;property id=&quot;20300&quot; value=&quot;Slide 7 - &amp;quot;Ecampus Specifics&amp;quot;&quot;/&gt;&lt;property id=&quot;20307&quot; value=&quot;262&quot;/&gt;&lt;/object&gt;&lt;object type=&quot;3&quot; unique_id=&quot;10010&quot;&gt;&lt;property id=&quot;20148&quot; value=&quot;5&quot;/&gt;&lt;property id=&quot;20300&quot; value=&quot;Slide 8 - &amp;quot;Questions?&amp;quot;&quot;/&gt;&lt;property id=&quot;20307&quot; value=&quot;263&quot;/&gt;&lt;/object&gt;&lt;/object&gt;&lt;object type=&quot;8&quot; unique_id=&quot;10020&quot;&gt;&lt;/object&gt;&lt;/object&gt;&lt;/database&gt;"/>
  <p:tag name="MMPROD_NEXTUNIQUEID" val="10009"/>
  <p:tag name="SECTOMILLISECCONVERTED" val="1"/>
</p:tagLst>
</file>

<file path=ppt/theme/theme1.xml><?xml version="1.0" encoding="utf-8"?>
<a:theme xmlns:a="http://schemas.openxmlformats.org/drawingml/2006/main" name="simple-light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335</Words>
  <Application>Microsoft Office PowerPoint</Application>
  <PresentationFormat>On-screen Show (16:9)</PresentationFormat>
  <Paragraphs>46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simple-light</vt:lpstr>
      <vt:lpstr>Office Theme</vt:lpstr>
      <vt:lpstr>Canvas Migration Overview OSU Faculty Senate</vt:lpstr>
      <vt:lpstr>Agenda</vt:lpstr>
      <vt:lpstr>Canvas Migration Liaisons</vt:lpstr>
      <vt:lpstr>Canvas Migration Schedule</vt:lpstr>
      <vt:lpstr>Content Migration Strategy</vt:lpstr>
      <vt:lpstr>Setting up Canvas Course Sites</vt:lpstr>
      <vt:lpstr>Ecampus Specifics</vt:lpstr>
      <vt:lpstr>Questions?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Canvas Migration Overview OSU Faculty Senate</dc:title>
  <dc:creator>Greenough, Lynn</dc:creator>
  <cp:lastModifiedBy>Greenough, Lynn</cp:lastModifiedBy>
  <cp:revision>2</cp:revision>
  <dcterms:modified xsi:type="dcterms:W3CDTF">2014-10-06T20:03:37Z</dcterms:modified>
</cp:coreProperties>
</file>