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5" r:id="rId1"/>
    <p:sldMasterId id="2147483666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custDataLst>
    <p:tags r:id="rId12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5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4434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ackboard-transition.oregonstate.edu/hom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oregonstate.edu/admin/itsc/initiatives-projects/nglt-taskforce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http://blackboard-transition.oregonstate.edu/home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http://oregonstate.edu/admin/itsc/initiatives-projects/nglt-taskforce</a:t>
            </a:r>
            <a:r>
              <a:rPr lang="en"/>
              <a:t>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9992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2513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7013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58322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0552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409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2103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051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ackboard-transition.oregonstate.edu/hom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Canvas Migration Overview</a:t>
            </a:r>
          </a:p>
          <a:p>
            <a:pPr>
              <a:spcBef>
                <a:spcPts val="0"/>
              </a:spcBef>
              <a:buNone/>
            </a:pPr>
            <a:r>
              <a:rPr lang="en" sz="3000"/>
              <a:t>OSU Faculty Senate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731525" y="316010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October 2014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42575" y="412172"/>
            <a:ext cx="7772400" cy="837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Agenda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1482974"/>
            <a:ext cx="7772400" cy="315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434343"/>
                </a:solidFill>
              </a:rPr>
              <a:t>How did we get here?</a:t>
            </a:r>
          </a:p>
          <a:p>
            <a:pPr marL="457200" lvl="0" indent="-419100" algn="l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434343"/>
                </a:solidFill>
              </a:rPr>
              <a:t>Canvas at OSU: Current status </a:t>
            </a:r>
          </a:p>
          <a:p>
            <a:pPr marL="457200" lvl="0" indent="-419100" algn="l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434343"/>
                </a:solidFill>
              </a:rPr>
              <a:t>Migration schedule and strategy </a:t>
            </a:r>
          </a:p>
          <a:p>
            <a:pPr marL="457200" lvl="0" indent="-419100" algn="l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rgbClr val="434343"/>
                </a:solidFill>
                <a:hlinkClick r:id="rId3"/>
              </a:rPr>
              <a:t>Training and support</a:t>
            </a:r>
          </a:p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ctrTitle"/>
          </p:nvPr>
        </p:nvSpPr>
        <p:spPr>
          <a:xfrm>
            <a:off x="642575" y="488372"/>
            <a:ext cx="7772400" cy="81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Canvas Migration Liaisons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ubTitle" idx="1"/>
          </p:nvPr>
        </p:nvSpPr>
        <p:spPr>
          <a:xfrm>
            <a:off x="642575" y="1487376"/>
            <a:ext cx="7772400" cy="339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434343"/>
                </a:solidFill>
              </a:rPr>
              <a:t>Represent stakeholders during migration</a:t>
            </a:r>
          </a:p>
          <a:p>
            <a:pPr marL="457200" lvl="0" indent="-419100" algn="l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434343"/>
                </a:solidFill>
              </a:rPr>
              <a:t>Field stakeholder concerns and share with project team</a:t>
            </a:r>
          </a:p>
          <a:p>
            <a:pPr marL="457200" lvl="0" indent="-419100" algn="l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434343"/>
                </a:solidFill>
              </a:rPr>
              <a:t>Assist planning content migration and instructor preparation  </a:t>
            </a:r>
          </a:p>
          <a:p>
            <a:pPr marL="457200" lvl="0" indent="-419100" algn="l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434343"/>
                </a:solidFill>
              </a:rPr>
              <a:t>Disseminate Canvas support information and resources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87700" y="385050"/>
            <a:ext cx="7864200" cy="41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b="1"/>
              <a:t>Canvas Migration Schedule</a:t>
            </a:r>
          </a:p>
        </p:txBody>
      </p:sp>
      <p:sp>
        <p:nvSpPr>
          <p:cNvPr id="117" name="Shape 117"/>
          <p:cNvSpPr/>
          <p:nvPr/>
        </p:nvSpPr>
        <p:spPr>
          <a:xfrm>
            <a:off x="7710209" y="5513542"/>
            <a:ext cx="149699" cy="197999"/>
          </a:xfrm>
          <a:prstGeom prst="diamond">
            <a:avLst/>
          </a:prstGeom>
          <a:gradFill>
            <a:gsLst>
              <a:gs pos="0">
                <a:srgbClr val="D23F3B"/>
              </a:gs>
              <a:gs pos="100000">
                <a:srgbClr val="FFC2BF"/>
              </a:gs>
            </a:gsLst>
            <a:lin ang="16200037" scaled="0"/>
          </a:gradFill>
          <a:ln w="9525" cap="flat">
            <a:solidFill>
              <a:srgbClr val="BE4B4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472849"/>
            <a:ext cx="8953573" cy="192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Content Migration Strategy</a:t>
            </a:r>
          </a:p>
        </p:txBody>
      </p:sp>
      <p:sp>
        <p:nvSpPr>
          <p:cNvPr id="124" name="Shape 124"/>
          <p:cNvSpPr/>
          <p:nvPr/>
        </p:nvSpPr>
        <p:spPr>
          <a:xfrm>
            <a:off x="596225" y="2272200"/>
            <a:ext cx="1328999" cy="761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Blackboard courses</a:t>
            </a:r>
          </a:p>
        </p:txBody>
      </p:sp>
      <p:sp>
        <p:nvSpPr>
          <p:cNvPr id="125" name="Shape 125"/>
          <p:cNvSpPr/>
          <p:nvPr/>
        </p:nvSpPr>
        <p:spPr>
          <a:xfrm>
            <a:off x="1925225" y="2358375"/>
            <a:ext cx="1900799" cy="51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Exported in bulk</a:t>
            </a:r>
          </a:p>
        </p:txBody>
      </p:sp>
      <p:sp>
        <p:nvSpPr>
          <p:cNvPr id="126" name="Shape 126"/>
          <p:cNvSpPr/>
          <p:nvPr/>
        </p:nvSpPr>
        <p:spPr>
          <a:xfrm>
            <a:off x="4081850" y="2272200"/>
            <a:ext cx="1328999" cy="7614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Canvas “Library”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900300" y="3272050"/>
            <a:ext cx="1650000" cy="82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/>
              <a:t>F2013 (on-campus), W2014, S2014, U2014, F2014 (Ecampus)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3994150" y="3157300"/>
            <a:ext cx="1725600" cy="10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On-campus instructors can review sites that contain their migrated content in this “holding zone”</a:t>
            </a:r>
          </a:p>
        </p:txBody>
      </p:sp>
      <p:sp>
        <p:nvSpPr>
          <p:cNvPr id="129" name="Shape 129"/>
          <p:cNvSpPr/>
          <p:nvPr/>
        </p:nvSpPr>
        <p:spPr>
          <a:xfrm>
            <a:off x="6188200" y="2272200"/>
            <a:ext cx="1692300" cy="761400"/>
          </a:xfrm>
          <a:prstGeom prst="roundRect">
            <a:avLst>
              <a:gd name="adj" fmla="val 16667"/>
            </a:avLst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Canvas course site shells 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6152200" y="3157300"/>
            <a:ext cx="2137799" cy="198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On-campus Instructors may copy some or all course course content from the Library site to the “real” course site. Or they may build their Canvas site “from scratch” </a:t>
            </a:r>
          </a:p>
        </p:txBody>
      </p:sp>
      <p:sp>
        <p:nvSpPr>
          <p:cNvPr id="131" name="Shape 131"/>
          <p:cNvSpPr/>
          <p:nvPr/>
        </p:nvSpPr>
        <p:spPr>
          <a:xfrm>
            <a:off x="6086500" y="1616000"/>
            <a:ext cx="2269199" cy="338699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9525" cap="flat">
            <a:solidFill>
              <a:srgbClr val="B45F0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Late Nov. 2014 &gt;&gt;&gt;</a:t>
            </a:r>
          </a:p>
        </p:txBody>
      </p:sp>
      <p:sp>
        <p:nvSpPr>
          <p:cNvPr id="132" name="Shape 132"/>
          <p:cNvSpPr/>
          <p:nvPr/>
        </p:nvSpPr>
        <p:spPr>
          <a:xfrm>
            <a:off x="646100" y="1616000"/>
            <a:ext cx="2269199" cy="338699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9525" cap="flat">
            <a:solidFill>
              <a:srgbClr val="B45F0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Sept. - late Oct. 2014</a:t>
            </a:r>
          </a:p>
        </p:txBody>
      </p:sp>
      <p:sp>
        <p:nvSpPr>
          <p:cNvPr id="133" name="Shape 133"/>
          <p:cNvSpPr/>
          <p:nvPr/>
        </p:nvSpPr>
        <p:spPr>
          <a:xfrm>
            <a:off x="3611750" y="1616000"/>
            <a:ext cx="2269199" cy="338699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9525" cap="flat">
            <a:solidFill>
              <a:srgbClr val="B45F0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Late Nov. 2014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Setting up Canvas Course Sites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3125" y="1682550"/>
            <a:ext cx="1676400" cy="14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/>
          <p:nvPr/>
        </p:nvSpPr>
        <p:spPr>
          <a:xfrm>
            <a:off x="299000" y="1544575"/>
            <a:ext cx="1443900" cy="488500"/>
          </a:xfrm>
          <a:prstGeom prst="flowChartExtract">
            <a:avLst/>
          </a:prstGeom>
          <a:solidFill>
            <a:srgbClr val="1155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471350" y="2062573"/>
            <a:ext cx="1099200" cy="774900"/>
          </a:xfrm>
          <a:prstGeom prst="rect">
            <a:avLst/>
          </a:prstGeom>
          <a:solidFill>
            <a:srgbClr val="6D9EEB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Blackboard course</a:t>
            </a:r>
          </a:p>
        </p:txBody>
      </p:sp>
      <p:sp>
        <p:nvSpPr>
          <p:cNvPr id="142" name="Shape 142"/>
          <p:cNvSpPr/>
          <p:nvPr/>
        </p:nvSpPr>
        <p:spPr>
          <a:xfrm>
            <a:off x="4239750" y="1682550"/>
            <a:ext cx="1443900" cy="488500"/>
          </a:xfrm>
          <a:prstGeom prst="flowChartExtract">
            <a:avLst/>
          </a:prstGeom>
          <a:solidFill>
            <a:srgbClr val="FF99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4412100" y="2200548"/>
            <a:ext cx="1099200" cy="774900"/>
          </a:xfrm>
          <a:prstGeom prst="rect">
            <a:avLst/>
          </a:prstGeom>
          <a:solidFill>
            <a:srgbClr val="F1C23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Canvas course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1048875" y="3388925"/>
            <a:ext cx="7261199" cy="119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Anticipate 4-20 hours per course site (not including training)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Blackboard tools are not identical to Canvas tools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first course set-up is </a:t>
            </a:r>
            <a:r>
              <a:rPr lang="en" i="1"/>
              <a:t>typically </a:t>
            </a:r>
            <a:r>
              <a:rPr lang="en"/>
              <a:t>the most time-consuming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We will have many training options, support materials and hands-on workshops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On-campus instructor access to Canvas sites approx. 3rd week of November; Ecampus schedule and support is somewhat different</a:t>
            </a:r>
          </a:p>
        </p:txBody>
      </p:sp>
      <p:sp>
        <p:nvSpPr>
          <p:cNvPr id="145" name="Shape 145"/>
          <p:cNvSpPr/>
          <p:nvPr/>
        </p:nvSpPr>
        <p:spPr>
          <a:xfrm>
            <a:off x="6026375" y="1681575"/>
            <a:ext cx="2224799" cy="359099"/>
          </a:xfrm>
          <a:prstGeom prst="wedgeRoundRectCallout">
            <a:avLst>
              <a:gd name="adj1" fmla="val -76244"/>
              <a:gd name="adj2" fmla="val 26484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Use all migrated Bb content</a:t>
            </a:r>
          </a:p>
        </p:txBody>
      </p:sp>
      <p:sp>
        <p:nvSpPr>
          <p:cNvPr id="146" name="Shape 146"/>
          <p:cNvSpPr/>
          <p:nvPr/>
        </p:nvSpPr>
        <p:spPr>
          <a:xfrm>
            <a:off x="6026375" y="2173575"/>
            <a:ext cx="2224799" cy="359099"/>
          </a:xfrm>
          <a:prstGeom prst="wedgeRoundRectCallout">
            <a:avLst>
              <a:gd name="adj1" fmla="val -76244"/>
              <a:gd name="adj2" fmla="val 26484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/>
              <a:t>Use some migrated Bb content</a:t>
            </a:r>
          </a:p>
        </p:txBody>
      </p:sp>
      <p:sp>
        <p:nvSpPr>
          <p:cNvPr id="147" name="Shape 147"/>
          <p:cNvSpPr/>
          <p:nvPr/>
        </p:nvSpPr>
        <p:spPr>
          <a:xfrm>
            <a:off x="6026375" y="2665575"/>
            <a:ext cx="2253600" cy="359099"/>
          </a:xfrm>
          <a:prstGeom prst="wedgeRoundRectCallout">
            <a:avLst>
              <a:gd name="adj1" fmla="val -75351"/>
              <a:gd name="adj2" fmla="val -4087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/>
              <a:t>Set up Canvas site from scratch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Ecampus Specifics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Char char="•"/>
            </a:pPr>
            <a:r>
              <a:rPr lang="en" sz="1800" dirty="0">
                <a:solidFill>
                  <a:schemeClr val="tx1"/>
                </a:solidFill>
              </a:rPr>
              <a:t>As always, Ecampus will continue to offer funding for new course developments and for course updates </a:t>
            </a:r>
          </a:p>
          <a:p>
            <a:pPr marL="457200" lvl="0" indent="-342900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Char char="•"/>
            </a:pPr>
            <a:r>
              <a:rPr lang="en" sz="1800" dirty="0">
                <a:solidFill>
                  <a:schemeClr val="tx1"/>
                </a:solidFill>
              </a:rPr>
              <a:t>Faculty are encouraged to make the most of migration by improving courses as they move them </a:t>
            </a:r>
          </a:p>
          <a:p>
            <a:pPr marL="457200" lvl="0" indent="-342900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Char char="•"/>
            </a:pPr>
            <a:r>
              <a:rPr lang="en" sz="1800" dirty="0">
                <a:solidFill>
                  <a:schemeClr val="tx1"/>
                </a:solidFill>
              </a:rPr>
              <a:t>For courses that have been recently developed or updated, Ecampus will offer training and support</a:t>
            </a:r>
          </a:p>
          <a:p>
            <a:pPr marL="457200" lvl="0" indent="-342900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Char char="•"/>
            </a:pPr>
            <a:r>
              <a:rPr lang="en" sz="1800" dirty="0">
                <a:solidFill>
                  <a:schemeClr val="tx1"/>
                </a:solidFill>
              </a:rPr>
              <a:t>We are updating our online course proposal system to help us handle the communications needed for migration </a:t>
            </a: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1800" dirty="0">
                <a:solidFill>
                  <a:schemeClr val="tx1"/>
                </a:solidFill>
              </a:rPr>
              <a:t>Ecampus trainings will be separate and somewhat different from campus trainings; many will be organized by department or program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7025" y="2831950"/>
            <a:ext cx="757249" cy="757249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29075" y="14910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anvas Migration Overview&amp;#x0D;OSU Faculty Senat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Agenda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Canvas Migration Liaisons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Canvas Migration Schedule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Content Migration Strategy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Setting up Canvas Course Sites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Ecampus Specifics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Questions?&amp;quot;&quot;/&gt;&lt;property id=&quot;20307&quot; value=&quot;263&quot;/&gt;&lt;/object&gt;&lt;/object&gt;&lt;object type=&quot;8&quot; unique_id=&quot;1002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335</Words>
  <Application>Microsoft Office PowerPoint</Application>
  <PresentationFormat>On-screen Show (16:9)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simple-light</vt:lpstr>
      <vt:lpstr>Office Theme</vt:lpstr>
      <vt:lpstr>Canvas Migration Overview OSU Faculty Senate</vt:lpstr>
      <vt:lpstr>Agenda</vt:lpstr>
      <vt:lpstr>Canvas Migration Liaisons</vt:lpstr>
      <vt:lpstr>Canvas Migration Schedule</vt:lpstr>
      <vt:lpstr>Content Migration Strategy</vt:lpstr>
      <vt:lpstr>Setting up Canvas Course Sites</vt:lpstr>
      <vt:lpstr>Ecampus Specifics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 Migration Overview OSU Faculty Senate</dc:title>
  <dc:creator>Greenough, Lynn</dc:creator>
  <cp:lastModifiedBy>Greenough, Lynn</cp:lastModifiedBy>
  <cp:revision>2</cp:revision>
  <dcterms:modified xsi:type="dcterms:W3CDTF">2014-10-06T20:03:37Z</dcterms:modified>
</cp:coreProperties>
</file>