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18" r:id="rId1"/>
  </p:sldMasterIdLst>
  <p:notesMasterIdLst>
    <p:notesMasterId r:id="rId11"/>
  </p:notesMasterIdLst>
  <p:handoutMasterIdLst>
    <p:handoutMasterId r:id="rId12"/>
  </p:handoutMasterIdLst>
  <p:sldIdLst>
    <p:sldId id="267" r:id="rId2"/>
    <p:sldId id="272" r:id="rId3"/>
    <p:sldId id="279" r:id="rId4"/>
    <p:sldId id="273" r:id="rId5"/>
    <p:sldId id="275" r:id="rId6"/>
    <p:sldId id="276" r:id="rId7"/>
    <p:sldId id="277" r:id="rId8"/>
    <p:sldId id="278" r:id="rId9"/>
    <p:sldId id="280" r:id="rId10"/>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CC"/>
    <a:srgbClr val="0000FF"/>
    <a:srgbClr val="DDDDDD"/>
    <a:srgbClr val="B2B2B2"/>
    <a:srgbClr val="FF9933"/>
    <a:srgbClr val="66CCFF"/>
    <a:srgbClr val="D759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napToObjects="1">
      <p:cViewPr>
        <p:scale>
          <a:sx n="91" d="100"/>
          <a:sy n="91" d="100"/>
        </p:scale>
        <p:origin x="-1032"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56" tIns="48328" rIns="96656" bIns="48328"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4143587" y="2"/>
            <a:ext cx="3169920" cy="480060"/>
          </a:xfrm>
          <a:prstGeom prst="rect">
            <a:avLst/>
          </a:prstGeom>
        </p:spPr>
        <p:txBody>
          <a:bodyPr vert="horz" lIns="96656" tIns="48328" rIns="96656" bIns="48328" rtlCol="0"/>
          <a:lstStyle>
            <a:lvl1pPr algn="r" fontAlgn="auto">
              <a:spcBef>
                <a:spcPts val="0"/>
              </a:spcBef>
              <a:spcAft>
                <a:spcPts val="0"/>
              </a:spcAft>
              <a:defRPr sz="1200">
                <a:latin typeface="+mn-lt"/>
                <a:ea typeface="+mn-ea"/>
                <a:cs typeface="+mn-cs"/>
              </a:defRPr>
            </a:lvl1pPr>
          </a:lstStyle>
          <a:p>
            <a:pPr>
              <a:defRPr/>
            </a:pPr>
            <a:fld id="{ADA11840-1143-4183-9D7E-10AEABD528F0}" type="datetime1">
              <a:rPr lang="en-US"/>
              <a:pPr>
                <a:defRPr/>
              </a:pPr>
              <a:t>9/26/2013</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6" tIns="48328" rIns="96656" bIns="48328"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6" tIns="48328" rIns="96656" bIns="48328" rtlCol="0" anchor="b"/>
          <a:lstStyle>
            <a:lvl1pPr algn="r" fontAlgn="auto">
              <a:spcBef>
                <a:spcPts val="0"/>
              </a:spcBef>
              <a:spcAft>
                <a:spcPts val="0"/>
              </a:spcAft>
              <a:defRPr sz="1200">
                <a:latin typeface="+mn-lt"/>
                <a:ea typeface="+mn-ea"/>
                <a:cs typeface="+mn-cs"/>
              </a:defRPr>
            </a:lvl1pPr>
          </a:lstStyle>
          <a:p>
            <a:pPr>
              <a:defRPr/>
            </a:pPr>
            <a:fld id="{35100D00-B097-4B79-9A13-604F0CB99AC0}" type="slidenum">
              <a:rPr lang="en-US"/>
              <a:pPr>
                <a:defRPr/>
              </a:pPr>
              <a:t>‹#›</a:t>
            </a:fld>
            <a:endParaRPr lang="en-US"/>
          </a:p>
        </p:txBody>
      </p:sp>
    </p:spTree>
    <p:extLst>
      <p:ext uri="{BB962C8B-B14F-4D97-AF65-F5344CB8AC3E}">
        <p14:creationId xmlns:p14="http://schemas.microsoft.com/office/powerpoint/2010/main" val="3209803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56" tIns="48328" rIns="96656" bIns="48328"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2"/>
            <a:ext cx="3169920" cy="480060"/>
          </a:xfrm>
          <a:prstGeom prst="rect">
            <a:avLst/>
          </a:prstGeom>
        </p:spPr>
        <p:txBody>
          <a:bodyPr vert="horz" lIns="96656" tIns="48328" rIns="96656" bIns="48328" rtlCol="0"/>
          <a:lstStyle>
            <a:lvl1pPr algn="r" fontAlgn="auto">
              <a:spcBef>
                <a:spcPts val="0"/>
              </a:spcBef>
              <a:spcAft>
                <a:spcPts val="0"/>
              </a:spcAft>
              <a:defRPr sz="1200">
                <a:latin typeface="+mn-lt"/>
                <a:ea typeface="+mn-ea"/>
                <a:cs typeface="+mn-cs"/>
              </a:defRPr>
            </a:lvl1pPr>
          </a:lstStyle>
          <a:p>
            <a:pPr>
              <a:defRPr/>
            </a:pPr>
            <a:fld id="{2B83C414-6539-4328-8FD9-53549C60F9EE}" type="datetime1">
              <a:rPr lang="en-US"/>
              <a:pPr>
                <a:defRPr/>
              </a:pPr>
              <a:t>9/26/2013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6" tIns="48328" rIns="96656" bIns="48328" rtlCol="0" anchor="ctr"/>
          <a:lstStyle/>
          <a:p>
            <a:pPr lvl="0"/>
            <a:endParaRPr lang="en-US" noProof="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6" tIns="48328" rIns="96656" bIns="483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56" tIns="48328" rIns="96656" bIns="48328"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6" tIns="48328" rIns="96656" bIns="48328" rtlCol="0" anchor="b"/>
          <a:lstStyle>
            <a:lvl1pPr algn="r" fontAlgn="auto">
              <a:spcBef>
                <a:spcPts val="0"/>
              </a:spcBef>
              <a:spcAft>
                <a:spcPts val="0"/>
              </a:spcAft>
              <a:defRPr sz="1200">
                <a:latin typeface="+mn-lt"/>
                <a:ea typeface="+mn-ea"/>
                <a:cs typeface="+mn-cs"/>
              </a:defRPr>
            </a:lvl1pPr>
          </a:lstStyle>
          <a:p>
            <a:pPr>
              <a:defRPr/>
            </a:pPr>
            <a:fld id="{C96C6EF5-3572-4A27-A212-AC0A56673D69}" type="slidenum">
              <a:rPr lang="en-US"/>
              <a:pPr>
                <a:defRPr/>
              </a:pPr>
              <a:t>‹#›</a:t>
            </a:fld>
            <a:endParaRPr lang="en-US"/>
          </a:p>
        </p:txBody>
      </p:sp>
    </p:spTree>
    <p:extLst>
      <p:ext uri="{BB962C8B-B14F-4D97-AF65-F5344CB8AC3E}">
        <p14:creationId xmlns:p14="http://schemas.microsoft.com/office/powerpoint/2010/main" val="11684338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ＭＳ Ｐゴシック" pitchFamily="-12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Option 1">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3200400"/>
            <a:ext cx="7315200" cy="2057400"/>
          </a:xfrm>
        </p:spPr>
        <p:txBody>
          <a:bodyPr/>
          <a:lstStyle>
            <a:lvl1pPr algn="l">
              <a:defRPr sz="3600">
                <a:effectLst/>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914400" y="5303520"/>
            <a:ext cx="5486400" cy="914400"/>
          </a:xfrm>
        </p:spPr>
        <p:txBody>
          <a:bodyPr/>
          <a:lstStyle>
            <a:lvl1pPr marL="0" indent="0" algn="l">
              <a:buFont typeface="Times" pitchFamily="-96" charset="0"/>
              <a:buNone/>
              <a:defRPr sz="2400">
                <a:solidFill>
                  <a:srgbClr val="FFFFFF"/>
                </a:solidFill>
                <a:effectLst/>
              </a:defRPr>
            </a:lvl1pPr>
          </a:lstStyle>
          <a:p>
            <a:r>
              <a:rPr lang="en-US" dirty="0"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114800" cy="4343400"/>
          </a:xfrm>
        </p:spPr>
        <p:txBody>
          <a:bodyPr/>
          <a:lstStyle>
            <a:lvl1pPr marL="457200" indent="-457200">
              <a:buFont typeface="+mj-lt"/>
              <a:buAutoNum type="arabicPeriod"/>
              <a:defRPr sz="2400"/>
            </a:lvl1pPr>
            <a:lvl2pPr marL="682625" indent="-230188">
              <a:buFont typeface="Arial"/>
              <a:buChar char="•"/>
              <a:defRPr sz="2000"/>
            </a:lvl2pPr>
            <a:lvl3pPr marL="914400" indent="-228600">
              <a:buFont typeface="Arial"/>
              <a:buChar char="•"/>
              <a:defRPr/>
            </a:lvl3pPr>
            <a:lvl4pPr marL="1143000" indent="-228600">
              <a:defRPr/>
            </a:lvl4pPr>
            <a:lvl5pPr marL="1144588"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1"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6"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684042F4-ACDD-4715-8A66-5C392285AB33}" type="datetime4">
              <a:rPr lang="en-US"/>
              <a:pPr>
                <a:defRPr/>
              </a:pPr>
              <a:t>September 26, 2013</a:t>
            </a:fld>
            <a:endParaRPr lang="en-US"/>
          </a:p>
        </p:txBody>
      </p:sp>
      <p:sp>
        <p:nvSpPr>
          <p:cNvPr id="7"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DE8BCF59-4DE9-4B75-8DFB-BFB5CDD1EBE8}" type="slidenum">
              <a:rPr lang="en-US"/>
              <a:pPr>
                <a:defRPr/>
              </a:pPr>
              <a:t>‹#›</a:t>
            </a:fld>
            <a:endParaRPr lang="en-US"/>
          </a:p>
        </p:txBody>
      </p:sp>
      <p:sp>
        <p:nvSpPr>
          <p:cNvPr id="9" name="Footer Placeholder 10"/>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no bullets and thumbnai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54864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2"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3"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6" name="Date Placeholder 6"/>
          <p:cNvSpPr>
            <a:spLocks noGrp="1"/>
          </p:cNvSpPr>
          <p:nvPr>
            <p:ph type="dt" sz="half" idx="12"/>
          </p:nvPr>
        </p:nvSpPr>
        <p:spPr>
          <a:xfrm>
            <a:off x="457200" y="6080125"/>
            <a:ext cx="1828800" cy="182563"/>
          </a:xfrm>
          <a:prstGeom prst="rect">
            <a:avLst/>
          </a:prstGeom>
        </p:spPr>
        <p:txBody>
          <a:bodyPr/>
          <a:lstStyle>
            <a:lvl1pPr>
              <a:defRPr/>
            </a:lvl1pPr>
          </a:lstStyle>
          <a:p>
            <a:pPr>
              <a:defRPr/>
            </a:pPr>
            <a:fld id="{1A6D0B92-3FC1-4D85-8269-EC14D859AAFB}" type="datetime4">
              <a:rPr lang="en-US"/>
              <a:pPr>
                <a:defRPr/>
              </a:pPr>
              <a:t>September 26, 2013</a:t>
            </a:fld>
            <a:endParaRPr lang="en-US"/>
          </a:p>
        </p:txBody>
      </p:sp>
      <p:sp>
        <p:nvSpPr>
          <p:cNvPr id="7" name="Slide Number Placeholder 11"/>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39A4FA66-D6B2-4927-ACBF-97018130B2BB}" type="slidenum">
              <a:rPr lang="en-US"/>
              <a:pPr>
                <a:defRPr/>
              </a:pPr>
              <a:t>‹#›</a:t>
            </a:fld>
            <a:endParaRPr lang="en-US"/>
          </a:p>
        </p:txBody>
      </p:sp>
      <p:sp>
        <p:nvSpPr>
          <p:cNvPr id="9" name="Footer Placeholder 12"/>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w/number and thumbnail">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5486400" cy="4343400"/>
          </a:xfrm>
        </p:spPr>
        <p:txBody>
          <a:bodyPr/>
          <a:lstStyle>
            <a:lvl1pPr marL="457200" indent="-457200">
              <a:buFont typeface="+mj-lt"/>
              <a:buAutoNum type="arabicPeriod"/>
              <a:defRPr sz="2400"/>
            </a:lvl1pPr>
            <a:lvl2pPr marL="682625" indent="-230188">
              <a:buFont typeface="Arial"/>
              <a:buChar char="•"/>
              <a:defRPr sz="2000"/>
            </a:lvl2pPr>
            <a:lvl3pPr marL="914400" indent="-228600">
              <a:buFont typeface="Arial"/>
              <a:buChar char="•"/>
              <a:defRPr/>
            </a:lvl3pPr>
            <a:lvl4pPr marL="1143000" indent="-228600">
              <a:defRPr/>
            </a:lvl4pPr>
            <a:lvl5pPr marL="1144588" inden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2"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3"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6" name="Date Placeholder 6"/>
          <p:cNvSpPr>
            <a:spLocks noGrp="1"/>
          </p:cNvSpPr>
          <p:nvPr>
            <p:ph type="dt" sz="half" idx="12"/>
          </p:nvPr>
        </p:nvSpPr>
        <p:spPr>
          <a:xfrm>
            <a:off x="457200" y="6080125"/>
            <a:ext cx="1828800" cy="182563"/>
          </a:xfrm>
          <a:prstGeom prst="rect">
            <a:avLst/>
          </a:prstGeom>
        </p:spPr>
        <p:txBody>
          <a:bodyPr/>
          <a:lstStyle>
            <a:lvl1pPr>
              <a:defRPr/>
            </a:lvl1pPr>
          </a:lstStyle>
          <a:p>
            <a:pPr>
              <a:defRPr/>
            </a:pPr>
            <a:fld id="{7E024FBB-1015-48B4-9CE1-D18995507E75}" type="datetime4">
              <a:rPr lang="en-US"/>
              <a:pPr>
                <a:defRPr/>
              </a:pPr>
              <a:t>September 26, 2013</a:t>
            </a:fld>
            <a:endParaRPr lang="en-US"/>
          </a:p>
        </p:txBody>
      </p:sp>
      <p:sp>
        <p:nvSpPr>
          <p:cNvPr id="7" name="Slide Number Placeholder 11"/>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DBDB6F1F-B359-45C1-8EE0-58E698ED62EF}" type="slidenum">
              <a:rPr lang="en-US"/>
              <a:pPr>
                <a:defRPr/>
              </a:pPr>
              <a:t>‹#›</a:t>
            </a:fld>
            <a:endParaRPr lang="en-US"/>
          </a:p>
        </p:txBody>
      </p:sp>
      <p:sp>
        <p:nvSpPr>
          <p:cNvPr id="9" name="Footer Placeholder 12"/>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4690872"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7" name="Date Placeholder 6"/>
          <p:cNvSpPr>
            <a:spLocks noGrp="1"/>
          </p:cNvSpPr>
          <p:nvPr>
            <p:ph type="dt" sz="half" idx="11"/>
          </p:nvPr>
        </p:nvSpPr>
        <p:spPr>
          <a:xfrm>
            <a:off x="457200" y="6080125"/>
            <a:ext cx="1828800" cy="182563"/>
          </a:xfrm>
          <a:prstGeom prst="rect">
            <a:avLst/>
          </a:prstGeom>
        </p:spPr>
        <p:txBody>
          <a:bodyPr/>
          <a:lstStyle>
            <a:lvl1pPr>
              <a:defRPr/>
            </a:lvl1pPr>
          </a:lstStyle>
          <a:p>
            <a:pPr>
              <a:defRPr/>
            </a:pPr>
            <a:fld id="{98E714F4-8FDE-4E41-B26D-C9225C8BE039}" type="datetime4">
              <a:rPr lang="en-US"/>
              <a:pPr>
                <a:defRPr/>
              </a:pPr>
              <a:t>September 26, 2013</a:t>
            </a:fld>
            <a:endParaRPr lang="en-US"/>
          </a:p>
        </p:txBody>
      </p:sp>
      <p:sp>
        <p:nvSpPr>
          <p:cNvPr id="8" name="Slide Number Placeholder 7"/>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1DC3AB1F-F638-4BE8-A7A7-D783ADEC024F}" type="slidenum">
              <a:rPr lang="en-US"/>
              <a:pPr>
                <a:defRPr/>
              </a:pPr>
              <a:t>‹#›</a:t>
            </a:fld>
            <a:endParaRPr lang="en-US"/>
          </a:p>
        </p:txBody>
      </p:sp>
      <p:sp>
        <p:nvSpPr>
          <p:cNvPr id="9" name="Footer Placeholder 8"/>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2"/>
          <p:cNvSpPr>
            <a:spLocks noGrp="1"/>
          </p:cNvSpPr>
          <p:nvPr>
            <p:ph idx="10"/>
          </p:nvPr>
        </p:nvSpPr>
        <p:spPr>
          <a:xfrm>
            <a:off x="4690872"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64EB4F75-73A4-4DE1-838B-C56E1D15B3E6}" type="datetime4">
              <a:rPr lang="en-US"/>
              <a:pPr>
                <a:defRPr/>
              </a:pPr>
              <a:t>September 26, 2013</a:t>
            </a:fld>
            <a:endParaRPr lang="en-US"/>
          </a:p>
        </p:txBody>
      </p:sp>
      <p:sp>
        <p:nvSpPr>
          <p:cNvPr id="6"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536229F1-2DA0-4373-A2C1-40475529AD48}" type="slidenum">
              <a:rPr lang="en-US"/>
              <a:pPr>
                <a:defRPr/>
              </a:pPr>
              <a:t>‹#›</a:t>
            </a:fld>
            <a:endParaRPr lang="en-US"/>
          </a:p>
        </p:txBody>
      </p:sp>
      <p:sp>
        <p:nvSpPr>
          <p:cNvPr id="7" name="Footer Placeholder 9"/>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0"/>
          </p:nvPr>
        </p:nvSpPr>
        <p:spPr>
          <a:xfrm>
            <a:off x="4690872"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8" name="Date Placeholder 8"/>
          <p:cNvSpPr>
            <a:spLocks noGrp="1"/>
          </p:cNvSpPr>
          <p:nvPr>
            <p:ph type="dt" sz="half" idx="11"/>
          </p:nvPr>
        </p:nvSpPr>
        <p:spPr>
          <a:xfrm>
            <a:off x="457200" y="6080125"/>
            <a:ext cx="1828800" cy="182563"/>
          </a:xfrm>
          <a:prstGeom prst="rect">
            <a:avLst/>
          </a:prstGeom>
        </p:spPr>
        <p:txBody>
          <a:bodyPr/>
          <a:lstStyle>
            <a:lvl1pPr>
              <a:defRPr/>
            </a:lvl1pPr>
          </a:lstStyle>
          <a:p>
            <a:pPr>
              <a:defRPr/>
            </a:pPr>
            <a:fld id="{CDD11A06-79F2-445C-B7FC-98554770998D}" type="datetime4">
              <a:rPr lang="en-US"/>
              <a:pPr>
                <a:defRPr/>
              </a:pPr>
              <a:t>September 26, 2013</a:t>
            </a:fld>
            <a:endParaRPr lang="en-US"/>
          </a:p>
        </p:txBody>
      </p:sp>
      <p:sp>
        <p:nvSpPr>
          <p:cNvPr id="9" name="Slide Number Placeholder 9"/>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A6E389B6-21F9-48D4-92D2-5DB0252B6423}" type="slidenum">
              <a:rPr lang="en-US"/>
              <a:pPr>
                <a:defRPr/>
              </a:pPr>
              <a:t>‹#›</a:t>
            </a:fld>
            <a:endParaRPr lang="en-US"/>
          </a:p>
        </p:txBody>
      </p:sp>
      <p:sp>
        <p:nvSpPr>
          <p:cNvPr id="10" name="Footer Placeholder 10"/>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080125"/>
            <a:ext cx="1828800" cy="182563"/>
          </a:xfrm>
          <a:prstGeom prst="rect">
            <a:avLst/>
          </a:prstGeom>
        </p:spPr>
        <p:txBody>
          <a:bodyPr/>
          <a:lstStyle>
            <a:lvl1pPr>
              <a:defRPr/>
            </a:lvl1pPr>
          </a:lstStyle>
          <a:p>
            <a:pPr>
              <a:defRPr/>
            </a:pPr>
            <a:fld id="{4106A43A-63C7-450D-AA96-797F90DBE8B2}" type="datetime4">
              <a:rPr lang="en-US"/>
              <a:pPr>
                <a:defRPr/>
              </a:pPr>
              <a:t>September 26, 2013</a:t>
            </a:fld>
            <a:endParaRPr lang="en-US"/>
          </a:p>
        </p:txBody>
      </p:sp>
      <p:sp>
        <p:nvSpPr>
          <p:cNvPr id="3"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A53DEE1B-3A6C-4FFB-85EE-B39921EBAC5E}" type="slidenum">
              <a:rPr lang="en-US"/>
              <a:pPr>
                <a:defRPr/>
              </a:pPr>
              <a:t>‹#›</a:t>
            </a:fld>
            <a:endParaRPr lang="en-US"/>
          </a:p>
        </p:txBody>
      </p:sp>
      <p:sp>
        <p:nvSpPr>
          <p:cNvPr id="4" name="Footer Placeholder 6"/>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Layout No Tag">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a:xfrm>
            <a:off x="457200" y="6264275"/>
            <a:ext cx="2895600" cy="182563"/>
          </a:xfrm>
          <a:prstGeom prst="rect">
            <a:avLst/>
          </a:prstGeom>
        </p:spPr>
        <p:txBody>
          <a:bodyPr/>
          <a:lstStyle>
            <a:lvl1pPr>
              <a:defRPr/>
            </a:lvl1pPr>
          </a:lstStyle>
          <a:p>
            <a:pPr>
              <a:defRPr/>
            </a:pPr>
            <a:endParaRPr lang="en-US"/>
          </a:p>
        </p:txBody>
      </p:sp>
      <p:sp>
        <p:nvSpPr>
          <p:cNvPr id="3" name="Date Placeholder 3"/>
          <p:cNvSpPr>
            <a:spLocks noGrp="1"/>
          </p:cNvSpPr>
          <p:nvPr>
            <p:ph type="dt" sz="half" idx="11"/>
          </p:nvPr>
        </p:nvSpPr>
        <p:spPr>
          <a:xfrm>
            <a:off x="457200" y="6080125"/>
            <a:ext cx="1828800" cy="182563"/>
          </a:xfrm>
          <a:prstGeom prst="rect">
            <a:avLst/>
          </a:prstGeom>
        </p:spPr>
        <p:txBody>
          <a:bodyPr/>
          <a:lstStyle>
            <a:lvl1pPr>
              <a:defRPr/>
            </a:lvl1pPr>
          </a:lstStyle>
          <a:p>
            <a:pPr>
              <a:defRPr/>
            </a:pPr>
            <a:fld id="{463C6808-DACA-4CF6-B764-D22965EC95B5}" type="datetime4">
              <a:rPr lang="en-US"/>
              <a:pPr>
                <a:defRPr/>
              </a:pPr>
              <a:t>September 26, 2013</a:t>
            </a:fld>
            <a:endParaRPr lang="en-US" dirty="0"/>
          </a:p>
        </p:txBody>
      </p:sp>
      <p:sp>
        <p:nvSpPr>
          <p:cNvPr id="4" name="Slide Number Placeholder 4"/>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3F87858D-3AB0-4078-BCD3-779B841EC33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ull width w/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defRPr/>
            </a:lvl4pPr>
            <a:lvl5pPr marL="9144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F32310F8-A02D-48AB-ABB9-265E37F29EAF}" type="slidenum">
              <a:rPr lang="en-US"/>
              <a:pPr>
                <a:defRPr/>
              </a:pPr>
              <a:t>‹#›</a:t>
            </a:fld>
            <a:endParaRPr lang="en-US"/>
          </a:p>
        </p:txBody>
      </p:sp>
      <p:sp>
        <p:nvSpPr>
          <p:cNvPr id="7" name="Footer Placeholder 8"/>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dirty="0"/>
          </a:p>
        </p:txBody>
      </p:sp>
      <p:pic>
        <p:nvPicPr>
          <p:cNvPr id="8" name="Picture 2"/>
          <p:cNvPicPr>
            <a:picLocks noChangeAspect="1" noChangeArrowheads="1"/>
          </p:cNvPicPr>
          <p:nvPr userDrawn="1"/>
        </p:nvPicPr>
        <p:blipFill>
          <a:blip r:embed="rId2"/>
          <a:srcRect/>
          <a:stretch>
            <a:fillRect/>
          </a:stretch>
        </p:blipFill>
        <p:spPr bwMode="auto">
          <a:xfrm>
            <a:off x="8181975" y="5724525"/>
            <a:ext cx="962025" cy="1133475"/>
          </a:xfrm>
          <a:prstGeom prst="rect">
            <a:avLst/>
          </a:prstGeom>
          <a:noFill/>
          <a:ln w="9525">
            <a:noFill/>
            <a:miter lim="800000"/>
            <a:headEnd/>
            <a:tailEnd/>
          </a:ln>
        </p:spPr>
      </p:pic>
      <p:sp>
        <p:nvSpPr>
          <p:cNvPr id="9" name="Rectangle 8"/>
          <p:cNvSpPr/>
          <p:nvPr userDrawn="1"/>
        </p:nvSpPr>
        <p:spPr bwMode="auto">
          <a:xfrm>
            <a:off x="0" y="0"/>
            <a:ext cx="9144000" cy="245806"/>
          </a:xfrm>
          <a:prstGeom prst="rect">
            <a:avLst/>
          </a:prstGeom>
          <a:solidFill>
            <a:srgbClr val="FF99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999999"/>
              </a:solidFill>
              <a:effectLst/>
              <a:latin typeface="Arial" charset="0"/>
              <a:ea typeface="ＭＳ Ｐゴシック" pitchFamily="-96" charset="-128"/>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1148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7575" indent="1588">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7"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Date Placeholder 9"/>
          <p:cNvSpPr>
            <a:spLocks noGrp="1"/>
          </p:cNvSpPr>
          <p:nvPr>
            <p:ph type="dt" sz="half" idx="11"/>
          </p:nvPr>
        </p:nvSpPr>
        <p:spPr>
          <a:xfrm>
            <a:off x="457200" y="6080125"/>
            <a:ext cx="1828800" cy="182563"/>
          </a:xfrm>
          <a:prstGeom prst="rect">
            <a:avLst/>
          </a:prstGeom>
        </p:spPr>
        <p:txBody>
          <a:bodyPr/>
          <a:lstStyle>
            <a:lvl1pPr>
              <a:defRPr/>
            </a:lvl1pPr>
          </a:lstStyle>
          <a:p>
            <a:pPr>
              <a:defRPr/>
            </a:pPr>
            <a:fld id="{EAB8434B-485E-4213-99F0-CDB82E154AE0}" type="datetime4">
              <a:rPr lang="en-US"/>
              <a:pPr>
                <a:defRPr/>
              </a:pPr>
              <a:t>September 26, 2013</a:t>
            </a:fld>
            <a:endParaRPr lang="en-US"/>
          </a:p>
        </p:txBody>
      </p:sp>
      <p:sp>
        <p:nvSpPr>
          <p:cNvPr id="9" name="Slide Number Placeholder 10"/>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812860BB-9B2C-41B1-BD5A-94E8B406A5A5}" type="slidenum">
              <a:rPr lang="en-US"/>
              <a:pPr>
                <a:defRPr/>
              </a:pPr>
              <a:t>‹#›</a:t>
            </a:fld>
            <a:endParaRPr lang="en-US"/>
          </a:p>
        </p:txBody>
      </p:sp>
      <p:sp>
        <p:nvSpPr>
          <p:cNvPr id="10" name="Footer Placeholder 11"/>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 column w/bullets and thumbnail">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457200" y="1371600"/>
            <a:ext cx="54864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7575" indent="1588">
              <a:buFont typeface="Arial"/>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1"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7" name="Date Placeholder 7"/>
          <p:cNvSpPr>
            <a:spLocks noGrp="1"/>
          </p:cNvSpPr>
          <p:nvPr>
            <p:ph type="dt" sz="half" idx="12"/>
          </p:nvPr>
        </p:nvSpPr>
        <p:spPr>
          <a:xfrm>
            <a:off x="457200" y="6080125"/>
            <a:ext cx="1828800" cy="182563"/>
          </a:xfrm>
          <a:prstGeom prst="rect">
            <a:avLst/>
          </a:prstGeom>
        </p:spPr>
        <p:txBody>
          <a:bodyPr/>
          <a:lstStyle>
            <a:lvl1pPr>
              <a:defRPr/>
            </a:lvl1pPr>
          </a:lstStyle>
          <a:p>
            <a:pPr>
              <a:defRPr/>
            </a:pPr>
            <a:fld id="{A7F93196-D72C-41CD-A69E-81EC611BD08E}" type="datetime4">
              <a:rPr lang="en-US"/>
              <a:pPr>
                <a:defRPr/>
              </a:pPr>
              <a:t>September 26, 2013</a:t>
            </a:fld>
            <a:endParaRPr lang="en-US"/>
          </a:p>
        </p:txBody>
      </p:sp>
      <p:sp>
        <p:nvSpPr>
          <p:cNvPr id="8" name="Slide Number Placeholder 8"/>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8FC8C21E-AAD5-4581-BC68-A631F3941F32}" type="slidenum">
              <a:rPr lang="en-US"/>
              <a:pPr>
                <a:defRPr/>
              </a:pPr>
              <a:t>‹#›</a:t>
            </a:fld>
            <a:endParaRPr lang="en-US"/>
          </a:p>
        </p:txBody>
      </p:sp>
      <p:sp>
        <p:nvSpPr>
          <p:cNvPr id="9" name="Footer Placeholder 11"/>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ull width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7" name="Picture Placeholder 6"/>
          <p:cNvSpPr>
            <a:spLocks noGrp="1"/>
          </p:cNvSpPr>
          <p:nvPr>
            <p:ph type="pic" sz="quarter" idx="10"/>
          </p:nvPr>
        </p:nvSpPr>
        <p:spPr>
          <a:xfrm>
            <a:off x="457200" y="1371599"/>
            <a:ext cx="8229600" cy="4343400"/>
          </a:xfrm>
        </p:spPr>
        <p:txBody>
          <a:bodyPr>
            <a:normAutofit/>
          </a:bodyPr>
          <a:lstStyle>
            <a:lvl1pPr>
              <a:buNone/>
              <a:defRPr/>
            </a:lvl1pPr>
          </a:lstStyle>
          <a:p>
            <a:pPr lvl="0"/>
            <a:r>
              <a:rPr lang="en-US" noProof="0" smtClean="0"/>
              <a:t>Click icon to add picture</a:t>
            </a:r>
            <a:endParaRPr lang="en-US" noProof="0"/>
          </a:p>
        </p:txBody>
      </p:sp>
      <p:sp>
        <p:nvSpPr>
          <p:cNvPr id="4" name="Date Placeholder 4"/>
          <p:cNvSpPr>
            <a:spLocks noGrp="1"/>
          </p:cNvSpPr>
          <p:nvPr>
            <p:ph type="dt" sz="half" idx="11"/>
          </p:nvPr>
        </p:nvSpPr>
        <p:spPr>
          <a:xfrm>
            <a:off x="457200" y="6080125"/>
            <a:ext cx="1828800" cy="182563"/>
          </a:xfrm>
          <a:prstGeom prst="rect">
            <a:avLst/>
          </a:prstGeom>
        </p:spPr>
        <p:txBody>
          <a:bodyPr/>
          <a:lstStyle>
            <a:lvl1pPr>
              <a:defRPr/>
            </a:lvl1pPr>
          </a:lstStyle>
          <a:p>
            <a:pPr>
              <a:defRPr/>
            </a:pPr>
            <a:fld id="{B746024A-9FF9-48BE-82B0-D0E7AE5CEF54}" type="datetime4">
              <a:rPr lang="en-US"/>
              <a:pPr>
                <a:defRPr/>
              </a:pPr>
              <a:t>September 26, 2013</a:t>
            </a:fld>
            <a:endParaRPr lang="en-US"/>
          </a:p>
        </p:txBody>
      </p:sp>
      <p:sp>
        <p:nvSpPr>
          <p:cNvPr id="5" name="Slide Number Placeholder 5"/>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FBDFD090-D78B-4F2C-A381-7E2AF03E9825}" type="slidenum">
              <a:rPr lang="en-US"/>
              <a:pPr>
                <a:defRPr/>
              </a:pPr>
              <a:t>‹#›</a:t>
            </a:fld>
            <a:endParaRPr lang="en-US"/>
          </a:p>
        </p:txBody>
      </p:sp>
      <p:sp>
        <p:nvSpPr>
          <p:cNvPr id="6" name="Footer Placeholder 7"/>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080125"/>
            <a:ext cx="1828800" cy="182563"/>
          </a:xfrm>
          <a:prstGeom prst="rect">
            <a:avLst/>
          </a:prstGeom>
        </p:spPr>
        <p:txBody>
          <a:bodyPr/>
          <a:lstStyle>
            <a:lvl1pPr>
              <a:defRPr/>
            </a:lvl1pPr>
          </a:lstStyle>
          <a:p>
            <a:pPr>
              <a:defRPr/>
            </a:pPr>
            <a:fld id="{496F58D9-F5BE-41BA-87B3-EF34CECD1756}" type="datetime4">
              <a:rPr lang="en-US"/>
              <a:pPr>
                <a:defRPr/>
              </a:pPr>
              <a:t>September 26, 2013</a:t>
            </a:fld>
            <a:endParaRPr lang="en-US"/>
          </a:p>
        </p:txBody>
      </p:sp>
      <p:sp>
        <p:nvSpPr>
          <p:cNvPr id="4"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73B0780C-2D4B-43AE-A56E-FA65A57E7C8B}" type="slidenum">
              <a:rPr lang="en-US"/>
              <a:pPr>
                <a:defRPr/>
              </a:pPr>
              <a:t>‹#›</a:t>
            </a:fld>
            <a:endParaRPr lang="en-US"/>
          </a:p>
        </p:txBody>
      </p:sp>
      <p:sp>
        <p:nvSpPr>
          <p:cNvPr id="5" name="Footer Placeholder 6"/>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Full width no 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371600"/>
            <a:ext cx="8229600" cy="4343400"/>
          </a:xfrm>
        </p:spPr>
        <p:txBody>
          <a:bodyPr/>
          <a:lstStyle>
            <a:lvl1pPr marL="0" indent="4763">
              <a:buNone/>
              <a:defRPr sz="2400"/>
            </a:lvl1pPr>
            <a:lvl2pPr marL="0" indent="0">
              <a:spcBef>
                <a:spcPts val="900"/>
              </a:spcBef>
              <a:buNone/>
              <a:defRPr sz="2000"/>
            </a:lvl2pPr>
            <a:lvl3pPr marL="0" indent="4763">
              <a:buNone/>
              <a:defRPr/>
            </a:lvl3pPr>
            <a:lvl4pPr marL="3175" indent="-3175">
              <a:buNone/>
              <a:defRPr/>
            </a:lvl4pPr>
            <a:lvl5pPr marL="0" indent="1588" defTabSz="919163">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4"/>
          <p:cNvSpPr>
            <a:spLocks noGrp="1"/>
          </p:cNvSpPr>
          <p:nvPr>
            <p:ph type="dt" sz="half" idx="10"/>
          </p:nvPr>
        </p:nvSpPr>
        <p:spPr>
          <a:xfrm>
            <a:off x="457200" y="6080125"/>
            <a:ext cx="1828800" cy="182563"/>
          </a:xfrm>
          <a:prstGeom prst="rect">
            <a:avLst/>
          </a:prstGeom>
        </p:spPr>
        <p:txBody>
          <a:bodyPr/>
          <a:lstStyle>
            <a:lvl1pPr>
              <a:defRPr/>
            </a:lvl1pPr>
          </a:lstStyle>
          <a:p>
            <a:pPr>
              <a:defRPr/>
            </a:pPr>
            <a:fld id="{5D6C6CD7-68FD-4A2D-8BD3-D9576AD76E39}" type="datetime4">
              <a:rPr lang="en-US"/>
              <a:pPr>
                <a:defRPr/>
              </a:pPr>
              <a:t>September 26, 2013</a:t>
            </a:fld>
            <a:endParaRPr lang="en-US"/>
          </a:p>
        </p:txBody>
      </p:sp>
      <p:sp>
        <p:nvSpPr>
          <p:cNvPr id="5"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AF04584F-758F-47B1-8267-5272577B715F}" type="slidenum">
              <a:rPr lang="en-US"/>
              <a:pPr>
                <a:defRPr/>
              </a:pPr>
              <a:t>‹#›</a:t>
            </a:fld>
            <a:endParaRPr lang="en-US"/>
          </a:p>
        </p:txBody>
      </p:sp>
      <p:sp>
        <p:nvSpPr>
          <p:cNvPr id="6" name="Footer Placeholder 7"/>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ull width w/number">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8"/>
          <p:cNvSpPr>
            <a:spLocks noGrp="1"/>
          </p:cNvSpPr>
          <p:nvPr>
            <p:ph type="dt" sz="half" idx="10"/>
          </p:nvPr>
        </p:nvSpPr>
        <p:spPr>
          <a:xfrm>
            <a:off x="457200" y="6080125"/>
            <a:ext cx="1828800" cy="182563"/>
          </a:xfrm>
          <a:prstGeom prst="rect">
            <a:avLst/>
          </a:prstGeom>
        </p:spPr>
        <p:txBody>
          <a:bodyPr/>
          <a:lstStyle>
            <a:lvl1pPr>
              <a:defRPr/>
            </a:lvl1pPr>
          </a:lstStyle>
          <a:p>
            <a:pPr>
              <a:defRPr/>
            </a:pPr>
            <a:fld id="{CABB4983-6335-41E8-B49E-7AC8D147A1BD}" type="datetime4">
              <a:rPr lang="en-US"/>
              <a:pPr>
                <a:defRPr/>
              </a:pPr>
              <a:t>September 26, 2013</a:t>
            </a:fld>
            <a:endParaRPr lang="en-US"/>
          </a:p>
        </p:txBody>
      </p:sp>
      <p:sp>
        <p:nvSpPr>
          <p:cNvPr id="6" name="Slide Number Placeholder 9"/>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81134A5E-7579-4404-B32C-51ED54BFECF3}" type="slidenum">
              <a:rPr lang="en-US"/>
              <a:pPr>
                <a:defRPr/>
              </a:pPr>
              <a:t>‹#›</a:t>
            </a:fld>
            <a:endParaRPr lang="en-US"/>
          </a:p>
        </p:txBody>
      </p:sp>
      <p:sp>
        <p:nvSpPr>
          <p:cNvPr id="7" name="Footer Placeholder 10"/>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1148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8"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5"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7F2F586F-5FD1-4FC6-8F23-4EC793AD4488}" type="datetime4">
              <a:rPr lang="en-US"/>
              <a:pPr>
                <a:defRPr/>
              </a:pPr>
              <a:t>September 26, 2013</a:t>
            </a:fld>
            <a:endParaRPr lang="en-US"/>
          </a:p>
        </p:txBody>
      </p:sp>
      <p:sp>
        <p:nvSpPr>
          <p:cNvPr id="6"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84215476-67E5-4FB1-94F3-4AB1ED0EF67E}" type="slidenum">
              <a:rPr lang="en-US"/>
              <a:pPr>
                <a:defRPr/>
              </a:pPr>
              <a:t>‹#›</a:t>
            </a:fld>
            <a:endParaRPr lang="en-US"/>
          </a:p>
        </p:txBody>
      </p:sp>
      <p:sp>
        <p:nvSpPr>
          <p:cNvPr id="7" name="Footer Placeholder 7"/>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93725"/>
            <a:ext cx="82296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TextBox 6"/>
          <p:cNvSpPr txBox="1"/>
          <p:nvPr userDrawn="1"/>
        </p:nvSpPr>
        <p:spPr>
          <a:xfrm>
            <a:off x="0" y="6400800"/>
            <a:ext cx="4799576" cy="461665"/>
          </a:xfrm>
          <a:prstGeom prst="rect">
            <a:avLst/>
          </a:prstGeom>
          <a:noFill/>
        </p:spPr>
        <p:txBody>
          <a:bodyPr wrap="square">
            <a:spAutoFit/>
          </a:bodyPr>
          <a:lstStyle/>
          <a:p>
            <a:pPr>
              <a:defRPr/>
            </a:pPr>
            <a:r>
              <a:rPr lang="en-US" sz="1200" b="1" dirty="0" smtClean="0">
                <a:solidFill>
                  <a:srgbClr val="000000"/>
                </a:solidFill>
              </a:rPr>
              <a:t>Mike </a:t>
            </a:r>
            <a:r>
              <a:rPr lang="en-US" sz="1200" b="1" dirty="0">
                <a:solidFill>
                  <a:srgbClr val="000000"/>
                </a:solidFill>
              </a:rPr>
              <a:t>Bailey, </a:t>
            </a:r>
            <a:r>
              <a:rPr lang="en-US" sz="1200" b="1" dirty="0" smtClean="0">
                <a:solidFill>
                  <a:srgbClr val="000000"/>
                </a:solidFill>
              </a:rPr>
              <a:t>OSU Curriculum Council</a:t>
            </a:r>
            <a:r>
              <a:rPr lang="en-US" sz="1200" b="1" dirty="0">
                <a:solidFill>
                  <a:srgbClr val="000000"/>
                </a:solidFill>
              </a:rPr>
              <a:t/>
            </a:r>
            <a:br>
              <a:rPr lang="en-US" sz="1200" b="1" dirty="0">
                <a:solidFill>
                  <a:srgbClr val="000000"/>
                </a:solidFill>
              </a:rPr>
            </a:br>
            <a:r>
              <a:rPr lang="en-US" sz="1200" b="1" dirty="0" smtClean="0">
                <a:solidFill>
                  <a:srgbClr val="000000"/>
                </a:solidFill>
              </a:rPr>
              <a:t>October</a:t>
            </a:r>
            <a:r>
              <a:rPr lang="en-US" sz="1200" b="1" baseline="0" dirty="0" smtClean="0">
                <a:solidFill>
                  <a:srgbClr val="000000"/>
                </a:solidFill>
              </a:rPr>
              <a:t> 11</a:t>
            </a:r>
            <a:r>
              <a:rPr lang="en-US" sz="1200" b="1" dirty="0" smtClean="0">
                <a:solidFill>
                  <a:srgbClr val="000000"/>
                </a:solidFill>
              </a:rPr>
              <a:t>, 2012</a:t>
            </a:r>
            <a:endParaRPr lang="en-US" sz="1200" b="1" dirty="0">
              <a:solidFill>
                <a:srgbClr val="000000"/>
              </a:solidFill>
            </a:endParaRPr>
          </a:p>
        </p:txBody>
      </p:sp>
    </p:spTree>
  </p:cSld>
  <p:clrMap bg1="dk1" tx1="lt1" bg2="dk2" tx2="lt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 id="2147483888" r:id="rId17"/>
  </p:sldLayoutIdLst>
  <p:timing>
    <p:tnLst>
      <p:par>
        <p:cTn id="1" dur="indefinite" restart="never" nodeType="tmRoot"/>
      </p:par>
    </p:tnLst>
  </p:timing>
  <p:hf hdr="0" ftr="0"/>
  <p:txStyles>
    <p:titleStyle>
      <a:lvl1pPr algn="l" rtl="0" eaLnBrk="0" fontAlgn="base" hangingPunct="0">
        <a:spcBef>
          <a:spcPct val="0"/>
        </a:spcBef>
        <a:spcAft>
          <a:spcPct val="0"/>
        </a:spcAft>
        <a:defRPr lang="en-US" sz="2400" b="1" kern="1200" dirty="0">
          <a:solidFill>
            <a:srgbClr val="FFFFFF"/>
          </a:solidFill>
          <a:latin typeface="Cambria"/>
          <a:ea typeface="+mn-ea"/>
          <a:cs typeface="Cambria"/>
        </a:defRPr>
      </a:lvl1pPr>
      <a:lvl2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2pPr>
      <a:lvl3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3pPr>
      <a:lvl4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4pPr>
      <a:lvl5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5pPr>
      <a:lvl6pPr marL="4572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6pPr>
      <a:lvl7pPr marL="9144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7pPr>
      <a:lvl8pPr marL="13716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8pPr>
      <a:lvl9pPr marL="18288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9pPr>
    </p:titleStyle>
    <p:bodyStyle>
      <a:lvl1pPr marL="228600" indent="-228600" algn="l" rtl="0" eaLnBrk="0" fontAlgn="base" hangingPunct="0">
        <a:spcBef>
          <a:spcPct val="20000"/>
        </a:spcBef>
        <a:spcAft>
          <a:spcPct val="0"/>
        </a:spcAft>
        <a:buClr>
          <a:srgbClr val="D7591A"/>
        </a:buClr>
        <a:buFont typeface="Arial" pitchFamily="34" charset="0"/>
        <a:buChar char="•"/>
        <a:defRPr lang="en-US" sz="2400" kern="1200" dirty="0">
          <a:solidFill>
            <a:schemeClr val="tx1"/>
          </a:solidFill>
          <a:latin typeface="Calibri"/>
          <a:ea typeface="+mn-ea"/>
          <a:cs typeface="Calibri"/>
        </a:defRPr>
      </a:lvl1pPr>
      <a:lvl2pPr marL="460375" indent="-228600" algn="l" rtl="0" eaLnBrk="0" fontAlgn="base" hangingPunct="0">
        <a:spcBef>
          <a:spcPct val="20000"/>
        </a:spcBef>
        <a:spcAft>
          <a:spcPct val="0"/>
        </a:spcAft>
        <a:buClr>
          <a:srgbClr val="D7591A"/>
        </a:buClr>
        <a:buFont typeface="Arial" pitchFamily="34" charset="0"/>
        <a:buChar char="•"/>
        <a:defRPr lang="en-US" sz="2800" kern="1200" dirty="0">
          <a:solidFill>
            <a:schemeClr val="tx1"/>
          </a:solidFill>
          <a:latin typeface="Calibri"/>
          <a:ea typeface="+mn-ea"/>
          <a:cs typeface="Calibri"/>
        </a:defRPr>
      </a:lvl2pPr>
      <a:lvl3pPr marL="687388" indent="-228600" algn="l" rtl="0" eaLnBrk="0" fontAlgn="base" hangingPunct="0">
        <a:spcBef>
          <a:spcPct val="20000"/>
        </a:spcBef>
        <a:spcAft>
          <a:spcPct val="0"/>
        </a:spcAft>
        <a:buClr>
          <a:srgbClr val="D7591A"/>
        </a:buClr>
        <a:buFont typeface="Arial" pitchFamily="34" charset="0"/>
        <a:buChar char="•"/>
        <a:defRPr lang="en-US" sz="2400" kern="1200" dirty="0">
          <a:solidFill>
            <a:schemeClr val="tx1"/>
          </a:solidFill>
          <a:latin typeface="Calibri"/>
          <a:ea typeface="+mn-ea"/>
          <a:cs typeface="Calibri"/>
        </a:defRPr>
      </a:lvl3pPr>
      <a:lvl4pPr marL="914400" indent="-228600" algn="l" rtl="0" eaLnBrk="0" fontAlgn="base" hangingPunct="0">
        <a:spcBef>
          <a:spcPct val="20000"/>
        </a:spcBef>
        <a:spcAft>
          <a:spcPct val="0"/>
        </a:spcAft>
        <a:buClr>
          <a:srgbClr val="D7591A"/>
        </a:buClr>
        <a:buFont typeface="Arial" pitchFamily="34" charset="0"/>
        <a:buChar char="•"/>
        <a:defRPr lang="en-US" sz="2000" kern="1200" dirty="0">
          <a:solidFill>
            <a:schemeClr val="tx1"/>
          </a:solidFill>
          <a:latin typeface="Calibri"/>
          <a:ea typeface="+mn-ea"/>
          <a:cs typeface="Calibri"/>
        </a:defRPr>
      </a:lvl4pPr>
      <a:lvl5pPr marL="914400" indent="914400" algn="l" rtl="0" eaLnBrk="0" fontAlgn="base" hangingPunct="0">
        <a:spcBef>
          <a:spcPct val="20000"/>
        </a:spcBef>
        <a:spcAft>
          <a:spcPct val="0"/>
        </a:spcAft>
        <a:buFont typeface="Arial" pitchFamily="34" charset="0"/>
        <a:buChar char="»"/>
        <a:defRPr lang="en-US" sz="2000" kern="1200" dirty="0">
          <a:solidFill>
            <a:schemeClr val="tx1"/>
          </a:solidFill>
          <a:latin typeface="Calibri"/>
          <a:ea typeface="+mn-ea"/>
          <a:cs typeface="Calibri"/>
        </a:defRPr>
      </a:lvl5pPr>
      <a:lvl6pPr marL="2228850" indent="-228600" algn="l" rtl="0" eaLnBrk="1" fontAlgn="base" hangingPunct="1">
        <a:spcBef>
          <a:spcPct val="20000"/>
        </a:spcBef>
        <a:spcAft>
          <a:spcPct val="0"/>
        </a:spcAft>
        <a:buChar char="»"/>
        <a:defRPr>
          <a:solidFill>
            <a:schemeClr val="tx1"/>
          </a:solidFill>
          <a:latin typeface="+mn-lt"/>
          <a:ea typeface="+mn-ea"/>
        </a:defRPr>
      </a:lvl6pPr>
      <a:lvl7pPr marL="2686050" indent="-228600" algn="l" rtl="0" eaLnBrk="1" fontAlgn="base" hangingPunct="1">
        <a:spcBef>
          <a:spcPct val="20000"/>
        </a:spcBef>
        <a:spcAft>
          <a:spcPct val="0"/>
        </a:spcAft>
        <a:buChar char="»"/>
        <a:defRPr>
          <a:solidFill>
            <a:schemeClr val="tx1"/>
          </a:solidFill>
          <a:latin typeface="+mn-lt"/>
          <a:ea typeface="+mn-ea"/>
        </a:defRPr>
      </a:lvl7pPr>
      <a:lvl8pPr marL="3143250" indent="-228600" algn="l" rtl="0" eaLnBrk="1" fontAlgn="base" hangingPunct="1">
        <a:spcBef>
          <a:spcPct val="20000"/>
        </a:spcBef>
        <a:spcAft>
          <a:spcPct val="0"/>
        </a:spcAft>
        <a:buChar char="»"/>
        <a:defRPr>
          <a:solidFill>
            <a:schemeClr val="tx1"/>
          </a:solidFill>
          <a:latin typeface="+mn-lt"/>
          <a:ea typeface="+mn-ea"/>
        </a:defRPr>
      </a:lvl8pPr>
      <a:lvl9pPr marL="360045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image001.jpg@01CD530B.CF5A9C2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60655" y="3149921"/>
            <a:ext cx="8469313" cy="677108"/>
          </a:xfrm>
          <a:prstGeom prst="rect">
            <a:avLst/>
          </a:prstGeom>
          <a:solidFill>
            <a:srgbClr val="DDDDDD"/>
          </a:solidFill>
        </p:spPr>
        <p:txBody>
          <a:bodyPr wrap="square">
            <a:spAutoFit/>
          </a:bodyPr>
          <a:lstStyle/>
          <a:p>
            <a:pPr marL="457200" indent="-457200">
              <a:defRPr/>
            </a:pPr>
            <a:r>
              <a:rPr lang="en-US" sz="2000" b="1" dirty="0" smtClean="0">
                <a:solidFill>
                  <a:srgbClr val="0000CC"/>
                </a:solidFill>
                <a:cs typeface="Arial" pitchFamily="34" charset="0"/>
              </a:rPr>
              <a:t>Proposal  #83870</a:t>
            </a:r>
            <a:r>
              <a:rPr lang="en-US" sz="2000" b="1" dirty="0" smtClean="0">
                <a:solidFill>
                  <a:srgbClr val="0000CC"/>
                </a:solidFill>
              </a:rPr>
              <a:t>:</a:t>
            </a:r>
            <a:r>
              <a:rPr lang="en-US" sz="2000" b="1" dirty="0" smtClean="0">
                <a:solidFill>
                  <a:srgbClr val="FFFF00"/>
                </a:solidFill>
              </a:rPr>
              <a:t/>
            </a:r>
            <a:br>
              <a:rPr lang="en-US" sz="2000" b="1" dirty="0" smtClean="0">
                <a:solidFill>
                  <a:srgbClr val="FFFF00"/>
                </a:solidFill>
              </a:rPr>
            </a:br>
            <a:r>
              <a:rPr lang="en-US" b="1" dirty="0" smtClean="0">
                <a:solidFill>
                  <a:srgbClr val="000000"/>
                </a:solidFill>
              </a:rPr>
              <a:t>New Certificate Program: </a:t>
            </a:r>
            <a:r>
              <a:rPr lang="en-US" b="1" i="1" dirty="0" smtClean="0">
                <a:solidFill>
                  <a:srgbClr val="000000"/>
                </a:solidFill>
              </a:rPr>
              <a:t>College and University Teaching</a:t>
            </a:r>
            <a:endParaRPr lang="en-US" b="1" i="1" dirty="0" smtClean="0">
              <a:solidFill>
                <a:srgbClr val="000000"/>
              </a:solidFill>
              <a:cs typeface="Arial" pitchFamily="34" charset="0"/>
            </a:endParaRPr>
          </a:p>
        </p:txBody>
      </p:sp>
      <p:sp>
        <p:nvSpPr>
          <p:cNvPr id="19459" name="TextBox 7"/>
          <p:cNvSpPr txBox="1">
            <a:spLocks noChangeArrowheads="1"/>
          </p:cNvSpPr>
          <p:nvPr/>
        </p:nvSpPr>
        <p:spPr bwMode="auto">
          <a:xfrm>
            <a:off x="0" y="149100"/>
            <a:ext cx="8926830" cy="1107996"/>
          </a:xfrm>
          <a:prstGeom prst="rect">
            <a:avLst/>
          </a:prstGeom>
          <a:noFill/>
          <a:ln w="9525">
            <a:noFill/>
            <a:miter lim="800000"/>
            <a:headEnd/>
            <a:tailEnd/>
          </a:ln>
        </p:spPr>
        <p:txBody>
          <a:bodyPr wrap="square">
            <a:spAutoFit/>
          </a:bodyPr>
          <a:lstStyle/>
          <a:p>
            <a:pPr algn="ctr"/>
            <a:r>
              <a:rPr lang="en-US" sz="2400" b="1" dirty="0">
                <a:solidFill>
                  <a:srgbClr val="000000"/>
                </a:solidFill>
              </a:rPr>
              <a:t>Category I </a:t>
            </a:r>
            <a:r>
              <a:rPr lang="en-US" sz="2400" b="1" dirty="0" smtClean="0">
                <a:solidFill>
                  <a:srgbClr val="000000"/>
                </a:solidFill>
              </a:rPr>
              <a:t>Proposals </a:t>
            </a:r>
            <a:r>
              <a:rPr lang="en-US" sz="2400" b="1" dirty="0">
                <a:solidFill>
                  <a:srgbClr val="000000"/>
                </a:solidFill>
              </a:rPr>
              <a:t>for </a:t>
            </a:r>
            <a:r>
              <a:rPr lang="en-US" sz="2400" b="1" dirty="0" smtClean="0">
                <a:solidFill>
                  <a:srgbClr val="000000"/>
                </a:solidFill>
              </a:rPr>
              <a:t>the</a:t>
            </a:r>
            <a:br>
              <a:rPr lang="en-US" sz="2400" b="1" dirty="0" smtClean="0">
                <a:solidFill>
                  <a:srgbClr val="000000"/>
                </a:solidFill>
              </a:rPr>
            </a:br>
            <a:r>
              <a:rPr lang="en-US" sz="2400" b="1" dirty="0" smtClean="0">
                <a:solidFill>
                  <a:srgbClr val="000000"/>
                </a:solidFill>
              </a:rPr>
              <a:t>October 2012 Faculty </a:t>
            </a:r>
            <a:r>
              <a:rPr lang="en-US" sz="2400" b="1" dirty="0">
                <a:solidFill>
                  <a:srgbClr val="000000"/>
                </a:solidFill>
              </a:rPr>
              <a:t>Senate </a:t>
            </a:r>
            <a:r>
              <a:rPr lang="en-US" sz="2400" b="1" dirty="0" smtClean="0">
                <a:solidFill>
                  <a:srgbClr val="000000"/>
                </a:solidFill>
              </a:rPr>
              <a:t>Meeting</a:t>
            </a:r>
          </a:p>
          <a:p>
            <a:pPr algn="ctr"/>
            <a:r>
              <a:rPr lang="en-US" b="1" dirty="0" smtClean="0">
                <a:solidFill>
                  <a:srgbClr val="000000"/>
                </a:solidFill>
              </a:rPr>
              <a:t>October 11, 2012</a:t>
            </a:r>
            <a:endParaRPr lang="en-US" b="1" dirty="0">
              <a:solidFill>
                <a:srgbClr val="000000"/>
              </a:solidFill>
            </a:endParaRPr>
          </a:p>
        </p:txBody>
      </p:sp>
      <p:sp>
        <p:nvSpPr>
          <p:cNvPr id="8" name="TextBox 7"/>
          <p:cNvSpPr txBox="1"/>
          <p:nvPr/>
        </p:nvSpPr>
        <p:spPr>
          <a:xfrm>
            <a:off x="160655" y="1749538"/>
            <a:ext cx="8983345" cy="677108"/>
          </a:xfrm>
          <a:prstGeom prst="rect">
            <a:avLst/>
          </a:prstGeom>
          <a:solidFill>
            <a:srgbClr val="DDDDDD"/>
          </a:solidFill>
        </p:spPr>
        <p:txBody>
          <a:bodyPr wrap="square">
            <a:spAutoFit/>
          </a:bodyPr>
          <a:lstStyle/>
          <a:p>
            <a:pPr marL="457200" indent="-457200">
              <a:defRPr/>
            </a:pPr>
            <a:r>
              <a:rPr lang="en-US" sz="2000" b="1" dirty="0" smtClean="0">
                <a:solidFill>
                  <a:srgbClr val="0000CC"/>
                </a:solidFill>
                <a:cs typeface="Arial" pitchFamily="34" charset="0"/>
              </a:rPr>
              <a:t>Proposal  #84735</a:t>
            </a:r>
            <a:r>
              <a:rPr lang="en-US" sz="2000" b="1" dirty="0" smtClean="0">
                <a:solidFill>
                  <a:srgbClr val="0000CC"/>
                </a:solidFill>
              </a:rPr>
              <a:t>:</a:t>
            </a:r>
            <a:r>
              <a:rPr lang="en-US" sz="2000" b="1" dirty="0" smtClean="0">
                <a:solidFill>
                  <a:srgbClr val="FFFF00"/>
                </a:solidFill>
              </a:rPr>
              <a:t/>
            </a:r>
            <a:br>
              <a:rPr lang="en-US" sz="2000" b="1" dirty="0" smtClean="0">
                <a:solidFill>
                  <a:srgbClr val="FFFF00"/>
                </a:solidFill>
              </a:rPr>
            </a:br>
            <a:r>
              <a:rPr lang="en-US" b="1" dirty="0" smtClean="0">
                <a:solidFill>
                  <a:srgbClr val="000000"/>
                </a:solidFill>
              </a:rPr>
              <a:t>Renaming </a:t>
            </a:r>
            <a:r>
              <a:rPr lang="en-US" b="1" i="1" dirty="0" smtClean="0">
                <a:solidFill>
                  <a:srgbClr val="000000"/>
                </a:solidFill>
              </a:rPr>
              <a:t>Fisheries and Wildlife </a:t>
            </a:r>
            <a:r>
              <a:rPr lang="en-US" b="1" dirty="0" smtClean="0">
                <a:solidFill>
                  <a:srgbClr val="000000"/>
                </a:solidFill>
              </a:rPr>
              <a:t>to </a:t>
            </a:r>
            <a:r>
              <a:rPr lang="en-US" b="1" i="1" dirty="0" smtClean="0">
                <a:solidFill>
                  <a:srgbClr val="000000"/>
                </a:solidFill>
              </a:rPr>
              <a:t>Fisheries and Wildlife Sciences</a:t>
            </a:r>
            <a:endParaRPr lang="en-US" b="1" i="1" dirty="0" smtClean="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14"/>
          <p:cNvSpPr txBox="1">
            <a:spLocks noChangeArrowheads="1"/>
          </p:cNvSpPr>
          <p:nvPr/>
        </p:nvSpPr>
        <p:spPr bwMode="auto">
          <a:xfrm>
            <a:off x="263526" y="1352550"/>
            <a:ext cx="8720138" cy="3477875"/>
          </a:xfrm>
          <a:prstGeom prst="rect">
            <a:avLst/>
          </a:prstGeom>
          <a:noFill/>
          <a:ln w="9525">
            <a:noFill/>
            <a:miter lim="800000"/>
            <a:headEnd/>
            <a:tailEnd/>
          </a:ln>
        </p:spPr>
        <p:txBody>
          <a:bodyPr wrap="square">
            <a:spAutoFit/>
          </a:bodyPr>
          <a:lstStyle/>
          <a:p>
            <a:r>
              <a:rPr lang="en-US" sz="2000" b="1" dirty="0" smtClean="0">
                <a:solidFill>
                  <a:srgbClr val="0000CC"/>
                </a:solidFill>
              </a:rPr>
              <a:t>Executive Summary:</a:t>
            </a:r>
          </a:p>
          <a:p>
            <a:endParaRPr lang="en-US" sz="2000" b="1" dirty="0" smtClean="0">
              <a:solidFill>
                <a:srgbClr val="FFFF00"/>
              </a:solidFill>
            </a:endParaRPr>
          </a:p>
          <a:p>
            <a:r>
              <a:rPr lang="en-US" sz="2000" dirty="0" smtClean="0">
                <a:solidFill>
                  <a:srgbClr val="000000"/>
                </a:solidFill>
              </a:rPr>
              <a:t>This proposal is a bit of housekeeping.  It seeks to rename the </a:t>
            </a:r>
            <a:r>
              <a:rPr lang="en-US" sz="2000" i="1" dirty="0" smtClean="0">
                <a:solidFill>
                  <a:srgbClr val="000000"/>
                </a:solidFill>
              </a:rPr>
              <a:t>Fisheries and Wildlife</a:t>
            </a:r>
            <a:r>
              <a:rPr lang="en-US" sz="2000" dirty="0" smtClean="0">
                <a:solidFill>
                  <a:srgbClr val="000000"/>
                </a:solidFill>
              </a:rPr>
              <a:t> BS degree to </a:t>
            </a:r>
            <a:r>
              <a:rPr lang="en-US" sz="2000" i="1" dirty="0" smtClean="0">
                <a:solidFill>
                  <a:srgbClr val="000000"/>
                </a:solidFill>
              </a:rPr>
              <a:t>Fisheries and Wildlife Sciences</a:t>
            </a:r>
            <a:r>
              <a:rPr lang="en-US" sz="2000" dirty="0" smtClean="0">
                <a:solidFill>
                  <a:srgbClr val="000000"/>
                </a:solidFill>
              </a:rPr>
              <a:t>.</a:t>
            </a:r>
          </a:p>
          <a:p>
            <a:endParaRPr lang="en-US" sz="2000" dirty="0" smtClean="0">
              <a:solidFill>
                <a:srgbClr val="000000"/>
              </a:solidFill>
            </a:endParaRPr>
          </a:p>
          <a:p>
            <a:r>
              <a:rPr lang="en-US" sz="2000" dirty="0" smtClean="0">
                <a:solidFill>
                  <a:srgbClr val="000000"/>
                </a:solidFill>
              </a:rPr>
              <a:t>A 1998 Cat I proposal asked to create a merged program named </a:t>
            </a:r>
            <a:r>
              <a:rPr lang="en-US" sz="2000" i="1" dirty="0" smtClean="0">
                <a:solidFill>
                  <a:srgbClr val="000000"/>
                </a:solidFill>
              </a:rPr>
              <a:t>Fisheries and Wildlife Science</a:t>
            </a:r>
            <a:r>
              <a:rPr lang="en-US" sz="2000" dirty="0" smtClean="0">
                <a:solidFill>
                  <a:srgbClr val="000000"/>
                </a:solidFill>
              </a:rPr>
              <a:t>, but it was mistakenly entered in Banner as </a:t>
            </a:r>
            <a:r>
              <a:rPr lang="en-US" sz="2000" i="1" dirty="0" smtClean="0">
                <a:solidFill>
                  <a:srgbClr val="000000"/>
                </a:solidFill>
              </a:rPr>
              <a:t>Fisheries and Wildlife</a:t>
            </a:r>
            <a:r>
              <a:rPr lang="en-US" sz="2000" dirty="0" smtClean="0">
                <a:solidFill>
                  <a:srgbClr val="000000"/>
                </a:solidFill>
              </a:rPr>
              <a:t>.  14 years later, someone finally noticed.</a:t>
            </a:r>
          </a:p>
          <a:p>
            <a:endParaRPr lang="en-US" sz="2000" dirty="0" smtClean="0">
              <a:solidFill>
                <a:srgbClr val="000000"/>
              </a:solidFill>
            </a:endParaRPr>
          </a:p>
          <a:p>
            <a:r>
              <a:rPr lang="en-US" sz="2000" dirty="0" smtClean="0">
                <a:solidFill>
                  <a:srgbClr val="000000"/>
                </a:solidFill>
              </a:rPr>
              <a:t>As part of this proposal, the department asks that the name be corrected, and that an “s” be added to Science.</a:t>
            </a:r>
          </a:p>
        </p:txBody>
      </p:sp>
      <p:sp>
        <p:nvSpPr>
          <p:cNvPr id="4"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Renaming </a:t>
            </a:r>
            <a:r>
              <a:rPr lang="en-US" sz="2200" b="1" i="1" dirty="0" smtClean="0">
                <a:solidFill>
                  <a:srgbClr val="000000"/>
                </a:solidFill>
              </a:rPr>
              <a:t>Fisheries and Wildlife </a:t>
            </a:r>
            <a:r>
              <a:rPr lang="en-US" sz="2200" b="1" dirty="0" smtClean="0">
                <a:solidFill>
                  <a:srgbClr val="000000"/>
                </a:solidFill>
              </a:rPr>
              <a:t>to </a:t>
            </a:r>
            <a:r>
              <a:rPr lang="en-US" sz="2200" b="1" i="1" dirty="0" smtClean="0">
                <a:solidFill>
                  <a:srgbClr val="000000"/>
                </a:solidFill>
              </a:rPr>
              <a:t>Fisheries and Wildlife Sciences</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14"/>
          <p:cNvSpPr txBox="1">
            <a:spLocks noChangeArrowheads="1"/>
          </p:cNvSpPr>
          <p:nvPr/>
        </p:nvSpPr>
        <p:spPr bwMode="auto">
          <a:xfrm>
            <a:off x="263526" y="1089025"/>
            <a:ext cx="8720138" cy="2308324"/>
          </a:xfrm>
          <a:prstGeom prst="rect">
            <a:avLst/>
          </a:prstGeom>
          <a:noFill/>
          <a:ln w="9525">
            <a:noFill/>
            <a:miter lim="800000"/>
            <a:headEnd/>
            <a:tailEnd/>
          </a:ln>
        </p:spPr>
        <p:txBody>
          <a:bodyPr wrap="square">
            <a:spAutoFit/>
          </a:bodyPr>
          <a:lstStyle/>
          <a:p>
            <a:r>
              <a:rPr lang="en-US" b="1" dirty="0" smtClean="0">
                <a:solidFill>
                  <a:srgbClr val="000000"/>
                </a:solidFill>
              </a:rPr>
              <a:t>From the 1998 Cat I:</a:t>
            </a:r>
          </a:p>
          <a:p>
            <a:endParaRPr lang="en-US" b="1" dirty="0" smtClean="0">
              <a:solidFill>
                <a:srgbClr val="000000"/>
              </a:solidFill>
            </a:endParaRPr>
          </a:p>
          <a:p>
            <a:r>
              <a:rPr lang="en-US" dirty="0" smtClean="0">
                <a:solidFill>
                  <a:srgbClr val="000000"/>
                </a:solidFill>
              </a:rPr>
              <a:t>“Currently the Department of Fisheries and Wildlife offers two B.S. degrees, one in Fisheries Science and one in Wildlife Science and six Options. The degree Options are Fisheries/Business, Fishery Science, Marine Resources, Fishery Science, Marine Resources, Public Education/Extension, Wildlife Science, and Individual Studies. Under the proposed curriculum, these would be reduced to a Specialty Option and a single B.S. Degree in Fisheries and Wildlife Science. “</a:t>
            </a:r>
          </a:p>
        </p:txBody>
      </p:sp>
      <p:sp>
        <p:nvSpPr>
          <p:cNvPr id="4"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Renaming </a:t>
            </a:r>
            <a:r>
              <a:rPr lang="en-US" sz="2200" b="1" i="1" dirty="0" smtClean="0">
                <a:solidFill>
                  <a:srgbClr val="000000"/>
                </a:solidFill>
              </a:rPr>
              <a:t>Fisheries and Wildlife </a:t>
            </a:r>
            <a:r>
              <a:rPr lang="en-US" sz="2200" b="1" dirty="0" smtClean="0">
                <a:solidFill>
                  <a:srgbClr val="000000"/>
                </a:solidFill>
              </a:rPr>
              <a:t>to </a:t>
            </a:r>
            <a:r>
              <a:rPr lang="en-US" sz="2200" b="1" i="1" dirty="0" smtClean="0">
                <a:solidFill>
                  <a:srgbClr val="000000"/>
                </a:solidFill>
              </a:rPr>
              <a:t>Fisheries and Wildlife Sciences</a:t>
            </a:r>
            <a:endParaRPr lang="en-US" sz="2200" b="1" i="1" dirty="0">
              <a:solidFill>
                <a:srgbClr val="000000"/>
              </a:solidFill>
              <a:ea typeface="+mn-ea"/>
              <a:cs typeface="Arial" pitchFamily="34" charset="0"/>
            </a:endParaRPr>
          </a:p>
        </p:txBody>
      </p:sp>
      <p:pic>
        <p:nvPicPr>
          <p:cNvPr id="5" name="Picture 4" descr="cid:image001.jpg@01CD530B.CF5A9C2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7651" y="3810000"/>
            <a:ext cx="8636014" cy="1967595"/>
          </a:xfrm>
          <a:prstGeom prst="rect">
            <a:avLst/>
          </a:prstGeom>
          <a:noFill/>
          <a:ln>
            <a:solidFill>
              <a:srgbClr val="000000"/>
            </a:solidFill>
          </a:ln>
          <a:effectLst>
            <a:outerShdw blurRad="50800" dist="38100" dir="2700000" algn="tl" rotWithShape="0">
              <a:prstClr val="black">
                <a:alpha val="40000"/>
              </a:prstClr>
            </a:outerShdw>
          </a:effectLst>
        </p:spPr>
      </p:pic>
      <p:sp>
        <p:nvSpPr>
          <p:cNvPr id="6" name="Oval 5"/>
          <p:cNvSpPr/>
          <p:nvPr/>
        </p:nvSpPr>
        <p:spPr bwMode="auto">
          <a:xfrm>
            <a:off x="347651" y="4876800"/>
            <a:ext cx="2983378" cy="111717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999999"/>
              </a:solidFill>
              <a:effectLst/>
              <a:latin typeface="Arial" charset="0"/>
              <a:ea typeface="ＭＳ Ｐゴシック" pitchFamily="-96"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525" y="1828800"/>
            <a:ext cx="8343901" cy="2246769"/>
          </a:xfrm>
          <a:prstGeom prst="rect">
            <a:avLst/>
          </a:prstGeom>
          <a:noFill/>
        </p:spPr>
        <p:txBody>
          <a:bodyPr wrap="square">
            <a:spAutoFit/>
          </a:bodyPr>
          <a:lstStyle/>
          <a:p>
            <a:pPr>
              <a:defRPr/>
            </a:pPr>
            <a:r>
              <a:rPr lang="en-US" sz="2000" b="1" dirty="0">
                <a:solidFill>
                  <a:srgbClr val="0000CC"/>
                </a:solidFill>
              </a:rPr>
              <a:t>Impacts to Students: </a:t>
            </a:r>
            <a:r>
              <a:rPr lang="en-US" sz="2000" dirty="0" smtClean="0">
                <a:solidFill>
                  <a:srgbClr val="000000"/>
                </a:solidFill>
              </a:rPr>
              <a:t>No overt impact. No courses in the program are being changed. No degree requirements are being changed.</a:t>
            </a:r>
          </a:p>
          <a:p>
            <a:pPr>
              <a:defRPr/>
            </a:pPr>
            <a:endParaRPr lang="en-US" sz="2000" dirty="0">
              <a:solidFill>
                <a:srgbClr val="000000"/>
              </a:solidFill>
            </a:endParaRPr>
          </a:p>
          <a:p>
            <a:pPr>
              <a:defRPr/>
            </a:pPr>
            <a:endParaRPr lang="en-US" sz="2000" b="1" dirty="0"/>
          </a:p>
          <a:p>
            <a:pPr>
              <a:defRPr/>
            </a:pPr>
            <a:r>
              <a:rPr lang="en-US" sz="2000" b="1" dirty="0">
                <a:solidFill>
                  <a:srgbClr val="0000CC"/>
                </a:solidFill>
              </a:rPr>
              <a:t>Budget Impacts: </a:t>
            </a:r>
            <a:r>
              <a:rPr lang="en-US" sz="2000" dirty="0" smtClean="0">
                <a:solidFill>
                  <a:srgbClr val="000000"/>
                </a:solidFill>
              </a:rPr>
              <a:t>Insignificant.</a:t>
            </a:r>
            <a:endParaRPr lang="en-US" sz="2000" b="1" dirty="0">
              <a:solidFill>
                <a:srgbClr val="000000"/>
              </a:solidFill>
            </a:endParaRPr>
          </a:p>
          <a:p>
            <a:pPr>
              <a:defRPr/>
            </a:pPr>
            <a:endParaRPr lang="en-US" sz="2000" b="1" dirty="0"/>
          </a:p>
          <a:p>
            <a:pPr>
              <a:defRPr/>
            </a:pPr>
            <a:endParaRPr lang="en-US" sz="2000" b="1" dirty="0"/>
          </a:p>
        </p:txBody>
      </p:sp>
      <p:sp>
        <p:nvSpPr>
          <p:cNvPr id="4"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Renaming </a:t>
            </a:r>
            <a:r>
              <a:rPr lang="en-US" sz="2200" b="1" i="1" dirty="0" smtClean="0">
                <a:solidFill>
                  <a:srgbClr val="000000"/>
                </a:solidFill>
              </a:rPr>
              <a:t>Fisheries and Wildlife </a:t>
            </a:r>
            <a:r>
              <a:rPr lang="en-US" sz="2200" b="1" dirty="0" smtClean="0">
                <a:solidFill>
                  <a:srgbClr val="000000"/>
                </a:solidFill>
              </a:rPr>
              <a:t>to </a:t>
            </a:r>
            <a:r>
              <a:rPr lang="en-US" sz="2200" b="1" i="1" dirty="0" smtClean="0">
                <a:solidFill>
                  <a:srgbClr val="000000"/>
                </a:solidFill>
              </a:rPr>
              <a:t>Fisheries and Wildlife Sciences</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263525" y="1582994"/>
            <a:ext cx="8537575" cy="707886"/>
          </a:xfrm>
          <a:prstGeom prst="rect">
            <a:avLst/>
          </a:prstGeom>
          <a:noFill/>
          <a:ln w="9525">
            <a:noFill/>
            <a:miter lim="800000"/>
            <a:headEnd/>
            <a:tailEnd/>
          </a:ln>
        </p:spPr>
        <p:txBody>
          <a:bodyPr wrap="square">
            <a:spAutoFit/>
          </a:bodyPr>
          <a:lstStyle/>
          <a:p>
            <a:r>
              <a:rPr lang="en-US" sz="2000" b="1" dirty="0" smtClean="0">
                <a:solidFill>
                  <a:srgbClr val="0000CC"/>
                </a:solidFill>
                <a:cs typeface="Arial" pitchFamily="34" charset="0"/>
              </a:rPr>
              <a:t>External Letters of Support:</a:t>
            </a:r>
          </a:p>
          <a:p>
            <a:pPr>
              <a:buFont typeface="Arial" pitchFamily="34" charset="0"/>
              <a:buChar char="•"/>
            </a:pPr>
            <a:r>
              <a:rPr lang="en-US" sz="2000" dirty="0" smtClean="0">
                <a:solidFill>
                  <a:srgbClr val="000000"/>
                </a:solidFill>
                <a:cs typeface="Arial" pitchFamily="34" charset="0"/>
              </a:rPr>
              <a:t> None sought</a:t>
            </a:r>
            <a:endParaRPr lang="en-US" sz="2000" dirty="0">
              <a:solidFill>
                <a:srgbClr val="000000"/>
              </a:solidFill>
              <a:cs typeface="Arial" pitchFamily="34" charset="0"/>
            </a:endParaRPr>
          </a:p>
        </p:txBody>
      </p:sp>
      <p:sp>
        <p:nvSpPr>
          <p:cNvPr id="5" name="TextBox 5"/>
          <p:cNvSpPr txBox="1">
            <a:spLocks noChangeArrowheads="1"/>
          </p:cNvSpPr>
          <p:nvPr/>
        </p:nvSpPr>
        <p:spPr bwMode="auto">
          <a:xfrm>
            <a:off x="263525" y="2884714"/>
            <a:ext cx="8537575" cy="2862322"/>
          </a:xfrm>
          <a:prstGeom prst="rect">
            <a:avLst/>
          </a:prstGeom>
          <a:noFill/>
          <a:ln w="9525">
            <a:noFill/>
            <a:miter lim="800000"/>
            <a:headEnd/>
            <a:tailEnd/>
          </a:ln>
        </p:spPr>
        <p:txBody>
          <a:bodyPr wrap="square">
            <a:spAutoFit/>
          </a:bodyPr>
          <a:lstStyle/>
          <a:p>
            <a:r>
              <a:rPr lang="en-US" sz="2000" b="1" dirty="0">
                <a:solidFill>
                  <a:srgbClr val="0000CC"/>
                </a:solidFill>
                <a:cs typeface="Arial" pitchFamily="34" charset="0"/>
              </a:rPr>
              <a:t>Issues: </a:t>
            </a:r>
            <a:r>
              <a:rPr lang="en-US" sz="2000" dirty="0" smtClean="0">
                <a:solidFill>
                  <a:srgbClr val="000000"/>
                </a:solidFill>
                <a:cs typeface="Arial" pitchFamily="34" charset="0"/>
              </a:rPr>
              <a:t>This is obviously a good thing to do.  However, the only stickiness is that a new Major Code needs to be created so that we don’t invalidate prior students’ diplomas and transcripts.  (That would be bad.)  Current students will have the option to use either.</a:t>
            </a:r>
          </a:p>
          <a:p>
            <a:endParaRPr lang="en-US" sz="2000" dirty="0" smtClean="0">
              <a:solidFill>
                <a:srgbClr val="000000"/>
              </a:solidFill>
              <a:cs typeface="Arial" pitchFamily="34" charset="0"/>
            </a:endParaRPr>
          </a:p>
          <a:p>
            <a:endParaRPr lang="en-US" sz="2000" dirty="0">
              <a:solidFill>
                <a:srgbClr val="000000"/>
              </a:solidFill>
              <a:cs typeface="Arial" pitchFamily="34" charset="0"/>
            </a:endParaRPr>
          </a:p>
          <a:p>
            <a:r>
              <a:rPr lang="en-US" sz="2000" b="1" dirty="0" smtClean="0">
                <a:solidFill>
                  <a:srgbClr val="0000CC"/>
                </a:solidFill>
                <a:cs typeface="Arial" pitchFamily="34" charset="0"/>
              </a:rPr>
              <a:t>Vote: </a:t>
            </a:r>
            <a:r>
              <a:rPr lang="en-US" sz="2000" dirty="0" smtClean="0">
                <a:solidFill>
                  <a:srgbClr val="000000"/>
                </a:solidFill>
                <a:cs typeface="Arial" pitchFamily="34" charset="0"/>
              </a:rPr>
              <a:t>The Curriculum Council approved this proposal, with no dissenting votes.</a:t>
            </a:r>
            <a:endParaRPr lang="en-US" sz="2000" dirty="0">
              <a:solidFill>
                <a:srgbClr val="000000"/>
              </a:solidFill>
              <a:cs typeface="Arial" pitchFamily="34" charset="0"/>
            </a:endParaRPr>
          </a:p>
          <a:p>
            <a:endParaRPr lang="en-US" sz="2000" b="1" dirty="0">
              <a:cs typeface="Arial" pitchFamily="34" charset="0"/>
            </a:endParaRPr>
          </a:p>
        </p:txBody>
      </p:sp>
      <p:pic>
        <p:nvPicPr>
          <p:cNvPr id="7" name="Picture 2"/>
          <p:cNvPicPr>
            <a:picLocks noChangeAspect="1" noChangeArrowheads="1"/>
          </p:cNvPicPr>
          <p:nvPr/>
        </p:nvPicPr>
        <p:blipFill>
          <a:blip r:embed="rId2"/>
          <a:srcRect/>
          <a:stretch>
            <a:fillRect/>
          </a:stretch>
        </p:blipFill>
        <p:spPr bwMode="auto">
          <a:xfrm>
            <a:off x="7891054" y="6513237"/>
            <a:ext cx="222507" cy="222507"/>
          </a:xfrm>
          <a:prstGeom prst="rect">
            <a:avLst/>
          </a:prstGeom>
          <a:noFill/>
          <a:ln w="9525">
            <a:noFill/>
            <a:miter lim="800000"/>
            <a:headEnd/>
            <a:tailEnd/>
          </a:ln>
        </p:spPr>
      </p:pic>
      <p:sp>
        <p:nvSpPr>
          <p:cNvPr id="8"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Renaming </a:t>
            </a:r>
            <a:r>
              <a:rPr lang="en-US" sz="2200" b="1" i="1" dirty="0" smtClean="0">
                <a:solidFill>
                  <a:srgbClr val="000000"/>
                </a:solidFill>
              </a:rPr>
              <a:t>Fisheries and Wildlife </a:t>
            </a:r>
            <a:r>
              <a:rPr lang="en-US" sz="2200" b="1" dirty="0" smtClean="0">
                <a:solidFill>
                  <a:srgbClr val="000000"/>
                </a:solidFill>
              </a:rPr>
              <a:t>to </a:t>
            </a:r>
            <a:r>
              <a:rPr lang="en-US" sz="2200" b="1" i="1" dirty="0" smtClean="0">
                <a:solidFill>
                  <a:srgbClr val="000000"/>
                </a:solidFill>
              </a:rPr>
              <a:t>Fisheries and Wildlife Sciences</a:t>
            </a:r>
            <a:endParaRPr lang="en-US" sz="2200" b="1" i="1" dirty="0">
              <a:solidFill>
                <a:srgbClr val="000000"/>
              </a:solidFill>
              <a:ea typeface="+mn-ea"/>
              <a:cs typeface="Arial" pitchFamily="34" charset="0"/>
            </a:endParaRPr>
          </a:p>
        </p:txBody>
      </p:sp>
    </p:spTree>
    <p:extLst>
      <p:ext uri="{BB962C8B-B14F-4D97-AF65-F5344CB8AC3E}">
        <p14:creationId xmlns:p14="http://schemas.microsoft.com/office/powerpoint/2010/main" val="2378013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14"/>
          <p:cNvSpPr txBox="1">
            <a:spLocks noChangeArrowheads="1"/>
          </p:cNvSpPr>
          <p:nvPr/>
        </p:nvSpPr>
        <p:spPr bwMode="auto">
          <a:xfrm>
            <a:off x="263526" y="1352550"/>
            <a:ext cx="8720138" cy="4708981"/>
          </a:xfrm>
          <a:prstGeom prst="rect">
            <a:avLst/>
          </a:prstGeom>
          <a:noFill/>
          <a:ln w="9525">
            <a:noFill/>
            <a:miter lim="800000"/>
            <a:headEnd/>
            <a:tailEnd/>
          </a:ln>
        </p:spPr>
        <p:txBody>
          <a:bodyPr wrap="square">
            <a:spAutoFit/>
          </a:bodyPr>
          <a:lstStyle/>
          <a:p>
            <a:r>
              <a:rPr lang="en-US" sz="2000" b="1" dirty="0" smtClean="0">
                <a:solidFill>
                  <a:srgbClr val="0000CC"/>
                </a:solidFill>
              </a:rPr>
              <a:t>Executive Summary:</a:t>
            </a:r>
          </a:p>
          <a:p>
            <a:endParaRPr lang="en-US" sz="2000" b="1" dirty="0" smtClean="0">
              <a:solidFill>
                <a:srgbClr val="FFFF00"/>
              </a:solidFill>
            </a:endParaRPr>
          </a:p>
          <a:p>
            <a:r>
              <a:rPr lang="en-US" sz="2000" dirty="0" smtClean="0">
                <a:solidFill>
                  <a:srgbClr val="000000"/>
                </a:solidFill>
              </a:rPr>
              <a:t>This proposal is for an 18-hour graduate certificate that includes both advanced coursework and experiential learning.  This certificate’s goal is to enhance the employability, preparedness, and early career development of graduate students heading towards academic careers.  This certificate will be granted through the Graduate School.</a:t>
            </a:r>
          </a:p>
          <a:p>
            <a:endParaRPr lang="en-US" sz="2000" dirty="0" smtClean="0">
              <a:solidFill>
                <a:srgbClr val="000000"/>
              </a:solidFill>
            </a:endParaRPr>
          </a:p>
          <a:p>
            <a:r>
              <a:rPr lang="en-US" sz="2000" dirty="0" smtClean="0">
                <a:solidFill>
                  <a:srgbClr val="000000"/>
                </a:solidFill>
              </a:rPr>
              <a:t>Coursework consists of:</a:t>
            </a:r>
          </a:p>
          <a:p>
            <a:endParaRPr lang="en-US" sz="2000" dirty="0" smtClean="0">
              <a:solidFill>
                <a:srgbClr val="000000"/>
              </a:solidFill>
            </a:endParaRPr>
          </a:p>
          <a:p>
            <a:pPr>
              <a:buFont typeface="Arial" pitchFamily="34" charset="0"/>
              <a:buChar char="•"/>
            </a:pPr>
            <a:r>
              <a:rPr lang="en-US" sz="2000" dirty="0" smtClean="0">
                <a:solidFill>
                  <a:srgbClr val="000000"/>
                </a:solidFill>
              </a:rPr>
              <a:t> Core coursework (8)  [AHE 547, AHE 553]</a:t>
            </a:r>
          </a:p>
          <a:p>
            <a:pPr>
              <a:buFont typeface="Arial" pitchFamily="34" charset="0"/>
              <a:buChar char="•"/>
            </a:pPr>
            <a:r>
              <a:rPr lang="en-US" sz="2000" dirty="0" smtClean="0">
                <a:solidFill>
                  <a:srgbClr val="000000"/>
                </a:solidFill>
              </a:rPr>
              <a:t> Specialized coursework and experiences (4) [22 credits, pick 4]</a:t>
            </a:r>
          </a:p>
          <a:p>
            <a:pPr>
              <a:buFont typeface="Arial" pitchFamily="34" charset="0"/>
              <a:buChar char="•"/>
            </a:pPr>
            <a:r>
              <a:rPr lang="en-US" sz="2000" dirty="0" smtClean="0">
                <a:solidFill>
                  <a:srgbClr val="000000"/>
                </a:solidFill>
              </a:rPr>
              <a:t> Supervised teaching internship (3) [IST 610]</a:t>
            </a:r>
          </a:p>
          <a:p>
            <a:pPr>
              <a:buFont typeface="Arial" pitchFamily="34" charset="0"/>
              <a:buChar char="•"/>
            </a:pPr>
            <a:r>
              <a:rPr lang="en-US" sz="2000" dirty="0" smtClean="0">
                <a:solidFill>
                  <a:srgbClr val="000000"/>
                </a:solidFill>
              </a:rPr>
              <a:t> Capstone teaching portfolio (3) [IST 607]</a:t>
            </a:r>
          </a:p>
          <a:p>
            <a:endParaRPr lang="en-US" sz="2000" dirty="0" smtClean="0"/>
          </a:p>
        </p:txBody>
      </p:sp>
      <p:sp>
        <p:nvSpPr>
          <p:cNvPr id="4" name="Subtitle 5"/>
          <p:cNvSpPr txBox="1">
            <a:spLocks/>
          </p:cNvSpPr>
          <p:nvPr/>
        </p:nvSpPr>
        <p:spPr bwMode="auto">
          <a:xfrm>
            <a:off x="263525" y="274320"/>
            <a:ext cx="8720138"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New certificate program: </a:t>
            </a:r>
            <a:r>
              <a:rPr lang="en-US" sz="2200" b="1" i="1" dirty="0" smtClean="0">
                <a:solidFill>
                  <a:srgbClr val="000000"/>
                </a:solidFill>
              </a:rPr>
              <a:t>College and University Teaching</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525" y="1828800"/>
            <a:ext cx="8343901" cy="3170099"/>
          </a:xfrm>
          <a:prstGeom prst="rect">
            <a:avLst/>
          </a:prstGeom>
          <a:noFill/>
        </p:spPr>
        <p:txBody>
          <a:bodyPr wrap="square">
            <a:spAutoFit/>
          </a:bodyPr>
          <a:lstStyle/>
          <a:p>
            <a:pPr>
              <a:defRPr/>
            </a:pPr>
            <a:r>
              <a:rPr lang="en-US" sz="2000" b="1" dirty="0">
                <a:solidFill>
                  <a:srgbClr val="0000CC"/>
                </a:solidFill>
              </a:rPr>
              <a:t>Impacts to Students: </a:t>
            </a:r>
            <a:r>
              <a:rPr lang="en-US" sz="2000" dirty="0" smtClean="0">
                <a:solidFill>
                  <a:srgbClr val="000000"/>
                </a:solidFill>
              </a:rPr>
              <a:t>Only good.  Nothing is being changed or taken away.  Students can use this to become better teachers, and to become more competitive in the academic job market.</a:t>
            </a:r>
          </a:p>
          <a:p>
            <a:pPr>
              <a:defRPr/>
            </a:pPr>
            <a:endParaRPr lang="en-US" sz="2000" dirty="0">
              <a:solidFill>
                <a:srgbClr val="000000"/>
              </a:solidFill>
            </a:endParaRPr>
          </a:p>
          <a:p>
            <a:pPr>
              <a:defRPr/>
            </a:pPr>
            <a:endParaRPr lang="en-US" sz="2000" b="1" dirty="0"/>
          </a:p>
          <a:p>
            <a:pPr>
              <a:defRPr/>
            </a:pPr>
            <a:r>
              <a:rPr lang="en-US" sz="2000" b="1" dirty="0">
                <a:solidFill>
                  <a:srgbClr val="0000CC"/>
                </a:solidFill>
              </a:rPr>
              <a:t>Budget Impacts: </a:t>
            </a:r>
            <a:r>
              <a:rPr lang="en-US" sz="2000" dirty="0" smtClean="0">
                <a:solidFill>
                  <a:srgbClr val="000000"/>
                </a:solidFill>
              </a:rPr>
              <a:t>Moderate:  ~ $100,000 incremental per year.</a:t>
            </a:r>
          </a:p>
          <a:p>
            <a:pPr>
              <a:defRPr/>
            </a:pPr>
            <a:r>
              <a:rPr lang="en-US" sz="2000" dirty="0" smtClean="0">
                <a:solidFill>
                  <a:srgbClr val="000000"/>
                </a:solidFill>
              </a:rPr>
              <a:t>This includes a .50 FTE Director, two .25 FTE Adjuncts, and a .49 FTE GTA.</a:t>
            </a:r>
            <a:endParaRPr lang="en-US" sz="2000" dirty="0">
              <a:solidFill>
                <a:srgbClr val="000000"/>
              </a:solidFill>
            </a:endParaRPr>
          </a:p>
          <a:p>
            <a:pPr>
              <a:defRPr/>
            </a:pPr>
            <a:endParaRPr lang="en-US" sz="2000" b="1" dirty="0"/>
          </a:p>
          <a:p>
            <a:pPr>
              <a:defRPr/>
            </a:pPr>
            <a:endParaRPr lang="en-US" sz="2000" b="1" dirty="0"/>
          </a:p>
        </p:txBody>
      </p:sp>
      <p:sp>
        <p:nvSpPr>
          <p:cNvPr id="5" name="Subtitle 5"/>
          <p:cNvSpPr txBox="1">
            <a:spLocks/>
          </p:cNvSpPr>
          <p:nvPr/>
        </p:nvSpPr>
        <p:spPr bwMode="auto">
          <a:xfrm>
            <a:off x="263525" y="274320"/>
            <a:ext cx="8720138"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New certificate program: </a:t>
            </a:r>
            <a:r>
              <a:rPr lang="en-US" sz="2200" b="1" i="1" dirty="0" smtClean="0">
                <a:solidFill>
                  <a:srgbClr val="000000"/>
                </a:solidFill>
              </a:rPr>
              <a:t>College and University Teaching</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263525" y="1582994"/>
            <a:ext cx="8537575" cy="3785652"/>
          </a:xfrm>
          <a:prstGeom prst="rect">
            <a:avLst/>
          </a:prstGeom>
          <a:noFill/>
          <a:ln w="9525">
            <a:noFill/>
            <a:miter lim="800000"/>
            <a:headEnd/>
            <a:tailEnd/>
          </a:ln>
        </p:spPr>
        <p:txBody>
          <a:bodyPr wrap="square">
            <a:spAutoFit/>
          </a:bodyPr>
          <a:lstStyle/>
          <a:p>
            <a:r>
              <a:rPr lang="en-US" sz="2000" b="1" dirty="0" smtClean="0">
                <a:solidFill>
                  <a:srgbClr val="0000CC"/>
                </a:solidFill>
                <a:cs typeface="Arial" pitchFamily="34" charset="0"/>
              </a:rPr>
              <a:t>Letters of Support /  Liaison:</a:t>
            </a:r>
          </a:p>
          <a:p>
            <a:pPr>
              <a:buFont typeface="Arial" pitchFamily="34" charset="0"/>
              <a:buChar char="•"/>
            </a:pPr>
            <a:r>
              <a:rPr lang="en-US" sz="2000" dirty="0" smtClean="0">
                <a:solidFill>
                  <a:srgbClr val="000000"/>
                </a:solidFill>
                <a:cs typeface="Arial" pitchFamily="34" charset="0"/>
              </a:rPr>
              <a:t> </a:t>
            </a:r>
            <a:r>
              <a:rPr lang="en-US" sz="2000" dirty="0" smtClean="0">
                <a:solidFill>
                  <a:srgbClr val="000000"/>
                </a:solidFill>
              </a:rPr>
              <a:t>Center for Teaching and Learning</a:t>
            </a:r>
          </a:p>
          <a:p>
            <a:pPr>
              <a:buFont typeface="Arial" pitchFamily="34" charset="0"/>
              <a:buChar char="•"/>
            </a:pPr>
            <a:r>
              <a:rPr lang="en-US" sz="2000" dirty="0" smtClean="0">
                <a:solidFill>
                  <a:srgbClr val="000000"/>
                </a:solidFill>
                <a:cs typeface="Arial" pitchFamily="34" charset="0"/>
              </a:rPr>
              <a:t> Academic Success and Engagement</a:t>
            </a:r>
          </a:p>
          <a:p>
            <a:pPr>
              <a:buFont typeface="Arial" pitchFamily="34" charset="0"/>
              <a:buChar char="•"/>
            </a:pPr>
            <a:r>
              <a:rPr lang="en-US" sz="2000" dirty="0" smtClean="0">
                <a:solidFill>
                  <a:srgbClr val="000000"/>
                </a:solidFill>
                <a:cs typeface="Arial" pitchFamily="34" charset="0"/>
              </a:rPr>
              <a:t> Technology Across the Curriculum</a:t>
            </a:r>
          </a:p>
          <a:p>
            <a:pPr>
              <a:buFont typeface="Arial" pitchFamily="34" charset="0"/>
              <a:buChar char="•"/>
            </a:pPr>
            <a:r>
              <a:rPr lang="en-US" sz="2000" dirty="0" smtClean="0">
                <a:solidFill>
                  <a:srgbClr val="000000"/>
                </a:solidFill>
                <a:cs typeface="Arial" pitchFamily="34" charset="0"/>
              </a:rPr>
              <a:t> ASOSU Director of Graduate Student Affairs</a:t>
            </a:r>
          </a:p>
          <a:p>
            <a:pPr>
              <a:buFont typeface="Arial" pitchFamily="34" charset="0"/>
              <a:buChar char="•"/>
            </a:pPr>
            <a:r>
              <a:rPr lang="en-US" sz="2000" dirty="0" smtClean="0">
                <a:solidFill>
                  <a:srgbClr val="000000"/>
                </a:solidFill>
                <a:cs typeface="Arial" pitchFamily="34" charset="0"/>
              </a:rPr>
              <a:t> Coalition of Graduate Employees</a:t>
            </a:r>
          </a:p>
          <a:p>
            <a:pPr>
              <a:buFont typeface="Arial" pitchFamily="34" charset="0"/>
              <a:buChar char="•"/>
            </a:pPr>
            <a:r>
              <a:rPr lang="en-US" sz="2000" dirty="0" smtClean="0">
                <a:solidFill>
                  <a:srgbClr val="000000"/>
                </a:solidFill>
                <a:cs typeface="Arial" pitchFamily="34" charset="0"/>
              </a:rPr>
              <a:t> Women Studies</a:t>
            </a:r>
          </a:p>
          <a:p>
            <a:pPr>
              <a:buFont typeface="Arial" pitchFamily="34" charset="0"/>
              <a:buChar char="•"/>
            </a:pPr>
            <a:r>
              <a:rPr lang="en-US" sz="2000" dirty="0" smtClean="0">
                <a:solidFill>
                  <a:srgbClr val="000000"/>
                </a:solidFill>
                <a:cs typeface="Arial" pitchFamily="34" charset="0"/>
              </a:rPr>
              <a:t> College of Education</a:t>
            </a:r>
          </a:p>
          <a:p>
            <a:pPr>
              <a:buFont typeface="Arial" pitchFamily="34" charset="0"/>
              <a:buChar char="•"/>
            </a:pPr>
            <a:r>
              <a:rPr lang="en-US" sz="2000" dirty="0" smtClean="0">
                <a:solidFill>
                  <a:srgbClr val="000000"/>
                </a:solidFill>
                <a:cs typeface="Arial" pitchFamily="34" charset="0"/>
              </a:rPr>
              <a:t> Ecampus</a:t>
            </a:r>
          </a:p>
          <a:p>
            <a:pPr>
              <a:buFont typeface="Arial" pitchFamily="34" charset="0"/>
              <a:buChar char="•"/>
            </a:pPr>
            <a:r>
              <a:rPr lang="en-US" sz="2000" dirty="0" smtClean="0">
                <a:solidFill>
                  <a:srgbClr val="000000"/>
                </a:solidFill>
                <a:cs typeface="Arial" pitchFamily="34" charset="0"/>
              </a:rPr>
              <a:t> Agricultural Education</a:t>
            </a:r>
          </a:p>
          <a:p>
            <a:pPr>
              <a:buFont typeface="Arial" pitchFamily="34" charset="0"/>
              <a:buChar char="•"/>
            </a:pPr>
            <a:r>
              <a:rPr lang="en-US" sz="2000" dirty="0" smtClean="0">
                <a:solidFill>
                  <a:srgbClr val="000000"/>
                </a:solidFill>
                <a:cs typeface="Arial" pitchFamily="34" charset="0"/>
              </a:rPr>
              <a:t> … and more</a:t>
            </a:r>
          </a:p>
          <a:p>
            <a:pPr>
              <a:buFont typeface="Arial" pitchFamily="34" charset="0"/>
              <a:buChar char="•"/>
            </a:pPr>
            <a:endParaRPr lang="en-US" sz="2000" dirty="0">
              <a:solidFill>
                <a:srgbClr val="000000"/>
              </a:solidFill>
              <a:cs typeface="Arial" pitchFamily="34" charset="0"/>
            </a:endParaRPr>
          </a:p>
        </p:txBody>
      </p:sp>
      <p:sp>
        <p:nvSpPr>
          <p:cNvPr id="7" name="Subtitle 5"/>
          <p:cNvSpPr txBox="1">
            <a:spLocks/>
          </p:cNvSpPr>
          <p:nvPr/>
        </p:nvSpPr>
        <p:spPr bwMode="auto">
          <a:xfrm>
            <a:off x="263525" y="274320"/>
            <a:ext cx="8720138"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New certificate program: </a:t>
            </a:r>
            <a:r>
              <a:rPr lang="en-US" sz="2200" b="1" i="1" dirty="0" smtClean="0">
                <a:solidFill>
                  <a:srgbClr val="000000"/>
                </a:solidFill>
              </a:rPr>
              <a:t>College and University Teaching</a:t>
            </a:r>
            <a:endParaRPr lang="en-US" sz="2200" b="1" i="1" dirty="0">
              <a:solidFill>
                <a:srgbClr val="000000"/>
              </a:solidFill>
              <a:ea typeface="+mn-ea"/>
              <a:cs typeface="Arial" pitchFamily="34" charset="0"/>
            </a:endParaRPr>
          </a:p>
        </p:txBody>
      </p:sp>
    </p:spTree>
    <p:extLst>
      <p:ext uri="{BB962C8B-B14F-4D97-AF65-F5344CB8AC3E}">
        <p14:creationId xmlns:p14="http://schemas.microsoft.com/office/powerpoint/2010/main" val="2378013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a:spLocks noChangeArrowheads="1"/>
          </p:cNvSpPr>
          <p:nvPr/>
        </p:nvSpPr>
        <p:spPr bwMode="auto">
          <a:xfrm>
            <a:off x="263525" y="1643743"/>
            <a:ext cx="8537575" cy="2862322"/>
          </a:xfrm>
          <a:prstGeom prst="rect">
            <a:avLst/>
          </a:prstGeom>
          <a:noFill/>
          <a:ln w="9525">
            <a:noFill/>
            <a:miter lim="800000"/>
            <a:headEnd/>
            <a:tailEnd/>
          </a:ln>
        </p:spPr>
        <p:txBody>
          <a:bodyPr wrap="square">
            <a:spAutoFit/>
          </a:bodyPr>
          <a:lstStyle/>
          <a:p>
            <a:r>
              <a:rPr lang="en-US" sz="2000" b="1" dirty="0">
                <a:solidFill>
                  <a:srgbClr val="0000CC"/>
                </a:solidFill>
                <a:cs typeface="Arial" pitchFamily="34" charset="0"/>
              </a:rPr>
              <a:t>Issues: </a:t>
            </a:r>
            <a:r>
              <a:rPr lang="en-US" sz="2000" dirty="0" smtClean="0">
                <a:solidFill>
                  <a:srgbClr val="000000"/>
                </a:solidFill>
                <a:cs typeface="Arial" pitchFamily="34" charset="0"/>
              </a:rPr>
              <a:t>The “experience” – what counts?  Does a GTA count?  Does it have to take place at OSU?  These issues were resolved – basically </a:t>
            </a:r>
            <a:r>
              <a:rPr lang="en-US" sz="2000" i="1" dirty="0" smtClean="0">
                <a:solidFill>
                  <a:srgbClr val="000000"/>
                </a:solidFill>
                <a:cs typeface="Arial" pitchFamily="34" charset="0"/>
              </a:rPr>
              <a:t>any</a:t>
            </a:r>
            <a:r>
              <a:rPr lang="en-US" sz="2000" dirty="0" smtClean="0">
                <a:solidFill>
                  <a:srgbClr val="000000"/>
                </a:solidFill>
                <a:cs typeface="Arial" pitchFamily="34" charset="0"/>
              </a:rPr>
              <a:t> term-long live teaching experience will count.  Paper-grading will not.  The program will work with the students to help create the opportunities.</a:t>
            </a:r>
          </a:p>
          <a:p>
            <a:endParaRPr lang="en-US" sz="2000" dirty="0" smtClean="0">
              <a:solidFill>
                <a:srgbClr val="000000"/>
              </a:solidFill>
              <a:cs typeface="Arial" pitchFamily="34" charset="0"/>
            </a:endParaRPr>
          </a:p>
          <a:p>
            <a:endParaRPr lang="en-US" sz="2000" dirty="0">
              <a:solidFill>
                <a:srgbClr val="000000"/>
              </a:solidFill>
              <a:cs typeface="Arial" pitchFamily="34" charset="0"/>
            </a:endParaRPr>
          </a:p>
          <a:p>
            <a:r>
              <a:rPr lang="en-US" sz="2000" b="1" dirty="0" smtClean="0">
                <a:solidFill>
                  <a:srgbClr val="0000CC"/>
                </a:solidFill>
                <a:cs typeface="Arial" pitchFamily="34" charset="0"/>
              </a:rPr>
              <a:t>Vote: </a:t>
            </a:r>
            <a:r>
              <a:rPr lang="en-US" sz="2000" dirty="0" smtClean="0">
                <a:solidFill>
                  <a:srgbClr val="000000"/>
                </a:solidFill>
                <a:cs typeface="Arial" pitchFamily="34" charset="0"/>
              </a:rPr>
              <a:t>The Curriculum Council approved this proposal, with no dissenting votes.</a:t>
            </a:r>
            <a:endParaRPr lang="en-US" sz="2000" dirty="0">
              <a:solidFill>
                <a:srgbClr val="000000"/>
              </a:solidFill>
              <a:cs typeface="Arial" pitchFamily="34" charset="0"/>
            </a:endParaRPr>
          </a:p>
          <a:p>
            <a:endParaRPr lang="en-US" sz="2000" b="1" dirty="0">
              <a:cs typeface="Arial" pitchFamily="34" charset="0"/>
            </a:endParaRPr>
          </a:p>
        </p:txBody>
      </p:sp>
      <p:pic>
        <p:nvPicPr>
          <p:cNvPr id="6" name="Picture 2"/>
          <p:cNvPicPr>
            <a:picLocks noChangeAspect="1" noChangeArrowheads="1"/>
          </p:cNvPicPr>
          <p:nvPr/>
        </p:nvPicPr>
        <p:blipFill>
          <a:blip r:embed="rId2"/>
          <a:srcRect/>
          <a:stretch>
            <a:fillRect/>
          </a:stretch>
        </p:blipFill>
        <p:spPr bwMode="auto">
          <a:xfrm>
            <a:off x="7891054" y="6513237"/>
            <a:ext cx="222507" cy="222507"/>
          </a:xfrm>
          <a:prstGeom prst="rect">
            <a:avLst/>
          </a:prstGeom>
          <a:noFill/>
          <a:ln w="9525">
            <a:noFill/>
            <a:miter lim="800000"/>
            <a:headEnd/>
            <a:tailEnd/>
          </a:ln>
        </p:spPr>
      </p:pic>
      <p:sp>
        <p:nvSpPr>
          <p:cNvPr id="7" name="Subtitle 5"/>
          <p:cNvSpPr txBox="1">
            <a:spLocks/>
          </p:cNvSpPr>
          <p:nvPr/>
        </p:nvSpPr>
        <p:spPr bwMode="auto">
          <a:xfrm>
            <a:off x="263525" y="274320"/>
            <a:ext cx="8720138" cy="685800"/>
          </a:xfrm>
          <a:prstGeom prst="rect">
            <a:avLst/>
          </a:prstGeom>
          <a:noFill/>
          <a:ln w="9525">
            <a:noFill/>
            <a:miter lim="800000"/>
            <a:headEnd/>
            <a:tailEnd/>
          </a:ln>
        </p:spPr>
        <p:txBody>
          <a:bodyPr/>
          <a:lstStyle/>
          <a:p>
            <a:pPr marL="457200" indent="-457200" algn="ctr" defTabSz="914400">
              <a:buClr>
                <a:schemeClr val="tx1"/>
              </a:buClr>
              <a:defRPr/>
            </a:pPr>
            <a:r>
              <a:rPr lang="en-US" sz="2200" b="1" dirty="0" smtClean="0">
                <a:solidFill>
                  <a:srgbClr val="000000"/>
                </a:solidFill>
              </a:rPr>
              <a:t>New certificate program: </a:t>
            </a:r>
            <a:r>
              <a:rPr lang="en-US" sz="2200" b="1" i="1" dirty="0" smtClean="0">
                <a:solidFill>
                  <a:srgbClr val="000000"/>
                </a:solidFill>
              </a:rPr>
              <a:t>College and University Teaching</a:t>
            </a:r>
            <a:endParaRPr lang="en-US" sz="2200" b="1" i="1" dirty="0">
              <a:solidFill>
                <a:srgbClr val="000000"/>
              </a:solidFill>
              <a:ea typeface="+mn-ea"/>
              <a:cs typeface="Arial" pitchFamily="34" charset="0"/>
            </a:endParaRPr>
          </a:p>
        </p:txBody>
      </p:sp>
    </p:spTree>
    <p:extLst>
      <p:ext uri="{BB962C8B-B14F-4D97-AF65-F5344CB8AC3E}">
        <p14:creationId xmlns:p14="http://schemas.microsoft.com/office/powerpoint/2010/main" val="2378013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PBO_Light_Template">
  <a:themeElements>
    <a:clrScheme name="Custom 1">
      <a:dk1>
        <a:srgbClr val="D85A1A"/>
      </a:dk1>
      <a:lt1>
        <a:srgbClr val="FFFFFF"/>
      </a:lt1>
      <a:dk2>
        <a:srgbClr val="9D601E"/>
      </a:dk2>
      <a:lt2>
        <a:srgbClr val="ABADA4"/>
      </a:lt2>
      <a:accent1>
        <a:srgbClr val="C6C0B7"/>
      </a:accent1>
      <a:accent2>
        <a:srgbClr val="6B859E"/>
      </a:accent2>
      <a:accent3>
        <a:srgbClr val="A7C4C9"/>
      </a:accent3>
      <a:accent4>
        <a:srgbClr val="F3D08E"/>
      </a:accent4>
      <a:accent5>
        <a:srgbClr val="B3BA35"/>
      </a:accent5>
      <a:accent6>
        <a:srgbClr val="561F4B"/>
      </a:accent6>
      <a:hlink>
        <a:srgbClr val="000000"/>
      </a:hlink>
      <a:folHlink>
        <a:srgbClr val="000000"/>
      </a:folHlink>
    </a:clrScheme>
    <a:fontScheme name="Blank Presentation">
      <a:majorFont>
        <a:latin typeface="Tahoma"/>
        <a:ea typeface="ＭＳ Ｐゴシック"/>
        <a:cs typeface=""/>
      </a:majorFont>
      <a:minorFont>
        <a:latin typeface="Palatin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PBO_Light_Template.thmx</Template>
  <TotalTime>8539</TotalTime>
  <Words>657</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PBO_Light_Template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Gary Dulude</dc:creator>
  <cp:lastModifiedBy>Support</cp:lastModifiedBy>
  <cp:revision>243</cp:revision>
  <dcterms:created xsi:type="dcterms:W3CDTF">2010-01-08T17:54:30Z</dcterms:created>
  <dcterms:modified xsi:type="dcterms:W3CDTF">2013-09-26T20:44:03Z</dcterms:modified>
</cp:coreProperties>
</file>